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BAABB-EE88-4FEC-9BDE-D8D70A711920}" type="datetimeFigureOut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EF2C-8497-4DDC-8292-385DF9D81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41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670D-A4AE-45F1-9E75-3FF3521DFBF0}" type="datetime1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5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7C9F-8B2B-45AF-B9AD-4AB392D8A33D}" type="datetime1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14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E53A-6D05-4EC7-83E2-D6AB7A5C2FB0}" type="datetime1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47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FE55-4FEB-4394-B414-CE78B2F7FC7C}" type="datetime1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59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307B-9A61-455B-862E-D56AB84A4FCD}" type="datetime1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90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E244-B81B-40BC-8F2B-A16CC26E7E12}" type="datetime1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78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7A74-5BDB-4E78-AD3E-0FB7CE165437}" type="datetime1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16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F549-54EF-488B-AF7F-DE2C383D2F3B}" type="datetime1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25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518-32D8-4990-9932-8E77173CA8A8}" type="datetime1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05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A585-5CC3-47CD-94E1-8FBA2FA97ECC}" type="datetime1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75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4A4D-C308-4444-9E8D-7D9D2020B364}" type="datetime1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AA64C-44F1-40E1-9757-A7E04986DDB3}" type="datetime1">
              <a:rPr kumimoji="1" lang="ja-JP" altLang="en-US" smtClean="0"/>
              <a:t>2020/11/26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AA9F1-839B-44CA-8C44-3FE5C15D5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1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jccca.org/chart/chart04_05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epc.or.jp/environment/warming/kyouka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53" y="1292024"/>
            <a:ext cx="8433147" cy="524688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792" y="1914012"/>
            <a:ext cx="1694835" cy="302997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89936" y="961586"/>
            <a:ext cx="5448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Energy consumption is decreasing gradually</a:t>
            </a:r>
            <a:r>
              <a:rPr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40362" y="6446425"/>
            <a:ext cx="5806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Energy White paper 2020, Agency </a:t>
            </a:r>
            <a:r>
              <a:rPr lang="en-US" altLang="ja-JP" sz="1400" dirty="0"/>
              <a:t>for Natural Resources and </a:t>
            </a:r>
            <a:r>
              <a:rPr lang="en-US" altLang="ja-JP" sz="1400" dirty="0" smtClean="0"/>
              <a:t>Energy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65986" y="248418"/>
            <a:ext cx="7199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Can</a:t>
            </a:r>
            <a:r>
              <a:rPr kumimoji="1" lang="ja-JP" altLang="en-US" sz="3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kumimoji="1" lang="en-US" altLang="ja-JP" sz="3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we</a:t>
            </a:r>
            <a:r>
              <a:rPr kumimoji="1" lang="ja-JP" altLang="en-US" sz="3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kumimoji="1" lang="en-US" altLang="ja-JP" sz="3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realize</a:t>
            </a:r>
            <a:r>
              <a:rPr lang="ja-JP" altLang="en-U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ja-JP" sz="3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net ZERO</a:t>
            </a:r>
            <a:r>
              <a:rPr lang="ja-JP" altLang="en-U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ja-JP" sz="3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emission?</a:t>
            </a:r>
            <a:endParaRPr kumimoji="1" lang="ja-JP" altLang="en-US" sz="32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233" y="114897"/>
            <a:ext cx="1046744" cy="10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04800" y="211292"/>
            <a:ext cx="7173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is gradually increasing while nuclear energy is fade-out.</a:t>
            </a:r>
          </a:p>
          <a:p>
            <a:r>
              <a:rPr kumimoji="1" lang="en-US" altLang="ja-JP" sz="2000" dirty="0" smtClean="0"/>
              <a:t>Coal is still the large contributor</a:t>
            </a:r>
            <a:r>
              <a:rPr lang="en-US" altLang="ja-JP" sz="2000" dirty="0" smtClean="0"/>
              <a:t>, that cause divestment.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12" y="981906"/>
            <a:ext cx="10095239" cy="534023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931" y="3318800"/>
            <a:ext cx="614138" cy="220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840362" y="6446425"/>
            <a:ext cx="5806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Energy White paper 2020, Agency </a:t>
            </a:r>
            <a:r>
              <a:rPr lang="en-US" altLang="ja-JP" sz="1400" dirty="0"/>
              <a:t>for Natural Resources and </a:t>
            </a:r>
            <a:r>
              <a:rPr lang="en-US" altLang="ja-JP" sz="1400" dirty="0" smtClean="0"/>
              <a:t>Energy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58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92448" y="490420"/>
            <a:ext cx="3400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GHG is decreasing recently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5303" y="6469626"/>
            <a:ext cx="940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ref </a:t>
            </a:r>
            <a:r>
              <a:rPr lang="en-US" altLang="ja-JP" sz="1400" dirty="0">
                <a:hlinkClick r:id="rId2"/>
              </a:rPr>
              <a:t>4-5</a:t>
            </a:r>
            <a:r>
              <a:rPr lang="ja-JP" altLang="en-US" sz="1400" dirty="0">
                <a:hlinkClick r:id="rId2"/>
              </a:rPr>
              <a:t>　日本の部門別二酸化炭素排出量の推移（</a:t>
            </a:r>
            <a:r>
              <a:rPr lang="en-US" altLang="ja-JP" sz="1400" dirty="0">
                <a:hlinkClick r:id="rId2"/>
              </a:rPr>
              <a:t>1990-2018</a:t>
            </a:r>
            <a:r>
              <a:rPr lang="ja-JP" altLang="en-US" sz="1400" dirty="0">
                <a:hlinkClick r:id="rId2"/>
              </a:rPr>
              <a:t>年度） </a:t>
            </a:r>
            <a:r>
              <a:rPr lang="en-US" altLang="ja-JP" sz="1400" dirty="0">
                <a:hlinkClick r:id="rId2"/>
              </a:rPr>
              <a:t>- JCCCA </a:t>
            </a:r>
            <a:r>
              <a:rPr lang="ja-JP" altLang="en-US" sz="1400" dirty="0">
                <a:hlinkClick r:id="rId2"/>
              </a:rPr>
              <a:t>全国地球温暖化防止活動推進センター</a:t>
            </a:r>
            <a:endParaRPr kumimoji="1" lang="ja-JP" altLang="en-US" sz="1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593" y="1101708"/>
            <a:ext cx="7511845" cy="534567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35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57084" y="422787"/>
            <a:ext cx="6694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Carbon footprint of Japanese energy keep higher level. </a:t>
            </a:r>
            <a:endParaRPr kumimoji="1" lang="ja-JP" altLang="en-US" sz="2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" y="1559571"/>
            <a:ext cx="11786841" cy="389733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75303" y="6469626"/>
            <a:ext cx="674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Calculated by data from Energy white papre2020 and JCCCA  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99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1781" y="422787"/>
            <a:ext cx="11336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Total house hold energy consumption is gradually decreasing, population of each household is shrinking, though. 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15035" y="6293805"/>
            <a:ext cx="7176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1) Energy White paper 2020, Agency </a:t>
            </a:r>
            <a:r>
              <a:rPr lang="en-US" altLang="ja-JP" sz="1400" dirty="0"/>
              <a:t>for Natural Resources and </a:t>
            </a:r>
            <a:r>
              <a:rPr lang="en-US" altLang="ja-JP" sz="1400" dirty="0" smtClean="0"/>
              <a:t>Energy </a:t>
            </a:r>
          </a:p>
          <a:p>
            <a:r>
              <a:rPr lang="en-US" altLang="ja-JP" sz="1400" dirty="0" smtClean="0"/>
              <a:t>2</a:t>
            </a:r>
            <a:r>
              <a:rPr lang="en-US" altLang="ja-JP" sz="1400" dirty="0"/>
              <a:t>) </a:t>
            </a:r>
            <a:r>
              <a:rPr lang="en-US" altLang="ja-JP" sz="1400" dirty="0" smtClean="0"/>
              <a:t>2019 KOKUMIN SEIKATSU KIDO CHOSA, Ministry </a:t>
            </a:r>
            <a:r>
              <a:rPr lang="en-US" altLang="ja-JP" sz="1400" dirty="0"/>
              <a:t>of Health, </a:t>
            </a:r>
            <a:r>
              <a:rPr lang="en-US" altLang="ja-JP" sz="1400" dirty="0" err="1"/>
              <a:t>Labour</a:t>
            </a:r>
            <a:r>
              <a:rPr lang="en-US" altLang="ja-JP" sz="1400" dirty="0"/>
              <a:t> and Welfare</a:t>
            </a:r>
            <a:endParaRPr lang="en-US" altLang="ja-JP" sz="1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13580"/>
            <a:ext cx="10461522" cy="449060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65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7651" y="168767"/>
            <a:ext cx="11641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As for house hold sector, e</a:t>
            </a:r>
            <a:r>
              <a:rPr kumimoji="1" lang="en-US" altLang="ja-JP" sz="2000" dirty="0" smtClean="0"/>
              <a:t>nergy consumption per </a:t>
            </a:r>
            <a:r>
              <a:rPr lang="en-US" altLang="ja-JP" sz="2000" dirty="0"/>
              <a:t>capita is decreasing </a:t>
            </a:r>
            <a:r>
              <a:rPr lang="en-US" altLang="ja-JP" sz="2000" dirty="0" smtClean="0"/>
              <a:t>but </a:t>
            </a:r>
            <a:r>
              <a:rPr kumimoji="1" lang="en-US" altLang="ja-JP" sz="2000" dirty="0" smtClean="0"/>
              <a:t>GHG emission / capita isn’t.</a:t>
            </a:r>
          </a:p>
          <a:p>
            <a:r>
              <a:rPr lang="en-US" altLang="ja-JP" sz="2000" dirty="0" smtClean="0"/>
              <a:t>Thus,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GHG emission intensity </a:t>
            </a:r>
            <a:r>
              <a:rPr lang="en-US" altLang="ja-JP" sz="2000" dirty="0" smtClean="0"/>
              <a:t>(gray line) is getting higher.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06" y="1129666"/>
            <a:ext cx="8760540" cy="519541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15035" y="6293805"/>
            <a:ext cx="7176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1) Energy White paper 2020, Agency </a:t>
            </a:r>
            <a:r>
              <a:rPr lang="en-US" altLang="ja-JP" sz="1400" dirty="0"/>
              <a:t>for Natural Resources and </a:t>
            </a:r>
            <a:r>
              <a:rPr lang="en-US" altLang="ja-JP" sz="1400" dirty="0" smtClean="0"/>
              <a:t>Energy </a:t>
            </a:r>
          </a:p>
          <a:p>
            <a:r>
              <a:rPr lang="en-US" altLang="ja-JP" sz="1400" dirty="0" smtClean="0"/>
              <a:t>2</a:t>
            </a:r>
            <a:r>
              <a:rPr lang="en-US" altLang="ja-JP" sz="1400" dirty="0"/>
              <a:t>) </a:t>
            </a:r>
            <a:r>
              <a:rPr lang="en-US" altLang="ja-JP" sz="1400" dirty="0" smtClean="0"/>
              <a:t>2019 KOKUMIN SEIKATSU KIDO CHOSA, Ministry </a:t>
            </a:r>
            <a:r>
              <a:rPr lang="en-US" altLang="ja-JP" sz="1400" dirty="0"/>
              <a:t>of Health, </a:t>
            </a:r>
            <a:r>
              <a:rPr lang="en-US" altLang="ja-JP" sz="1400" dirty="0" err="1"/>
              <a:t>Labour</a:t>
            </a:r>
            <a:r>
              <a:rPr lang="en-US" altLang="ja-JP" sz="1400" dirty="0"/>
              <a:t> and Welfare</a:t>
            </a:r>
            <a:endParaRPr lang="en-US" altLang="ja-JP" sz="14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51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68369" y="299907"/>
            <a:ext cx="1172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majority of HH energy consumption is electricity, the CO2 emission factor of which is still high because of heavier contribution of coal burned power generation.</a:t>
            </a:r>
            <a:endParaRPr kumimoji="1" lang="ja-JP" altLang="en-US" sz="2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32" y="1533832"/>
            <a:ext cx="4323160" cy="42949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2" y="1474626"/>
            <a:ext cx="7620000" cy="418147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6184490"/>
            <a:ext cx="6377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Ref: The federation of electric companies of Japan</a:t>
            </a:r>
          </a:p>
          <a:p>
            <a:r>
              <a:rPr lang="en-US" altLang="ja-JP" sz="1400" dirty="0">
                <a:hlinkClick r:id="rId4"/>
              </a:rPr>
              <a:t>CO2</a:t>
            </a:r>
            <a:r>
              <a:rPr lang="ja-JP" altLang="en-US" sz="1400" dirty="0">
                <a:hlinkClick r:id="rId4"/>
              </a:rPr>
              <a:t>排出実績の分析・評価 － 地球温暖化対策 ｜ 電気事業連合会 </a:t>
            </a:r>
            <a:r>
              <a:rPr lang="en-US" altLang="ja-JP" sz="1400" dirty="0">
                <a:hlinkClick r:id="rId4"/>
              </a:rPr>
              <a:t>(fepc.or.jp)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 flipH="1">
            <a:off x="9832412" y="6292211"/>
            <a:ext cx="1996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Ref: JCCCA</a:t>
            </a:r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39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546317" y="343817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みんなでいっしょに自然の電気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67" y="228445"/>
            <a:ext cx="1123950" cy="60007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818968" y="2408903"/>
            <a:ext cx="1563329" cy="7767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solidFill>
                  <a:schemeClr val="tx1"/>
                </a:solidFill>
              </a:rPr>
              <a:t>Agent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19342695">
            <a:off x="3067665" y="1838632"/>
            <a:ext cx="491612" cy="334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64078" y="1170039"/>
            <a:ext cx="5673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Local gov. (</a:t>
            </a:r>
            <a:r>
              <a:rPr kumimoji="1" lang="en-US" altLang="ja-JP" sz="2000" dirty="0" err="1" smtClean="0"/>
              <a:t>Kanagawa,Tokyo</a:t>
            </a:r>
            <a:r>
              <a:rPr lang="en-US" altLang="ja-JP" sz="2000" dirty="0" err="1" smtClean="0"/>
              <a:t>,</a:t>
            </a:r>
            <a:r>
              <a:rPr kumimoji="1" lang="en-US" altLang="ja-JP" sz="2000" dirty="0" err="1" smtClean="0"/>
              <a:t>Saitama,Chiba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Yokohama,Kawasaki,Sagamiahra</a:t>
            </a:r>
            <a:r>
              <a:rPr lang="en-US" altLang="ja-JP" sz="2000" dirty="0"/>
              <a:t>)</a:t>
            </a:r>
            <a:endParaRPr kumimoji="1" lang="ja-JP" altLang="en-US" sz="2000" dirty="0"/>
          </a:p>
        </p:txBody>
      </p:sp>
      <p:sp>
        <p:nvSpPr>
          <p:cNvPr id="7" name="下矢印 6"/>
          <p:cNvSpPr/>
          <p:nvPr/>
        </p:nvSpPr>
        <p:spPr>
          <a:xfrm>
            <a:off x="2337619" y="3373670"/>
            <a:ext cx="526026" cy="774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8" name="スマイル 7"/>
          <p:cNvSpPr/>
          <p:nvPr/>
        </p:nvSpPr>
        <p:spPr>
          <a:xfrm>
            <a:off x="5814020" y="2694039"/>
            <a:ext cx="658762" cy="67842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マイル 8"/>
          <p:cNvSpPr/>
          <p:nvPr/>
        </p:nvSpPr>
        <p:spPr>
          <a:xfrm>
            <a:off x="6620082" y="2998839"/>
            <a:ext cx="658762" cy="67842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マイル 9"/>
          <p:cNvSpPr/>
          <p:nvPr/>
        </p:nvSpPr>
        <p:spPr>
          <a:xfrm>
            <a:off x="5868704" y="3524865"/>
            <a:ext cx="658762" cy="67842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マイル 10"/>
          <p:cNvSpPr/>
          <p:nvPr/>
        </p:nvSpPr>
        <p:spPr>
          <a:xfrm>
            <a:off x="7283943" y="3524865"/>
            <a:ext cx="658762" cy="67842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マイル 11"/>
          <p:cNvSpPr/>
          <p:nvPr/>
        </p:nvSpPr>
        <p:spPr>
          <a:xfrm>
            <a:off x="8095104" y="2998839"/>
            <a:ext cx="658762" cy="67842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マイル 12"/>
          <p:cNvSpPr/>
          <p:nvPr/>
        </p:nvSpPr>
        <p:spPr>
          <a:xfrm>
            <a:off x="7283943" y="2659626"/>
            <a:ext cx="658762" cy="67842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06547" y="2035087"/>
            <a:ext cx="183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Promotion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068315" y="2688621"/>
            <a:ext cx="1830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Companies,</a:t>
            </a:r>
          </a:p>
          <a:p>
            <a:r>
              <a:rPr kumimoji="1" lang="en-US" altLang="ja-JP" sz="2000" dirty="0" smtClean="0"/>
              <a:t>Residents,</a:t>
            </a:r>
          </a:p>
          <a:p>
            <a:r>
              <a:rPr lang="en-US" altLang="ja-JP" sz="2000" dirty="0" smtClean="0"/>
              <a:t>Offices</a:t>
            </a:r>
            <a:endParaRPr kumimoji="1" lang="ja-JP" altLang="en-US" sz="2000" dirty="0"/>
          </a:p>
        </p:txBody>
      </p:sp>
      <p:sp>
        <p:nvSpPr>
          <p:cNvPr id="16" name="下矢印 15"/>
          <p:cNvSpPr/>
          <p:nvPr/>
        </p:nvSpPr>
        <p:spPr>
          <a:xfrm>
            <a:off x="6853084" y="2072099"/>
            <a:ext cx="526026" cy="774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816950" y="4336028"/>
            <a:ext cx="1563329" cy="7767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solidFill>
                  <a:schemeClr val="tx1"/>
                </a:solidFill>
              </a:rPr>
              <a:t>Green power company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86836" y="3539518"/>
            <a:ext cx="128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Selection</a:t>
            </a:r>
            <a:endParaRPr kumimoji="1" lang="ja-JP" altLang="en-US" sz="2000" dirty="0"/>
          </a:p>
        </p:txBody>
      </p:sp>
      <p:sp>
        <p:nvSpPr>
          <p:cNvPr id="19" name="左右矢印 18"/>
          <p:cNvSpPr/>
          <p:nvPr/>
        </p:nvSpPr>
        <p:spPr>
          <a:xfrm rot="20076740">
            <a:off x="3724632" y="3861467"/>
            <a:ext cx="202075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agreement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48101" y="4584882"/>
            <a:ext cx="491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Current power supply: 0.468 kg-CO2e/kWh</a:t>
            </a:r>
            <a:endParaRPr kumimoji="1" lang="ja-JP" altLang="en-US" dirty="0"/>
          </a:p>
        </p:txBody>
      </p:sp>
      <p:sp>
        <p:nvSpPr>
          <p:cNvPr id="21" name="下矢印 20"/>
          <p:cNvSpPr/>
          <p:nvPr/>
        </p:nvSpPr>
        <p:spPr>
          <a:xfrm>
            <a:off x="7734284" y="4924096"/>
            <a:ext cx="484632" cy="411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62637" y="5385760"/>
            <a:ext cx="6822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RE power supply: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   30% mix 0.393 kg-CO2e/kWh 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0.2-7% cheaper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         100% RE 0.198 kg-CO2e/kWh 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?-4% 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cheaper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739148" y="4471257"/>
            <a:ext cx="7046047" cy="222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 dirty="0"/>
          </a:p>
        </p:txBody>
      </p:sp>
      <p:sp>
        <p:nvSpPr>
          <p:cNvPr id="24" name="スライド番号プレースホルダー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A9F1-839B-44CA-8C44-3FE5C15D578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77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308</Words>
  <Application>Microsoft Office PowerPoint</Application>
  <PresentationFormat>ワイド画面</PresentationFormat>
  <Paragraphs>43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游ゴシック</vt:lpstr>
      <vt:lpstr>游ゴシック Light</vt:lpstr>
      <vt:lpstr>Arial</vt:lpstr>
      <vt:lpstr>Arial Rounded MT Bold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Hirayama</dc:creator>
  <cp:lastModifiedBy>Hirayama</cp:lastModifiedBy>
  <cp:revision>19</cp:revision>
  <dcterms:created xsi:type="dcterms:W3CDTF">2020-11-22T09:10:37Z</dcterms:created>
  <dcterms:modified xsi:type="dcterms:W3CDTF">2020-11-26T06:46:14Z</dcterms:modified>
</cp:coreProperties>
</file>