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8" r:id="rId8"/>
    <p:sldId id="269" r:id="rId9"/>
    <p:sldId id="264" r:id="rId10"/>
    <p:sldId id="263" r:id="rId11"/>
    <p:sldId id="261" r:id="rId12"/>
    <p:sldId id="265" r:id="rId13"/>
    <p:sldId id="270" r:id="rId14"/>
    <p:sldId id="266" r:id="rId15"/>
    <p:sldId id="267" r:id="rId16"/>
    <p:sldId id="271"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6" d="100"/>
          <a:sy n="66"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715BE-EF18-4B57-8D93-3A36BC523702}" type="datetimeFigureOut">
              <a:rPr kumimoji="1" lang="ja-JP" altLang="en-US" smtClean="0"/>
              <a:t>2020/4/29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C39F5-20A0-4C1E-A7CD-EE220DD99E85}" type="slidenum">
              <a:rPr kumimoji="1" lang="ja-JP" altLang="en-US" smtClean="0"/>
              <a:t>‹#›</a:t>
            </a:fld>
            <a:endParaRPr kumimoji="1" lang="ja-JP" altLang="en-US"/>
          </a:p>
        </p:txBody>
      </p:sp>
    </p:spTree>
    <p:extLst>
      <p:ext uri="{BB962C8B-B14F-4D97-AF65-F5344CB8AC3E}">
        <p14:creationId xmlns:p14="http://schemas.microsoft.com/office/powerpoint/2010/main" val="1785414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4C39F5-20A0-4C1E-A7CD-EE220DD99E85}" type="slidenum">
              <a:rPr kumimoji="1" lang="ja-JP" altLang="en-US" smtClean="0"/>
              <a:t>7</a:t>
            </a:fld>
            <a:endParaRPr kumimoji="1" lang="ja-JP" altLang="en-US"/>
          </a:p>
        </p:txBody>
      </p:sp>
    </p:spTree>
    <p:extLst>
      <p:ext uri="{BB962C8B-B14F-4D97-AF65-F5344CB8AC3E}">
        <p14:creationId xmlns:p14="http://schemas.microsoft.com/office/powerpoint/2010/main" val="2607641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4C39F5-20A0-4C1E-A7CD-EE220DD99E85}" type="slidenum">
              <a:rPr kumimoji="1" lang="ja-JP" altLang="en-US" smtClean="0"/>
              <a:t>8</a:t>
            </a:fld>
            <a:endParaRPr kumimoji="1" lang="ja-JP" altLang="en-US"/>
          </a:p>
        </p:txBody>
      </p:sp>
    </p:spTree>
    <p:extLst>
      <p:ext uri="{BB962C8B-B14F-4D97-AF65-F5344CB8AC3E}">
        <p14:creationId xmlns:p14="http://schemas.microsoft.com/office/powerpoint/2010/main" val="202335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EEA26E-E40E-4FF2-917A-3CE07A9D7D35}"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2627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F168AC-C029-4D2B-B46B-9F82C93F406E}"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300539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729B0-F514-4413-AC6B-7C0D7ED58EE6}"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100001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ECEA7A-182C-449C-984E-62C27570D44E}"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330716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D9F8E1-C7C3-4904-94B9-BD8517F5FD05}"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392017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016A31-B216-4189-8133-8D930882A1F4}"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26572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A02411-95A3-4C7A-9DDE-380ABEF0AAC8}" type="datetime1">
              <a:rPr kumimoji="1" lang="ja-JP" altLang="en-US" smtClean="0"/>
              <a:t>2020/4/29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374142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E5C80D-985E-48B9-9DCC-3004E2D91823}" type="datetime1">
              <a:rPr kumimoji="1" lang="ja-JP" altLang="en-US" smtClean="0"/>
              <a:t>2020/4/29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402932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44D242-B0C1-47C3-84A1-CC5E14D523F0}" type="datetime1">
              <a:rPr kumimoji="1" lang="ja-JP" altLang="en-US" smtClean="0"/>
              <a:t>2020/4/29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2213376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8D997A-6081-446B-9C8C-875BB769E4A8}"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245553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031421-C5B5-4465-B077-128D237E83DD}"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292527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2A013-ED8A-4B78-AC30-F5AB266B0277}" type="datetime1">
              <a:rPr kumimoji="1" lang="ja-JP" altLang="en-US" smtClean="0"/>
              <a:t>2020/4/29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B2CF6-7A41-45E2-A6D0-0B77100BA9F2}" type="slidenum">
              <a:rPr kumimoji="1" lang="ja-JP" altLang="en-US" smtClean="0"/>
              <a:t>‹#›</a:t>
            </a:fld>
            <a:endParaRPr kumimoji="1" lang="ja-JP" altLang="en-US"/>
          </a:p>
        </p:txBody>
      </p:sp>
    </p:spTree>
    <p:extLst>
      <p:ext uri="{BB962C8B-B14F-4D97-AF65-F5344CB8AC3E}">
        <p14:creationId xmlns:p14="http://schemas.microsoft.com/office/powerpoint/2010/main" val="41972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smtClean="0"/>
              <a:t>Prevention of food loss by </a:t>
            </a:r>
            <a:r>
              <a:rPr lang="en-US" altLang="ja-JP" dirty="0" smtClean="0"/>
              <a:t>Automatic </a:t>
            </a:r>
            <a:r>
              <a:rPr lang="en-US" altLang="ja-JP" dirty="0" smtClean="0"/>
              <a:t>ordering system</a:t>
            </a:r>
            <a:br>
              <a:rPr lang="en-US" altLang="ja-JP" dirty="0" smtClean="0"/>
            </a:br>
            <a:endParaRPr kumimoji="1" lang="ja-JP" altLang="en-US" dirty="0"/>
          </a:p>
        </p:txBody>
      </p:sp>
      <p:sp>
        <p:nvSpPr>
          <p:cNvPr id="3" name="サブタイトル 2"/>
          <p:cNvSpPr>
            <a:spLocks noGrp="1"/>
          </p:cNvSpPr>
          <p:nvPr>
            <p:ph type="subTitle" idx="1"/>
          </p:nvPr>
        </p:nvSpPr>
        <p:spPr>
          <a:xfrm>
            <a:off x="1524000" y="3602038"/>
            <a:ext cx="9144000" cy="534533"/>
          </a:xfrm>
        </p:spPr>
        <p:txBody>
          <a:bodyPr/>
          <a:lstStyle/>
          <a:p>
            <a:r>
              <a:rPr kumimoji="1" lang="ja-JP" altLang="en-US" dirty="0" smtClean="0"/>
              <a:t>田中弘一</a:t>
            </a:r>
            <a:endParaRPr kumimoji="1" lang="ja-JP" altLang="en-US"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1</a:t>
            </a:fld>
            <a:endParaRPr kumimoji="1" lang="ja-JP" altLang="en-US"/>
          </a:p>
        </p:txBody>
      </p:sp>
      <p:sp>
        <p:nvSpPr>
          <p:cNvPr id="5" name="テキスト ボックス 4"/>
          <p:cNvSpPr txBox="1"/>
          <p:nvPr/>
        </p:nvSpPr>
        <p:spPr>
          <a:xfrm>
            <a:off x="1248229" y="5521146"/>
            <a:ext cx="9608457" cy="923330"/>
          </a:xfrm>
          <a:prstGeom prst="rect">
            <a:avLst/>
          </a:prstGeom>
          <a:noFill/>
        </p:spPr>
        <p:txBody>
          <a:bodyPr wrap="square" rtlCol="0">
            <a:spAutoFit/>
          </a:bodyPr>
          <a:lstStyle/>
          <a:p>
            <a:r>
              <a:rPr kumimoji="1" lang="ja-JP" altLang="en-US" dirty="0" smtClean="0"/>
              <a:t>出典：　・日本経済新聞　</a:t>
            </a:r>
            <a:r>
              <a:rPr kumimoji="1" lang="en-US" altLang="ja-JP" dirty="0" smtClean="0"/>
              <a:t>2020</a:t>
            </a:r>
            <a:r>
              <a:rPr kumimoji="1" lang="ja-JP" altLang="en-US" dirty="0" smtClean="0"/>
              <a:t>年</a:t>
            </a:r>
            <a:r>
              <a:rPr kumimoji="1" lang="en-US" altLang="ja-JP" dirty="0" smtClean="0"/>
              <a:t>3</a:t>
            </a:r>
            <a:r>
              <a:rPr kumimoji="1" lang="ja-JP" altLang="en-US" dirty="0" smtClean="0"/>
              <a:t>月</a:t>
            </a:r>
            <a:r>
              <a:rPr kumimoji="1" lang="en-US" altLang="ja-JP" dirty="0" smtClean="0"/>
              <a:t>13</a:t>
            </a:r>
            <a:r>
              <a:rPr lang="ja-JP" altLang="en-US" dirty="0" smtClean="0"/>
              <a:t>日</a:t>
            </a:r>
            <a:endParaRPr lang="en-US" altLang="ja-JP" dirty="0" smtClean="0"/>
          </a:p>
          <a:p>
            <a:r>
              <a:rPr kumimoji="1" lang="ja-JP" altLang="en-US" dirty="0"/>
              <a:t>　</a:t>
            </a:r>
            <a:r>
              <a:rPr kumimoji="1" lang="ja-JP" altLang="en-US" dirty="0" smtClean="0"/>
              <a:t>　　　　・企業診断ニュース　</a:t>
            </a:r>
            <a:r>
              <a:rPr kumimoji="1" lang="en-US" altLang="ja-JP" dirty="0" smtClean="0"/>
              <a:t>2019</a:t>
            </a:r>
            <a:r>
              <a:rPr kumimoji="1" lang="ja-JP" altLang="en-US" dirty="0" smtClean="0"/>
              <a:t>年</a:t>
            </a:r>
            <a:r>
              <a:rPr kumimoji="1" lang="en-US" altLang="ja-JP" dirty="0" smtClean="0"/>
              <a:t>7</a:t>
            </a:r>
            <a:r>
              <a:rPr kumimoji="1" lang="ja-JP" altLang="en-US" dirty="0" smtClean="0"/>
              <a:t>月　伊藤 伸</a:t>
            </a:r>
            <a:r>
              <a:rPr kumimoji="1" lang="ja-JP" altLang="en-US" dirty="0" smtClean="0"/>
              <a:t>幸、狩野 詔子</a:t>
            </a:r>
            <a:r>
              <a:rPr kumimoji="1" lang="ja-JP" altLang="en-US" dirty="0" smtClean="0"/>
              <a:t>　データ活用で生まれ変わった</a:t>
            </a:r>
            <a:endParaRPr kumimoji="1" lang="en-US" altLang="ja-JP" dirty="0" smtClean="0"/>
          </a:p>
          <a:p>
            <a:r>
              <a:rPr lang="ja-JP" altLang="en-US" dirty="0"/>
              <a:t>　</a:t>
            </a:r>
            <a:r>
              <a:rPr lang="ja-JP" altLang="en-US" dirty="0" smtClean="0"/>
              <a:t>　　　　　　　　　　　　　　　　　　　　　　　　　　　　　　　　観光地の老舗食堂 </a:t>
            </a:r>
            <a:r>
              <a:rPr lang="en-US" altLang="ja-JP" dirty="0" smtClean="0"/>
              <a:t>– </a:t>
            </a:r>
            <a:r>
              <a:rPr lang="ja-JP" altLang="en-US" dirty="0" smtClean="0"/>
              <a:t>三重県　ゑび</a:t>
            </a:r>
            <a:r>
              <a:rPr lang="ja-JP" altLang="en-US" dirty="0"/>
              <a:t>や</a:t>
            </a:r>
            <a:r>
              <a:rPr lang="ja-JP" altLang="en-US" dirty="0" smtClean="0"/>
              <a:t>　</a:t>
            </a:r>
            <a:endParaRPr kumimoji="1" lang="ja-JP" altLang="en-US" dirty="0"/>
          </a:p>
        </p:txBody>
      </p:sp>
    </p:spTree>
    <p:extLst>
      <p:ext uri="{BB962C8B-B14F-4D97-AF65-F5344CB8AC3E}">
        <p14:creationId xmlns:p14="http://schemas.microsoft.com/office/powerpoint/2010/main" val="4151154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65943" y="135392"/>
            <a:ext cx="9144000" cy="590322"/>
          </a:xfrm>
        </p:spPr>
        <p:txBody>
          <a:bodyPr>
            <a:normAutofit/>
          </a:bodyPr>
          <a:lstStyle/>
          <a:p>
            <a:r>
              <a:rPr lang="en-US" altLang="ja-JP" sz="3200" dirty="0" smtClean="0"/>
              <a:t>7. Automatic ordering </a:t>
            </a:r>
            <a:r>
              <a:rPr lang="en-US" altLang="ja-JP" sz="3200" dirty="0"/>
              <a:t>Overseas</a:t>
            </a:r>
            <a:endParaRPr kumimoji="1" lang="ja-JP" altLang="en-US" sz="3200" dirty="0"/>
          </a:p>
        </p:txBody>
      </p:sp>
      <p:sp>
        <p:nvSpPr>
          <p:cNvPr id="3" name="テキスト ボックス 2"/>
          <p:cNvSpPr txBox="1"/>
          <p:nvPr/>
        </p:nvSpPr>
        <p:spPr>
          <a:xfrm>
            <a:off x="1146629" y="798285"/>
            <a:ext cx="9782628" cy="5262979"/>
          </a:xfrm>
          <a:prstGeom prst="rect">
            <a:avLst/>
          </a:prstGeom>
          <a:noFill/>
        </p:spPr>
        <p:txBody>
          <a:bodyPr wrap="square" rtlCol="0">
            <a:spAutoFit/>
          </a:bodyPr>
          <a:lstStyle/>
          <a:p>
            <a:r>
              <a:rPr lang="en-US" altLang="ja-JP" sz="2800" dirty="0"/>
              <a:t>Overseas, pricing is also being automated. </a:t>
            </a:r>
            <a:endParaRPr lang="en-US" altLang="ja-JP" sz="2800" dirty="0" smtClean="0"/>
          </a:p>
          <a:p>
            <a:endParaRPr lang="en-US" altLang="ja-JP" sz="2800" dirty="0"/>
          </a:p>
          <a:p>
            <a:r>
              <a:rPr lang="en-US" altLang="ja-JP" sz="2800" dirty="0" err="1" smtClean="0"/>
              <a:t>Wastress</a:t>
            </a:r>
            <a:r>
              <a:rPr lang="en-US" altLang="ja-JP" sz="2800" dirty="0" smtClean="0"/>
              <a:t> </a:t>
            </a:r>
            <a:r>
              <a:rPr lang="en-US" altLang="ja-JP" sz="2800" dirty="0"/>
              <a:t>(Israel), established in 2017, has developed </a:t>
            </a:r>
            <a:r>
              <a:rPr lang="en-US" altLang="ja-JP" sz="2800" dirty="0" smtClean="0"/>
              <a:t>Automatic </a:t>
            </a:r>
            <a:r>
              <a:rPr lang="en-US" altLang="ja-JP" sz="2800" dirty="0"/>
              <a:t>price setting system based on demand forecasts. </a:t>
            </a:r>
            <a:endParaRPr lang="en-US" altLang="ja-JP" sz="2800" dirty="0" smtClean="0"/>
          </a:p>
          <a:p>
            <a:endParaRPr lang="en-US" altLang="ja-JP" sz="2800" dirty="0"/>
          </a:p>
          <a:p>
            <a:r>
              <a:rPr lang="en-US" altLang="ja-JP" sz="2800" dirty="0"/>
              <a:t>It has been installed in supermarkets in Italy and the Netherlands. The price is calculated based on the data such as the expiration date and the remaining inventory, and it is immediately reflected in the sales floor through the electronic price tag.</a:t>
            </a:r>
            <a:endParaRPr lang="ja-JP" altLang="ja-JP" sz="2800" dirty="0"/>
          </a:p>
          <a:p>
            <a:r>
              <a:rPr lang="en-US" altLang="ja-JP" sz="2800" dirty="0" smtClean="0"/>
              <a:t> </a:t>
            </a:r>
            <a:endParaRPr lang="en-US" altLang="ja-JP" sz="2800" dirty="0"/>
          </a:p>
          <a:p>
            <a:r>
              <a:rPr lang="en-US" altLang="ja-JP" sz="2800" dirty="0" smtClean="0"/>
              <a:t>This </a:t>
            </a:r>
            <a:r>
              <a:rPr lang="en-US" altLang="ja-JP" sz="2800" dirty="0"/>
              <a:t>is helping to increase sales at supermarkets and reduce waste loss</a:t>
            </a:r>
            <a:r>
              <a:rPr lang="en-US" altLang="ja-JP" sz="2800" dirty="0" smtClean="0"/>
              <a:t>.</a:t>
            </a:r>
            <a:endParaRPr lang="ja-JP" altLang="ja-JP"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10</a:t>
            </a:fld>
            <a:endParaRPr kumimoji="1" lang="ja-JP" altLang="en-US"/>
          </a:p>
        </p:txBody>
      </p:sp>
    </p:spTree>
    <p:extLst>
      <p:ext uri="{BB962C8B-B14F-4D97-AF65-F5344CB8AC3E}">
        <p14:creationId xmlns:p14="http://schemas.microsoft.com/office/powerpoint/2010/main" val="3973978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32857" y="0"/>
            <a:ext cx="9144000" cy="523845"/>
          </a:xfrm>
        </p:spPr>
        <p:txBody>
          <a:bodyPr>
            <a:noAutofit/>
          </a:bodyPr>
          <a:lstStyle/>
          <a:p>
            <a:r>
              <a:rPr lang="en-US" altLang="ja-JP" sz="3200" dirty="0" smtClean="0"/>
              <a:t>8. Case </a:t>
            </a:r>
            <a:r>
              <a:rPr lang="en-US" altLang="ja-JP" sz="3200" dirty="0"/>
              <a:t>of </a:t>
            </a:r>
            <a:r>
              <a:rPr lang="en-US" altLang="ja-JP" sz="3200" dirty="0" err="1"/>
              <a:t>Ebiya</a:t>
            </a:r>
            <a:r>
              <a:rPr lang="en-US" altLang="ja-JP" sz="3200" dirty="0"/>
              <a:t> restaurant and souvenir </a:t>
            </a:r>
            <a:r>
              <a:rPr lang="en-US" altLang="ja-JP" sz="3200" dirty="0" smtClean="0"/>
              <a:t> </a:t>
            </a:r>
            <a:endParaRPr kumimoji="1" lang="ja-JP" altLang="en-US" sz="3200" dirty="0"/>
          </a:p>
        </p:txBody>
      </p:sp>
      <p:pic>
        <p:nvPicPr>
          <p:cNvPr id="3" name="図 2"/>
          <p:cNvPicPr>
            <a:picLocks noChangeAspect="1"/>
          </p:cNvPicPr>
          <p:nvPr/>
        </p:nvPicPr>
        <p:blipFill>
          <a:blip r:embed="rId2"/>
          <a:stretch>
            <a:fillRect/>
          </a:stretch>
        </p:blipFill>
        <p:spPr>
          <a:xfrm>
            <a:off x="3382991" y="799351"/>
            <a:ext cx="5716302" cy="4242767"/>
          </a:xfrm>
          <a:prstGeom prst="rect">
            <a:avLst/>
          </a:prstGeom>
        </p:spPr>
      </p:pic>
      <p:sp>
        <p:nvSpPr>
          <p:cNvPr id="4" name="テキスト ボックス 3"/>
          <p:cNvSpPr txBox="1"/>
          <p:nvPr/>
        </p:nvSpPr>
        <p:spPr>
          <a:xfrm>
            <a:off x="624114" y="5042118"/>
            <a:ext cx="11234057" cy="1815882"/>
          </a:xfrm>
          <a:prstGeom prst="rect">
            <a:avLst/>
          </a:prstGeom>
          <a:noFill/>
        </p:spPr>
        <p:txBody>
          <a:bodyPr wrap="square" rtlCol="0">
            <a:spAutoFit/>
          </a:bodyPr>
          <a:lstStyle/>
          <a:p>
            <a:r>
              <a:rPr lang="en-US" altLang="ja-JP" sz="2800" dirty="0" err="1"/>
              <a:t>Ebiya</a:t>
            </a:r>
            <a:r>
              <a:rPr lang="en-US" altLang="ja-JP" sz="2800" dirty="0"/>
              <a:t> has been </a:t>
            </a:r>
            <a:r>
              <a:rPr lang="en-US" altLang="ja-JP" sz="2800" dirty="0" smtClean="0"/>
              <a:t>a </a:t>
            </a:r>
            <a:r>
              <a:rPr lang="en-US" altLang="ja-JP" sz="2800" dirty="0"/>
              <a:t>long-established store </a:t>
            </a:r>
            <a:r>
              <a:rPr lang="en-US" altLang="ja-JP" sz="2800" dirty="0" smtClean="0"/>
              <a:t>in </a:t>
            </a:r>
            <a:r>
              <a:rPr lang="en-US" altLang="ja-JP" sz="2800" dirty="0"/>
              <a:t>business for over 100 years.</a:t>
            </a:r>
            <a:br>
              <a:rPr lang="en-US" altLang="ja-JP" sz="2800" dirty="0"/>
            </a:br>
            <a:r>
              <a:rPr lang="en-US" altLang="ja-JP" sz="2800" dirty="0"/>
              <a:t>The company runs a restaurant and souvenir shop near the </a:t>
            </a:r>
            <a:r>
              <a:rPr lang="en-US" altLang="ja-JP" sz="2800" dirty="0" err="1"/>
              <a:t>Ise</a:t>
            </a:r>
            <a:r>
              <a:rPr lang="en-US" altLang="ja-JP" sz="2800" dirty="0"/>
              <a:t> Shrine </a:t>
            </a:r>
            <a:r>
              <a:rPr lang="en-US" altLang="ja-JP" sz="2800" dirty="0" err="1"/>
              <a:t>Naiku</a:t>
            </a:r>
            <a:r>
              <a:rPr lang="en-US" altLang="ja-JP" sz="2800" dirty="0"/>
              <a:t>. </a:t>
            </a:r>
            <a:r>
              <a:rPr lang="en-US" altLang="ja-JP" sz="2800" dirty="0" err="1"/>
              <a:t>Ebiya</a:t>
            </a:r>
            <a:r>
              <a:rPr lang="en-US" altLang="ja-JP" sz="2800" dirty="0"/>
              <a:t> </a:t>
            </a:r>
            <a:r>
              <a:rPr lang="en-US" altLang="ja-JP" sz="2800" dirty="0" smtClean="0"/>
              <a:t>which </a:t>
            </a:r>
            <a:r>
              <a:rPr lang="en-US" altLang="ja-JP" sz="2800" dirty="0"/>
              <a:t>was completely renovated about two years ago, is a popular restaurant that is always busy with young female customers</a:t>
            </a:r>
            <a:r>
              <a:rPr lang="en-US" altLang="ja-JP" dirty="0" smtClean="0"/>
              <a:t>.</a:t>
            </a:r>
            <a:endParaRPr lang="ja-JP" altLang="ja-JP" dirty="0"/>
          </a:p>
        </p:txBody>
      </p:sp>
      <p:sp>
        <p:nvSpPr>
          <p:cNvPr id="5" name="スライド番号プレースホルダー 4"/>
          <p:cNvSpPr>
            <a:spLocks noGrp="1"/>
          </p:cNvSpPr>
          <p:nvPr>
            <p:ph type="sldNum" sz="quarter" idx="12"/>
          </p:nvPr>
        </p:nvSpPr>
        <p:spPr/>
        <p:txBody>
          <a:bodyPr/>
          <a:lstStyle/>
          <a:p>
            <a:fld id="{86DB2CF6-7A41-45E2-A6D0-0B77100BA9F2}" type="slidenum">
              <a:rPr kumimoji="1" lang="ja-JP" altLang="en-US" smtClean="0"/>
              <a:t>11</a:t>
            </a:fld>
            <a:endParaRPr kumimoji="1" lang="ja-JP" altLang="en-US"/>
          </a:p>
        </p:txBody>
      </p:sp>
    </p:spTree>
    <p:extLst>
      <p:ext uri="{BB962C8B-B14F-4D97-AF65-F5344CB8AC3E}">
        <p14:creationId xmlns:p14="http://schemas.microsoft.com/office/powerpoint/2010/main" val="423531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2858" y="0"/>
            <a:ext cx="11045370" cy="624114"/>
          </a:xfrm>
        </p:spPr>
        <p:txBody>
          <a:bodyPr>
            <a:normAutofit/>
          </a:bodyPr>
          <a:lstStyle/>
          <a:p>
            <a:r>
              <a:rPr lang="en-US" altLang="ja-JP" sz="3200" dirty="0" smtClean="0"/>
              <a:t>9. Predictive </a:t>
            </a:r>
            <a:r>
              <a:rPr lang="en-US" altLang="ja-JP" sz="3200" dirty="0"/>
              <a:t>analysis of </a:t>
            </a:r>
            <a:r>
              <a:rPr lang="en-US" altLang="ja-JP" sz="3200" dirty="0" smtClean="0"/>
              <a:t>visitors </a:t>
            </a:r>
            <a:r>
              <a:rPr lang="en-US" altLang="ja-JP" sz="3200" dirty="0"/>
              <a:t>using </a:t>
            </a:r>
            <a:r>
              <a:rPr lang="en-US" altLang="ja-JP" sz="3200" dirty="0" smtClean="0"/>
              <a:t>data</a:t>
            </a:r>
            <a:r>
              <a:rPr lang="ja-JP" altLang="en-US" sz="3200" dirty="0"/>
              <a:t> </a:t>
            </a:r>
            <a:r>
              <a:rPr lang="en-US" altLang="ja-JP" sz="3200" dirty="0" smtClean="0"/>
              <a:t>- 1</a:t>
            </a:r>
            <a:endParaRPr kumimoji="1" lang="ja-JP" altLang="en-US" sz="3200" dirty="0"/>
          </a:p>
        </p:txBody>
      </p:sp>
      <p:sp>
        <p:nvSpPr>
          <p:cNvPr id="4" name="テキスト ボックス 3"/>
          <p:cNvSpPr txBox="1"/>
          <p:nvPr/>
        </p:nvSpPr>
        <p:spPr>
          <a:xfrm>
            <a:off x="362859" y="766352"/>
            <a:ext cx="11654970" cy="3970318"/>
          </a:xfrm>
          <a:prstGeom prst="rect">
            <a:avLst/>
          </a:prstGeom>
          <a:noFill/>
        </p:spPr>
        <p:txBody>
          <a:bodyPr wrap="square" rtlCol="0">
            <a:spAutoFit/>
          </a:bodyPr>
          <a:lstStyle/>
          <a:p>
            <a:r>
              <a:rPr lang="en-US" altLang="ja-JP" sz="2800" dirty="0"/>
              <a:t>A problem of the company is improvement of the profit and </a:t>
            </a:r>
            <a:r>
              <a:rPr lang="en-US" altLang="ja-JP" sz="2800" dirty="0" smtClean="0"/>
              <a:t>sales.</a:t>
            </a:r>
            <a:endParaRPr lang="en-US" altLang="ja-JP" sz="2800" dirty="0"/>
          </a:p>
          <a:p>
            <a:endParaRPr lang="en-US" altLang="ja-JP" sz="2800" dirty="0" smtClean="0"/>
          </a:p>
          <a:p>
            <a:r>
              <a:rPr lang="en-US" altLang="ja-JP" sz="2800" dirty="0"/>
              <a:t>The president has developed a visitor prediction </a:t>
            </a:r>
            <a:r>
              <a:rPr lang="en-US" altLang="ja-JP" sz="2800" dirty="0" smtClean="0"/>
              <a:t>system to solve the problem.</a:t>
            </a:r>
          </a:p>
          <a:p>
            <a:endParaRPr lang="en-US" altLang="ja-JP" sz="2800" dirty="0"/>
          </a:p>
          <a:p>
            <a:r>
              <a:rPr lang="en-US" altLang="ja-JP" sz="2800" dirty="0"/>
              <a:t>The purpose of the system is as follows</a:t>
            </a:r>
            <a:r>
              <a:rPr lang="en-US" altLang="ja-JP" sz="2800" dirty="0" smtClean="0"/>
              <a:t>.</a:t>
            </a:r>
          </a:p>
          <a:p>
            <a:endParaRPr lang="en-US" altLang="ja-JP" sz="2800" dirty="0"/>
          </a:p>
          <a:p>
            <a:pPr marL="174625"/>
            <a:r>
              <a:rPr lang="ja-JP" altLang="en-US" sz="2800" dirty="0" smtClean="0"/>
              <a:t>・</a:t>
            </a:r>
            <a:r>
              <a:rPr lang="en-US" altLang="ja-JP" sz="2800" dirty="0" smtClean="0"/>
              <a:t>Visualization </a:t>
            </a:r>
            <a:r>
              <a:rPr lang="en-US" altLang="ja-JP" sz="2800" dirty="0"/>
              <a:t>of purchasing and sales data</a:t>
            </a:r>
            <a:br>
              <a:rPr lang="en-US" altLang="ja-JP" sz="2800" dirty="0"/>
            </a:br>
            <a:r>
              <a:rPr lang="ja-JP" altLang="en-US" sz="2800" dirty="0" smtClean="0"/>
              <a:t>・</a:t>
            </a:r>
            <a:r>
              <a:rPr lang="en-US" altLang="ja-JP" sz="2800" dirty="0" smtClean="0"/>
              <a:t>Optimization </a:t>
            </a:r>
            <a:r>
              <a:rPr lang="en-US" altLang="ja-JP" sz="2800" dirty="0"/>
              <a:t>of purchasing and staffing plans</a:t>
            </a:r>
            <a:br>
              <a:rPr lang="en-US" altLang="ja-JP" sz="2800" dirty="0"/>
            </a:br>
            <a:r>
              <a:rPr lang="ja-JP" altLang="en-US" sz="2800" dirty="0" smtClean="0"/>
              <a:t>・</a:t>
            </a:r>
            <a:r>
              <a:rPr lang="en-US" altLang="ja-JP" sz="2800" dirty="0" smtClean="0"/>
              <a:t>Business automation</a:t>
            </a:r>
            <a:endParaRPr lang="en-US" altLang="ja-JP" sz="2800" dirty="0"/>
          </a:p>
        </p:txBody>
      </p:sp>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12</a:t>
            </a:fld>
            <a:endParaRPr kumimoji="1" lang="ja-JP" altLang="en-US"/>
          </a:p>
        </p:txBody>
      </p:sp>
    </p:spTree>
    <p:extLst>
      <p:ext uri="{BB962C8B-B14F-4D97-AF65-F5344CB8AC3E}">
        <p14:creationId xmlns:p14="http://schemas.microsoft.com/office/powerpoint/2010/main" val="76309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2858" y="0"/>
            <a:ext cx="11045370" cy="624114"/>
          </a:xfrm>
        </p:spPr>
        <p:txBody>
          <a:bodyPr>
            <a:normAutofit/>
          </a:bodyPr>
          <a:lstStyle/>
          <a:p>
            <a:r>
              <a:rPr lang="en-US" altLang="ja-JP" sz="3200" dirty="0" smtClean="0"/>
              <a:t>9. Predictive </a:t>
            </a:r>
            <a:r>
              <a:rPr lang="en-US" altLang="ja-JP" sz="3200" dirty="0"/>
              <a:t>analysis of </a:t>
            </a:r>
            <a:r>
              <a:rPr lang="en-US" altLang="ja-JP" sz="3200" dirty="0" smtClean="0"/>
              <a:t>visitors </a:t>
            </a:r>
            <a:r>
              <a:rPr lang="en-US" altLang="ja-JP" sz="3200" dirty="0"/>
              <a:t>using </a:t>
            </a:r>
            <a:r>
              <a:rPr lang="en-US" altLang="ja-JP" sz="3200" dirty="0" smtClean="0"/>
              <a:t>data</a:t>
            </a:r>
            <a:r>
              <a:rPr lang="ja-JP" altLang="en-US" sz="3200" dirty="0"/>
              <a:t> </a:t>
            </a:r>
            <a:r>
              <a:rPr lang="en-US" altLang="ja-JP" sz="3200" dirty="0" smtClean="0"/>
              <a:t>- 2</a:t>
            </a:r>
            <a:endParaRPr kumimoji="1" lang="ja-JP" altLang="en-US" sz="3200" dirty="0"/>
          </a:p>
        </p:txBody>
      </p:sp>
      <p:sp>
        <p:nvSpPr>
          <p:cNvPr id="4" name="テキスト ボックス 3"/>
          <p:cNvSpPr txBox="1"/>
          <p:nvPr/>
        </p:nvSpPr>
        <p:spPr>
          <a:xfrm>
            <a:off x="493486" y="780867"/>
            <a:ext cx="10784114" cy="5693866"/>
          </a:xfrm>
          <a:prstGeom prst="rect">
            <a:avLst/>
          </a:prstGeom>
          <a:noFill/>
        </p:spPr>
        <p:txBody>
          <a:bodyPr wrap="square" rtlCol="0">
            <a:spAutoFit/>
          </a:bodyPr>
          <a:lstStyle/>
          <a:p>
            <a:r>
              <a:rPr lang="en-US" altLang="ja-JP" sz="2800" dirty="0" smtClean="0"/>
              <a:t>This </a:t>
            </a:r>
            <a:r>
              <a:rPr lang="en-US" altLang="ja-JP" sz="2800" dirty="0"/>
              <a:t>system uses various internal data such as the number of visitors, the time of day and the actual order from the POS cash register in addition to external data such as the weather and the number of guests at nearby hotels. </a:t>
            </a:r>
            <a:endParaRPr lang="en-US" altLang="ja-JP" sz="2800" dirty="0" smtClean="0"/>
          </a:p>
          <a:p>
            <a:endParaRPr lang="en-US" altLang="ja-JP" sz="2800" dirty="0" smtClean="0"/>
          </a:p>
          <a:p>
            <a:r>
              <a:rPr lang="en-US" altLang="ja-JP" sz="2800" dirty="0"/>
              <a:t>The number of data accumulated so far exceeds 200 items, and by analyzing these data, the forecast of the number of visitors and </a:t>
            </a:r>
            <a:r>
              <a:rPr lang="en-US" altLang="ja-JP" sz="2800" dirty="0" smtClean="0"/>
              <a:t>orders the </a:t>
            </a:r>
            <a:r>
              <a:rPr lang="en-US" altLang="ja-JP" sz="2800" dirty="0"/>
              <a:t>next </a:t>
            </a:r>
            <a:r>
              <a:rPr lang="en-US" altLang="ja-JP" sz="2800" dirty="0" smtClean="0"/>
              <a:t>day </a:t>
            </a:r>
            <a:r>
              <a:rPr lang="en-US" altLang="ja-JP" sz="2800" dirty="0"/>
              <a:t>is calculated on an hourly basis.</a:t>
            </a:r>
            <a:endParaRPr lang="ja-JP" altLang="ja-JP" sz="2800" dirty="0"/>
          </a:p>
          <a:p>
            <a:endParaRPr lang="en-US" altLang="ja-JP" sz="2800" dirty="0" smtClean="0"/>
          </a:p>
          <a:p>
            <a:r>
              <a:rPr lang="en-US" altLang="ja-JP" sz="2800" dirty="0" smtClean="0"/>
              <a:t>Its </a:t>
            </a:r>
            <a:r>
              <a:rPr lang="en-US" altLang="ja-JP" sz="2800" dirty="0"/>
              <a:t>accuracy is very high, and currently achieves a hit rate of more than 90%. Based on this prediction, store operations such as purchasing, preparation, and staffing are optimized.</a:t>
            </a:r>
            <a:endParaRPr lang="ja-JP" altLang="ja-JP" sz="2800" dirty="0"/>
          </a:p>
          <a:p>
            <a:endParaRPr kumimoji="1" lang="ja-JP" altLang="en-US" sz="2800" dirty="0"/>
          </a:p>
        </p:txBody>
      </p:sp>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13</a:t>
            </a:fld>
            <a:endParaRPr kumimoji="1" lang="ja-JP" altLang="en-US"/>
          </a:p>
        </p:txBody>
      </p:sp>
    </p:spTree>
    <p:extLst>
      <p:ext uri="{BB962C8B-B14F-4D97-AF65-F5344CB8AC3E}">
        <p14:creationId xmlns:p14="http://schemas.microsoft.com/office/powerpoint/2010/main" val="252363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8430" y="0"/>
            <a:ext cx="11045370" cy="517752"/>
          </a:xfrm>
        </p:spPr>
        <p:txBody>
          <a:bodyPr>
            <a:noAutofit/>
          </a:bodyPr>
          <a:lstStyle/>
          <a:p>
            <a:r>
              <a:rPr lang="en-US" altLang="ja-JP" sz="3200" dirty="0" smtClean="0"/>
              <a:t>10. Procurement </a:t>
            </a:r>
            <a:r>
              <a:rPr lang="en-US" altLang="ja-JP" sz="3200" dirty="0"/>
              <a:t>of </a:t>
            </a:r>
            <a:r>
              <a:rPr lang="en-US" altLang="ja-JP" sz="3200" dirty="0" smtClean="0"/>
              <a:t>ingredients</a:t>
            </a:r>
            <a:endParaRPr kumimoji="1" lang="ja-JP" altLang="en-US" sz="3200" dirty="0"/>
          </a:p>
        </p:txBody>
      </p:sp>
      <p:sp>
        <p:nvSpPr>
          <p:cNvPr id="4" name="テキスト ボックス 3"/>
          <p:cNvSpPr txBox="1"/>
          <p:nvPr/>
        </p:nvSpPr>
        <p:spPr>
          <a:xfrm>
            <a:off x="740229" y="662484"/>
            <a:ext cx="11016342" cy="5693866"/>
          </a:xfrm>
          <a:prstGeom prst="rect">
            <a:avLst/>
          </a:prstGeom>
          <a:noFill/>
        </p:spPr>
        <p:txBody>
          <a:bodyPr wrap="square" rtlCol="0">
            <a:spAutoFit/>
          </a:bodyPr>
          <a:lstStyle/>
          <a:p>
            <a:r>
              <a:rPr lang="en-US" altLang="ja-JP" sz="2800" dirty="0"/>
              <a:t>In terms of purchasing, accurate prediction of the number of visitors has led to a significant reduction in food loss. </a:t>
            </a:r>
            <a:endParaRPr lang="en-US" altLang="ja-JP" sz="2800" dirty="0" smtClean="0"/>
          </a:p>
          <a:p>
            <a:r>
              <a:rPr lang="en-US" altLang="ja-JP" sz="2800" dirty="0" smtClean="0"/>
              <a:t>Specifically</a:t>
            </a:r>
            <a:r>
              <a:rPr lang="en-US" altLang="ja-JP" sz="2800" dirty="0"/>
              <a:t>, rice waste has been reduced to one-fourth of conventional levels. In addition, the profits created by efficient purchasing are returned to producers. </a:t>
            </a:r>
            <a:endParaRPr lang="en-US" altLang="ja-JP" sz="2800" dirty="0" smtClean="0"/>
          </a:p>
          <a:p>
            <a:endParaRPr lang="en-US" altLang="ja-JP" sz="2800" dirty="0" smtClean="0"/>
          </a:p>
          <a:p>
            <a:r>
              <a:rPr lang="en-US" altLang="ja-JP" sz="2800" dirty="0" smtClean="0"/>
              <a:t>By </a:t>
            </a:r>
            <a:r>
              <a:rPr lang="en-US" altLang="ja-JP" sz="2800" dirty="0"/>
              <a:t>purchasing at a reasonable price without excessive price negotiations, it has become possible to </a:t>
            </a:r>
            <a:r>
              <a:rPr lang="en-US" altLang="ja-JP" sz="2800" dirty="0" smtClean="0"/>
              <a:t>be provided </a:t>
            </a:r>
            <a:r>
              <a:rPr lang="en-US" altLang="ja-JP" sz="2800" dirty="0"/>
              <a:t>high-quality foodstuffs with high-priority. </a:t>
            </a:r>
            <a:endParaRPr lang="en-US" altLang="ja-JP" sz="2800" dirty="0" smtClean="0"/>
          </a:p>
          <a:p>
            <a:endParaRPr lang="en-US" altLang="ja-JP" sz="2800" dirty="0"/>
          </a:p>
          <a:p>
            <a:r>
              <a:rPr lang="en-US" altLang="ja-JP" sz="2800" dirty="0" smtClean="0"/>
              <a:t>As </a:t>
            </a:r>
            <a:r>
              <a:rPr lang="en-US" altLang="ja-JP" sz="2800" dirty="0"/>
              <a:t>a result, the degree of customer satisfaction has been significantly improved, and high evaluations at gourmet sites such as eating logs have been maintained</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14</a:t>
            </a:fld>
            <a:endParaRPr kumimoji="1" lang="ja-JP" altLang="en-US"/>
          </a:p>
        </p:txBody>
      </p:sp>
    </p:spTree>
    <p:extLst>
      <p:ext uri="{BB962C8B-B14F-4D97-AF65-F5344CB8AC3E}">
        <p14:creationId xmlns:p14="http://schemas.microsoft.com/office/powerpoint/2010/main" val="2331647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9316" y="94230"/>
            <a:ext cx="11045370" cy="587941"/>
          </a:xfrm>
        </p:spPr>
        <p:txBody>
          <a:bodyPr>
            <a:normAutofit/>
          </a:bodyPr>
          <a:lstStyle/>
          <a:p>
            <a:r>
              <a:rPr lang="en-US" altLang="ja-JP" sz="3200" dirty="0" smtClean="0"/>
              <a:t>11. Results </a:t>
            </a:r>
            <a:r>
              <a:rPr lang="en-US" altLang="ja-JP" sz="3200" dirty="0"/>
              <a:t>of business </a:t>
            </a:r>
            <a:r>
              <a:rPr lang="en-US" altLang="ja-JP" sz="3200" dirty="0" smtClean="0"/>
              <a:t>reform</a:t>
            </a:r>
            <a:r>
              <a:rPr lang="ja-JP" altLang="en-US" sz="3200" dirty="0"/>
              <a:t> </a:t>
            </a:r>
            <a:r>
              <a:rPr lang="en-US" altLang="ja-JP" sz="3200" dirty="0" smtClean="0"/>
              <a:t>-1</a:t>
            </a:r>
            <a:endParaRPr kumimoji="1" lang="ja-JP" altLang="en-US" sz="3200" dirty="0"/>
          </a:p>
        </p:txBody>
      </p:sp>
      <p:graphicFrame>
        <p:nvGraphicFramePr>
          <p:cNvPr id="7" name="表 6"/>
          <p:cNvGraphicFramePr>
            <a:graphicFrameLocks noGrp="1"/>
          </p:cNvGraphicFramePr>
          <p:nvPr>
            <p:extLst>
              <p:ext uri="{D42A27DB-BD31-4B8C-83A1-F6EECF244321}">
                <p14:modId xmlns:p14="http://schemas.microsoft.com/office/powerpoint/2010/main" val="3263140428"/>
              </p:ext>
            </p:extLst>
          </p:nvPr>
        </p:nvGraphicFramePr>
        <p:xfrm>
          <a:off x="638630" y="1161144"/>
          <a:ext cx="11178989" cy="4500125"/>
        </p:xfrm>
        <a:graphic>
          <a:graphicData uri="http://schemas.openxmlformats.org/drawingml/2006/table">
            <a:tbl>
              <a:tblPr firstRow="1" firstCol="1" bandRow="1"/>
              <a:tblGrid>
                <a:gridCol w="2682989"/>
                <a:gridCol w="4248000"/>
                <a:gridCol w="4248000"/>
              </a:tblGrid>
              <a:tr h="473305">
                <a:tc>
                  <a:txBody>
                    <a:bodyPr/>
                    <a:lstStyle/>
                    <a:p>
                      <a:pPr algn="just">
                        <a:spcAft>
                          <a:spcPts val="0"/>
                        </a:spcAft>
                      </a:pPr>
                      <a:r>
                        <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I</a:t>
                      </a: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tem</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2012</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rPr>
                        <a:t>2018</a:t>
                      </a:r>
                      <a:endParaRPr lang="ja-JP"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6610">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Sales</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800" kern="100" dirty="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a:t>
                      </a:r>
                      <a:r>
                        <a:rPr lang="en-US" sz="2800" kern="100" dirty="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1.1 billion</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¥ 4.8 billion</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 (approximately 4.4 times)</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t>Consumption</a:t>
                      </a:r>
                      <a:br>
                        <a:rPr lang="en-US" altLang="ja-JP" sz="2800" dirty="0" smtClean="0"/>
                      </a:br>
                      <a:r>
                        <a:rPr lang="en-US" altLang="ja-JP" sz="2800" dirty="0" smtClean="0"/>
                        <a:t>amount </a:t>
                      </a:r>
                      <a:r>
                        <a:rPr lang="ja-JP" sz="2800" kern="100" dirty="0" smtClean="0">
                          <a:solidFill>
                            <a:schemeClr val="tx1"/>
                          </a:solidFill>
                          <a:effectLst/>
                          <a:latin typeface="Arial" panose="020B0604020202020204" pitchFamily="34" charset="0"/>
                          <a:ea typeface="Roboto"/>
                          <a:cs typeface="Arial" panose="020B0604020202020204" pitchFamily="34" charset="0"/>
                        </a:rPr>
                        <a:t>per</a:t>
                      </a:r>
                      <a:endParaRPr lang="en-US" altLang="ja-JP" sz="2800" kern="100" dirty="0" smtClean="0">
                        <a:solidFill>
                          <a:schemeClr val="tx1"/>
                        </a:solidFill>
                        <a:effectLst/>
                        <a:latin typeface="Arial" panose="020B0604020202020204" pitchFamily="34" charset="0"/>
                        <a:ea typeface="Roboto"/>
                        <a:cs typeface="Arial" panose="020B0604020202020204" pitchFamily="34" charset="0"/>
                      </a:endParaRPr>
                    </a:p>
                    <a:p>
                      <a:pPr algn="just">
                        <a:spcAft>
                          <a:spcPts val="0"/>
                        </a:spcAft>
                      </a:pPr>
                      <a:r>
                        <a:rPr lang="ja-JP" sz="2800" kern="100" dirty="0" smtClean="0">
                          <a:solidFill>
                            <a:schemeClr val="tx1"/>
                          </a:solidFill>
                          <a:effectLst/>
                          <a:latin typeface="Arial" panose="020B0604020202020204" pitchFamily="34" charset="0"/>
                          <a:ea typeface="Roboto"/>
                          <a:cs typeface="Arial" panose="020B0604020202020204" pitchFamily="34" charset="0"/>
                        </a:rPr>
                        <a:t> </a:t>
                      </a:r>
                      <a:r>
                        <a:rPr lang="ja-JP" sz="2800" kern="100" dirty="0">
                          <a:solidFill>
                            <a:schemeClr val="tx1"/>
                          </a:solidFill>
                          <a:effectLst/>
                          <a:latin typeface="Arial" panose="020B0604020202020204" pitchFamily="34" charset="0"/>
                          <a:ea typeface="Roboto"/>
                          <a:cs typeface="Arial" panose="020B0604020202020204" pitchFamily="34" charset="0"/>
                        </a:rPr>
                        <a:t>customer</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800" kern="100" dirty="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a:t>
                      </a:r>
                      <a:r>
                        <a:rPr lang="en-US" sz="2800" kern="100" dirty="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850 </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800" kern="10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a:t>
                      </a:r>
                      <a:r>
                        <a:rPr lang="en-US" sz="2800" kern="100" smtClean="0">
                          <a:solidFill>
                            <a:schemeClr val="tx1"/>
                          </a:solidFill>
                          <a:effectLst/>
                          <a:latin typeface="Arial" panose="020B0604020202020204" pitchFamily="34" charset="0"/>
                          <a:ea typeface="ＭＳ 明朝" panose="02020609040205080304" pitchFamily="17" charset="-128"/>
                          <a:cs typeface="Arial" panose="020B0604020202020204" pitchFamily="34" charset="0"/>
                        </a:rPr>
                        <a:t>2,500  </a:t>
                      </a: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a:t>
                      </a:r>
                      <a:r>
                        <a:rPr lang="ja-JP" sz="2800" kern="100" dirty="0">
                          <a:solidFill>
                            <a:schemeClr val="tx1"/>
                          </a:solidFill>
                          <a:effectLst/>
                          <a:latin typeface="Arial" panose="020B0604020202020204" pitchFamily="34" charset="0"/>
                          <a:ea typeface="Roboto"/>
                          <a:cs typeface="Arial" panose="020B0604020202020204" pitchFamily="34" charset="0"/>
                        </a:rPr>
                        <a:t>about 3 times)</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6610">
                <a:tc>
                  <a:txBody>
                    <a:bodyPr/>
                    <a:lstStyle/>
                    <a:p>
                      <a:pPr algn="just">
                        <a:spcAft>
                          <a:spcPts val="0"/>
                        </a:spcAft>
                      </a:pPr>
                      <a:r>
                        <a:rPr lang="en-US"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rPr>
                        <a:t>Rice waste</a:t>
                      </a:r>
                      <a:endParaRPr lang="ja-JP"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p>
                      <a:pPr algn="just">
                        <a:spcAft>
                          <a:spcPts val="0"/>
                        </a:spcAft>
                      </a:pPr>
                      <a:r>
                        <a:rPr lang="en-US"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rPr>
                        <a:t> (average daily)</a:t>
                      </a:r>
                      <a:endParaRPr lang="ja-JP"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12kg</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3kg (75% reduction)</a:t>
                      </a:r>
                      <a:endParaRPr lang="ja-JP" sz="2800"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305">
                <a:tc>
                  <a:txBody>
                    <a:bodyPr/>
                    <a:lstStyle/>
                    <a:p>
                      <a:pPr algn="just">
                        <a:spcAft>
                          <a:spcPts val="0"/>
                        </a:spcAft>
                      </a:pPr>
                      <a:r>
                        <a:rPr lang="en-US"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rPr>
                        <a:t>Employee holidays</a:t>
                      </a:r>
                      <a:endParaRPr lang="ja-JP" sz="2800" kern="10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About 1 day per week</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rPr>
                        <a:t>2 days a week</a:t>
                      </a:r>
                      <a:endParaRPr lang="ja-JP" sz="2800" kern="100" dirty="0">
                        <a:solidFill>
                          <a:schemeClr val="tx1"/>
                        </a:solidFill>
                        <a:effectLst/>
                        <a:latin typeface="Arial" panose="020B0604020202020204" pitchFamily="34" charset="0"/>
                        <a:ea typeface="ＭＳ 明朝" panose="02020609040205080304" pitchFamily="17"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15</a:t>
            </a:fld>
            <a:endParaRPr kumimoji="1" lang="ja-JP" altLang="en-US"/>
          </a:p>
        </p:txBody>
      </p:sp>
    </p:spTree>
    <p:extLst>
      <p:ext uri="{BB962C8B-B14F-4D97-AF65-F5344CB8AC3E}">
        <p14:creationId xmlns:p14="http://schemas.microsoft.com/office/powerpoint/2010/main" val="1198937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9316" y="94230"/>
            <a:ext cx="11045370" cy="587941"/>
          </a:xfrm>
        </p:spPr>
        <p:txBody>
          <a:bodyPr>
            <a:normAutofit/>
          </a:bodyPr>
          <a:lstStyle/>
          <a:p>
            <a:r>
              <a:rPr lang="en-US" altLang="ja-JP" sz="3200" dirty="0" smtClean="0"/>
              <a:t>11. Results </a:t>
            </a:r>
            <a:r>
              <a:rPr lang="en-US" altLang="ja-JP" sz="3200" dirty="0"/>
              <a:t>of business </a:t>
            </a:r>
            <a:r>
              <a:rPr lang="en-US" altLang="ja-JP" sz="3200" dirty="0" smtClean="0"/>
              <a:t>reform</a:t>
            </a:r>
            <a:r>
              <a:rPr lang="ja-JP" altLang="en-US" sz="3200" dirty="0"/>
              <a:t> </a:t>
            </a:r>
            <a:r>
              <a:rPr lang="en-US" altLang="ja-JP" sz="3200" dirty="0" smtClean="0"/>
              <a:t>-2</a:t>
            </a:r>
            <a:endParaRPr kumimoji="1" lang="ja-JP" altLang="en-US" sz="3200" dirty="0"/>
          </a:p>
        </p:txBody>
      </p:sp>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16</a:t>
            </a:fld>
            <a:endParaRPr kumimoji="1" lang="ja-JP" altLang="en-US"/>
          </a:p>
        </p:txBody>
      </p:sp>
      <p:sp>
        <p:nvSpPr>
          <p:cNvPr id="4" name="テキスト ボックス 3"/>
          <p:cNvSpPr txBox="1"/>
          <p:nvPr/>
        </p:nvSpPr>
        <p:spPr>
          <a:xfrm>
            <a:off x="616858" y="1303268"/>
            <a:ext cx="10450286" cy="2677656"/>
          </a:xfrm>
          <a:prstGeom prst="rect">
            <a:avLst/>
          </a:prstGeom>
          <a:noFill/>
        </p:spPr>
        <p:txBody>
          <a:bodyPr wrap="square" rtlCol="0">
            <a:spAutoFit/>
          </a:bodyPr>
          <a:lstStyle/>
          <a:p>
            <a:r>
              <a:rPr lang="en-US" altLang="ja-JP" sz="2800" dirty="0" smtClean="0"/>
              <a:t>Results </a:t>
            </a:r>
            <a:r>
              <a:rPr lang="en-US" altLang="ja-JP" sz="2800" dirty="0"/>
              <a:t>of system </a:t>
            </a:r>
            <a:r>
              <a:rPr lang="en-US" altLang="ja-JP" sz="2800" dirty="0" smtClean="0"/>
              <a:t>development</a:t>
            </a:r>
          </a:p>
          <a:p>
            <a:pPr marL="174625"/>
            <a:r>
              <a:rPr lang="en-US" altLang="ja-JP" sz="2800" dirty="0"/>
              <a:t/>
            </a:r>
            <a:br>
              <a:rPr lang="en-US" altLang="ja-JP" sz="2800" dirty="0"/>
            </a:br>
            <a:r>
              <a:rPr lang="ja-JP" altLang="en-US" sz="2800" dirty="0" smtClean="0"/>
              <a:t>・</a:t>
            </a:r>
            <a:r>
              <a:rPr lang="en-US" altLang="ja-JP" sz="2800" dirty="0" smtClean="0"/>
              <a:t>Increase </a:t>
            </a:r>
            <a:r>
              <a:rPr lang="en-US" altLang="ja-JP" sz="2800" dirty="0"/>
              <a:t>sales and profit</a:t>
            </a:r>
            <a:br>
              <a:rPr lang="en-US" altLang="ja-JP" sz="2800" dirty="0"/>
            </a:br>
            <a:r>
              <a:rPr lang="ja-JP" altLang="en-US" sz="2800" dirty="0" smtClean="0"/>
              <a:t>・</a:t>
            </a:r>
            <a:r>
              <a:rPr lang="en-US" altLang="ja-JP" sz="2800" dirty="0" smtClean="0"/>
              <a:t>Reduction </a:t>
            </a:r>
            <a:r>
              <a:rPr lang="en-US" altLang="ja-JP" sz="2800" dirty="0"/>
              <a:t>of workload</a:t>
            </a:r>
            <a:br>
              <a:rPr lang="en-US" altLang="ja-JP" sz="2800" dirty="0"/>
            </a:br>
            <a:r>
              <a:rPr lang="ja-JP" altLang="en-US" sz="2800" dirty="0" smtClean="0"/>
              <a:t>・</a:t>
            </a:r>
            <a:r>
              <a:rPr lang="en-US" altLang="ja-JP" sz="2800" dirty="0" smtClean="0"/>
              <a:t>Fixation </a:t>
            </a:r>
            <a:r>
              <a:rPr lang="en-US" altLang="ja-JP" sz="2800" dirty="0"/>
              <a:t>of the improvement </a:t>
            </a:r>
            <a:r>
              <a:rPr lang="en-US" altLang="ja-JP" sz="2800" dirty="0" smtClean="0"/>
              <a:t>culture</a:t>
            </a:r>
            <a:endParaRPr lang="en-US" altLang="ja-JP" sz="2800" dirty="0"/>
          </a:p>
          <a:p>
            <a:endParaRPr kumimoji="1" lang="ja-JP" altLang="en-US" sz="2800" dirty="0"/>
          </a:p>
        </p:txBody>
      </p:sp>
    </p:spTree>
    <p:extLst>
      <p:ext uri="{BB962C8B-B14F-4D97-AF65-F5344CB8AC3E}">
        <p14:creationId xmlns:p14="http://schemas.microsoft.com/office/powerpoint/2010/main" val="164678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65943" y="0"/>
            <a:ext cx="9144000" cy="561294"/>
          </a:xfrm>
        </p:spPr>
        <p:txBody>
          <a:bodyPr>
            <a:normAutofit/>
          </a:bodyPr>
          <a:lstStyle/>
          <a:p>
            <a:r>
              <a:rPr lang="en-US" altLang="ja-JP" sz="3200" dirty="0" smtClean="0"/>
              <a:t>Index</a:t>
            </a:r>
            <a:endParaRPr kumimoji="1" lang="ja-JP" altLang="en-US" sz="3200" dirty="0"/>
          </a:p>
        </p:txBody>
      </p:sp>
      <p:sp>
        <p:nvSpPr>
          <p:cNvPr id="3" name="サブタイトル 2"/>
          <p:cNvSpPr>
            <a:spLocks noGrp="1"/>
          </p:cNvSpPr>
          <p:nvPr>
            <p:ph type="subTitle" idx="1"/>
          </p:nvPr>
        </p:nvSpPr>
        <p:spPr>
          <a:xfrm>
            <a:off x="1233714" y="1320800"/>
            <a:ext cx="9144000" cy="4702629"/>
          </a:xfrm>
        </p:spPr>
        <p:txBody>
          <a:bodyPr>
            <a:normAutofit fontScale="92500" lnSpcReduction="20000"/>
          </a:bodyPr>
          <a:lstStyle/>
          <a:p>
            <a:pPr algn="l"/>
            <a:r>
              <a:rPr lang="en-US" altLang="ja-JP" sz="2800" dirty="0" smtClean="0"/>
              <a:t>1. Definition </a:t>
            </a:r>
            <a:r>
              <a:rPr lang="en-US" altLang="ja-JP" sz="2800" dirty="0"/>
              <a:t>of food sold in supermarkets</a:t>
            </a:r>
          </a:p>
          <a:p>
            <a:pPr algn="l"/>
            <a:r>
              <a:rPr lang="en-US" altLang="ja-JP" sz="2800" dirty="0" smtClean="0"/>
              <a:t>2. Outlook </a:t>
            </a:r>
            <a:r>
              <a:rPr lang="en-US" altLang="ja-JP" sz="2800" dirty="0"/>
              <a:t>of </a:t>
            </a:r>
            <a:r>
              <a:rPr lang="en-US" altLang="ja-JP" sz="2800" dirty="0" smtClean="0"/>
              <a:t>Automatic </a:t>
            </a:r>
            <a:r>
              <a:rPr lang="en-US" altLang="ja-JP" sz="2800" dirty="0"/>
              <a:t>ordering </a:t>
            </a:r>
            <a:endParaRPr lang="en-US" altLang="ja-JP" sz="2800" dirty="0" smtClean="0"/>
          </a:p>
          <a:p>
            <a:pPr algn="l"/>
            <a:r>
              <a:rPr lang="en-US" altLang="ja-JP" sz="2800" dirty="0" smtClean="0"/>
              <a:t>3. Automatic </a:t>
            </a:r>
            <a:r>
              <a:rPr lang="en-US" altLang="ja-JP" sz="2800" dirty="0"/>
              <a:t>ordering </a:t>
            </a:r>
            <a:r>
              <a:rPr lang="en-US" altLang="ja-JP" sz="2800" dirty="0" smtClean="0"/>
              <a:t>system by </a:t>
            </a:r>
            <a:r>
              <a:rPr lang="en-US" altLang="ja-JP" sz="2800" dirty="0"/>
              <a:t>Synopsis Co. </a:t>
            </a:r>
            <a:r>
              <a:rPr lang="en-US" altLang="ja-JP" sz="2800" dirty="0" smtClean="0"/>
              <a:t> </a:t>
            </a:r>
          </a:p>
          <a:p>
            <a:pPr algn="l"/>
            <a:r>
              <a:rPr lang="en-US" altLang="ja-JP" sz="2800" dirty="0" smtClean="0"/>
              <a:t>4. Food </a:t>
            </a:r>
            <a:r>
              <a:rPr lang="en-US" altLang="ja-JP" sz="2800" dirty="0"/>
              <a:t>Loss </a:t>
            </a:r>
            <a:r>
              <a:rPr lang="en-US" altLang="ja-JP" sz="2800" dirty="0" smtClean="0"/>
              <a:t>Rate</a:t>
            </a:r>
          </a:p>
          <a:p>
            <a:pPr algn="l"/>
            <a:r>
              <a:rPr lang="en-US" altLang="ja-JP" sz="2800" dirty="0"/>
              <a:t>5. Introduction effect of automatic ordering </a:t>
            </a:r>
            <a:r>
              <a:rPr lang="en-US" altLang="ja-JP" sz="2800" dirty="0" smtClean="0"/>
              <a:t>system</a:t>
            </a:r>
          </a:p>
          <a:p>
            <a:pPr algn="l"/>
            <a:r>
              <a:rPr lang="en-US" altLang="ja-JP" sz="2800" dirty="0" smtClean="0"/>
              <a:t>6. </a:t>
            </a:r>
            <a:r>
              <a:rPr lang="en-US" altLang="ja-JP" sz="2800" dirty="0"/>
              <a:t>Why is Automatic ordering system </a:t>
            </a:r>
            <a:r>
              <a:rPr lang="en-US" altLang="ja-JP" sz="2800" dirty="0" smtClean="0"/>
              <a:t>needed? </a:t>
            </a:r>
          </a:p>
          <a:p>
            <a:pPr algn="l"/>
            <a:r>
              <a:rPr lang="en-US" altLang="ja-JP" sz="2800" dirty="0"/>
              <a:t>7</a:t>
            </a:r>
            <a:r>
              <a:rPr lang="en-US" altLang="ja-JP" sz="2800" dirty="0" smtClean="0"/>
              <a:t>. Automatic </a:t>
            </a:r>
            <a:r>
              <a:rPr lang="en-US" altLang="ja-JP" sz="2800" dirty="0"/>
              <a:t>ordering Overseas</a:t>
            </a:r>
            <a:endParaRPr lang="en-US" altLang="ja-JP" sz="2800" dirty="0" smtClean="0"/>
          </a:p>
          <a:p>
            <a:pPr algn="l"/>
            <a:r>
              <a:rPr lang="en-US" altLang="ja-JP" sz="2800" dirty="0" smtClean="0"/>
              <a:t>8. Case </a:t>
            </a:r>
            <a:r>
              <a:rPr lang="en-US" altLang="ja-JP" sz="2800" dirty="0"/>
              <a:t>of </a:t>
            </a:r>
            <a:r>
              <a:rPr lang="en-US" altLang="ja-JP" sz="2800" dirty="0" err="1"/>
              <a:t>Ebiya</a:t>
            </a:r>
            <a:r>
              <a:rPr lang="en-US" altLang="ja-JP" sz="2800" dirty="0"/>
              <a:t> restaurant and souvenir </a:t>
            </a:r>
            <a:r>
              <a:rPr lang="en-US" altLang="ja-JP" sz="2800" dirty="0" smtClean="0"/>
              <a:t> </a:t>
            </a:r>
          </a:p>
          <a:p>
            <a:pPr algn="l"/>
            <a:r>
              <a:rPr lang="en-US" altLang="ja-JP" sz="2800" dirty="0" smtClean="0"/>
              <a:t>9. Predictive </a:t>
            </a:r>
            <a:r>
              <a:rPr lang="en-US" altLang="ja-JP" sz="2800" dirty="0"/>
              <a:t>analysis of visitors using </a:t>
            </a:r>
            <a:r>
              <a:rPr lang="en-US" altLang="ja-JP" sz="2800" dirty="0" smtClean="0"/>
              <a:t>data</a:t>
            </a:r>
          </a:p>
          <a:p>
            <a:pPr algn="l"/>
            <a:r>
              <a:rPr lang="en-US" altLang="ja-JP" sz="2800" dirty="0" smtClean="0"/>
              <a:t>10. Procurement </a:t>
            </a:r>
            <a:r>
              <a:rPr lang="en-US" altLang="ja-JP" sz="2800" dirty="0"/>
              <a:t>of </a:t>
            </a:r>
            <a:r>
              <a:rPr lang="en-US" altLang="ja-JP" sz="2800" dirty="0" smtClean="0"/>
              <a:t>ingredients</a:t>
            </a:r>
          </a:p>
          <a:p>
            <a:pPr algn="l"/>
            <a:r>
              <a:rPr lang="en-US" altLang="ja-JP" sz="2800" dirty="0" smtClean="0"/>
              <a:t>11. Results </a:t>
            </a:r>
            <a:r>
              <a:rPr lang="en-US" altLang="ja-JP" sz="2800" dirty="0"/>
              <a:t>of business </a:t>
            </a:r>
            <a:r>
              <a:rPr lang="en-US" altLang="ja-JP" sz="2800" dirty="0" smtClean="0"/>
              <a:t>reform</a:t>
            </a:r>
            <a:endParaRPr kumimoji="1" lang="ja-JP" altLang="en-US" sz="2800" dirty="0"/>
          </a:p>
        </p:txBody>
      </p:sp>
      <p:sp>
        <p:nvSpPr>
          <p:cNvPr id="5" name="スライド番号プレースホルダー 4"/>
          <p:cNvSpPr>
            <a:spLocks noGrp="1"/>
          </p:cNvSpPr>
          <p:nvPr>
            <p:ph type="sldNum" sz="quarter" idx="12"/>
          </p:nvPr>
        </p:nvSpPr>
        <p:spPr/>
        <p:txBody>
          <a:bodyPr/>
          <a:lstStyle/>
          <a:p>
            <a:fld id="{86DB2CF6-7A41-45E2-A6D0-0B77100BA9F2}" type="slidenum">
              <a:rPr kumimoji="1" lang="ja-JP" altLang="en-US" smtClean="0"/>
              <a:t>2</a:t>
            </a:fld>
            <a:endParaRPr kumimoji="1" lang="ja-JP" altLang="en-US"/>
          </a:p>
        </p:txBody>
      </p:sp>
    </p:spTree>
    <p:extLst>
      <p:ext uri="{BB962C8B-B14F-4D97-AF65-F5344CB8AC3E}">
        <p14:creationId xmlns:p14="http://schemas.microsoft.com/office/powerpoint/2010/main" val="266709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0"/>
            <a:ext cx="9144000" cy="609600"/>
          </a:xfrm>
        </p:spPr>
        <p:txBody>
          <a:bodyPr>
            <a:normAutofit/>
          </a:bodyPr>
          <a:lstStyle/>
          <a:p>
            <a:r>
              <a:rPr lang="en-US" altLang="ja-JP" sz="3200" dirty="0" smtClean="0"/>
              <a:t>1. Definition </a:t>
            </a:r>
            <a:r>
              <a:rPr lang="en-US" altLang="ja-JP" sz="3200" dirty="0"/>
              <a:t>of food sold in </a:t>
            </a:r>
            <a:r>
              <a:rPr lang="en-US" altLang="ja-JP" sz="3200" dirty="0" smtClean="0"/>
              <a:t>supermarkets </a:t>
            </a:r>
            <a:endParaRPr kumimoji="1" lang="ja-JP" altLang="en-US" sz="3200" dirty="0"/>
          </a:p>
        </p:txBody>
      </p:sp>
      <p:sp>
        <p:nvSpPr>
          <p:cNvPr id="3" name="サブタイトル 2"/>
          <p:cNvSpPr>
            <a:spLocks noGrp="1"/>
          </p:cNvSpPr>
          <p:nvPr>
            <p:ph type="subTitle" idx="1"/>
          </p:nvPr>
        </p:nvSpPr>
        <p:spPr>
          <a:xfrm>
            <a:off x="580571" y="1204686"/>
            <a:ext cx="11509829" cy="3933372"/>
          </a:xfrm>
        </p:spPr>
        <p:txBody>
          <a:bodyPr>
            <a:normAutofit/>
          </a:bodyPr>
          <a:lstStyle/>
          <a:p>
            <a:pPr algn="l"/>
            <a:r>
              <a:rPr lang="en-US" altLang="ja-JP" sz="2800" dirty="0"/>
              <a:t>Non </a:t>
            </a:r>
            <a:r>
              <a:rPr lang="en-US" altLang="ja-JP" sz="2800" dirty="0" smtClean="0"/>
              <a:t>food : Daily goods</a:t>
            </a:r>
            <a:r>
              <a:rPr lang="en-US" altLang="ja-JP" sz="2800" dirty="0"/>
              <a:t>, household goods</a:t>
            </a:r>
            <a:endParaRPr lang="en-US" altLang="ja-JP" sz="2800" dirty="0" smtClean="0"/>
          </a:p>
          <a:p>
            <a:pPr algn="l"/>
            <a:r>
              <a:rPr lang="en-US" altLang="ja-JP" sz="2800" dirty="0" smtClean="0"/>
              <a:t>General food including processed food : Foods </a:t>
            </a:r>
            <a:r>
              <a:rPr lang="en-US" altLang="ja-JP" sz="2800" dirty="0"/>
              <a:t>stored at room temperature and </a:t>
            </a:r>
            <a:r>
              <a:rPr lang="en-US" altLang="ja-JP" sz="2800" dirty="0" smtClean="0"/>
              <a:t>can </a:t>
            </a:r>
            <a:r>
              <a:rPr lang="en-US" altLang="ja-JP" sz="2800" dirty="0"/>
              <a:t>be stored for a long time</a:t>
            </a:r>
            <a:br>
              <a:rPr lang="en-US" altLang="ja-JP" sz="2800" dirty="0"/>
            </a:br>
            <a:r>
              <a:rPr lang="en-US" altLang="ja-JP" sz="2800" dirty="0"/>
              <a:t>Example: Seasoning, canning</a:t>
            </a:r>
          </a:p>
          <a:p>
            <a:pPr algn="l"/>
            <a:r>
              <a:rPr lang="en-US" altLang="ja-JP" sz="2800" dirty="0"/>
              <a:t>Daily </a:t>
            </a:r>
            <a:r>
              <a:rPr lang="en-US" altLang="ja-JP" sz="2800" dirty="0" smtClean="0"/>
              <a:t>delivery : Foods </a:t>
            </a:r>
            <a:r>
              <a:rPr lang="en-US" altLang="ja-JP" sz="2800" dirty="0"/>
              <a:t>delivered </a:t>
            </a:r>
            <a:r>
              <a:rPr lang="en-US" altLang="ja-JP" sz="2800" dirty="0" smtClean="0"/>
              <a:t>daily</a:t>
            </a:r>
          </a:p>
          <a:p>
            <a:pPr marL="261938" algn="l"/>
            <a:r>
              <a:rPr lang="en-US" altLang="ja-JP" sz="2800" dirty="0" smtClean="0"/>
              <a:t>Example</a:t>
            </a:r>
            <a:r>
              <a:rPr lang="en-US" altLang="ja-JP" sz="2800" dirty="0"/>
              <a:t>: Tofu, milk</a:t>
            </a:r>
          </a:p>
          <a:p>
            <a:pPr algn="l"/>
            <a:r>
              <a:rPr lang="en-US" altLang="ja-JP" sz="2800" dirty="0"/>
              <a:t>Daily dish (delicatessen </a:t>
            </a:r>
            <a:r>
              <a:rPr lang="en-US" altLang="ja-JP" sz="2800" dirty="0" smtClean="0"/>
              <a:t>) and </a:t>
            </a:r>
            <a:r>
              <a:rPr lang="en-US" altLang="ja-JP" sz="2800" dirty="0"/>
              <a:t>box </a:t>
            </a:r>
            <a:r>
              <a:rPr lang="en-US" altLang="ja-JP" sz="2800" dirty="0" smtClean="0"/>
              <a:t>lunch</a:t>
            </a:r>
          </a:p>
          <a:p>
            <a:pPr algn="l"/>
            <a:endParaRPr lang="en-US" altLang="ja-JP" sz="2800" dirty="0"/>
          </a:p>
          <a:p>
            <a:pPr algn="l"/>
            <a:endParaRPr lang="en-US" altLang="ja-JP" sz="2800" dirty="0" smtClean="0"/>
          </a:p>
          <a:p>
            <a:endParaRPr lang="en-US" altLang="ja-JP" sz="2800" dirty="0"/>
          </a:p>
          <a:p>
            <a:pPr algn="l"/>
            <a:endParaRPr lang="en-US" altLang="ja-JP" sz="2800" dirty="0" smtClean="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3</a:t>
            </a:fld>
            <a:endParaRPr kumimoji="1" lang="ja-JP" altLang="en-US"/>
          </a:p>
        </p:txBody>
      </p:sp>
    </p:spTree>
    <p:extLst>
      <p:ext uri="{BB962C8B-B14F-4D97-AF65-F5344CB8AC3E}">
        <p14:creationId xmlns:p14="http://schemas.microsoft.com/office/powerpoint/2010/main" val="325618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7886" y="0"/>
            <a:ext cx="9144000" cy="609600"/>
          </a:xfrm>
        </p:spPr>
        <p:txBody>
          <a:bodyPr>
            <a:normAutofit/>
          </a:bodyPr>
          <a:lstStyle/>
          <a:p>
            <a:r>
              <a:rPr lang="en-US" altLang="ja-JP" sz="3200" dirty="0" smtClean="0"/>
              <a:t>2. Outlook of Automatic </a:t>
            </a:r>
            <a:r>
              <a:rPr lang="en-US" altLang="ja-JP" sz="3200" dirty="0"/>
              <a:t>ordering </a:t>
            </a:r>
            <a:endParaRPr kumimoji="1" lang="ja-JP" altLang="en-US" sz="3200" dirty="0"/>
          </a:p>
        </p:txBody>
      </p:sp>
      <p:sp>
        <p:nvSpPr>
          <p:cNvPr id="3" name="サブタイトル 2"/>
          <p:cNvSpPr>
            <a:spLocks noGrp="1"/>
          </p:cNvSpPr>
          <p:nvPr>
            <p:ph type="subTitle" idx="1"/>
          </p:nvPr>
        </p:nvSpPr>
        <p:spPr>
          <a:xfrm>
            <a:off x="522513" y="740228"/>
            <a:ext cx="11030857" cy="5616121"/>
          </a:xfrm>
        </p:spPr>
        <p:txBody>
          <a:bodyPr>
            <a:normAutofit lnSpcReduction="10000"/>
          </a:bodyPr>
          <a:lstStyle/>
          <a:p>
            <a:pPr algn="l"/>
            <a:r>
              <a:rPr lang="en-US" altLang="ja-JP" sz="2800" dirty="0"/>
              <a:t>Retailers are rushing to introduce </a:t>
            </a:r>
            <a:r>
              <a:rPr lang="en-US" altLang="ja-JP" sz="2800" dirty="0" smtClean="0"/>
              <a:t>Automatic </a:t>
            </a:r>
            <a:r>
              <a:rPr lang="en-US" altLang="ja-JP" sz="2800" dirty="0"/>
              <a:t>ordering systems. </a:t>
            </a:r>
            <a:endParaRPr lang="en-US" altLang="ja-JP" sz="2800" dirty="0" smtClean="0"/>
          </a:p>
          <a:p>
            <a:pPr algn="l"/>
            <a:endParaRPr lang="en-US" altLang="ja-JP" sz="2800" dirty="0" smtClean="0"/>
          </a:p>
          <a:p>
            <a:pPr algn="l"/>
            <a:r>
              <a:rPr lang="en-US" altLang="ja-JP" sz="2800" dirty="0"/>
              <a:t>Recently, there has been widespread movement to Automate ordering systems for foods with short expiration dates such as milk and tofu.</a:t>
            </a:r>
            <a:endParaRPr lang="ja-JP" altLang="ja-JP" sz="2800" dirty="0"/>
          </a:p>
          <a:p>
            <a:pPr algn="l"/>
            <a:endParaRPr lang="en-US" altLang="ja-JP" sz="2800" dirty="0"/>
          </a:p>
          <a:p>
            <a:pPr algn="l"/>
            <a:r>
              <a:rPr lang="en-US" altLang="ja-JP" sz="2800" dirty="0"/>
              <a:t/>
            </a:r>
            <a:br>
              <a:rPr lang="en-US" altLang="ja-JP" sz="2800" dirty="0"/>
            </a:br>
            <a:r>
              <a:rPr lang="en-US" altLang="ja-JP" sz="2800" dirty="0"/>
              <a:t>Startup companies and Hitachi are competing for system development because the accuracy of demand forecasts has improved due to the evolution of data analysis. </a:t>
            </a:r>
            <a:endParaRPr lang="en-US" altLang="ja-JP" sz="2800" dirty="0" smtClean="0"/>
          </a:p>
          <a:p>
            <a:pPr algn="l"/>
            <a:endParaRPr lang="en-US" altLang="ja-JP" sz="2800" dirty="0" smtClean="0"/>
          </a:p>
          <a:p>
            <a:pPr algn="l"/>
            <a:r>
              <a:rPr lang="en-US" altLang="ja-JP" sz="2800" dirty="0" smtClean="0"/>
              <a:t>Automatic </a:t>
            </a:r>
            <a:r>
              <a:rPr lang="en-US" altLang="ja-JP" sz="2800" dirty="0"/>
              <a:t>ordering systems also solves labor shortages and food waste problems. There are also examples of linking product pricing overseas, changing the retail business model</a:t>
            </a:r>
            <a:r>
              <a:rPr lang="en-US" altLang="ja-JP" sz="2800" dirty="0" smtClean="0"/>
              <a:t>.</a:t>
            </a:r>
            <a:endParaRPr lang="ja-JP" altLang="ja-JP" sz="2800"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4</a:t>
            </a:fld>
            <a:endParaRPr kumimoji="1" lang="ja-JP" altLang="en-US"/>
          </a:p>
        </p:txBody>
      </p:sp>
    </p:spTree>
    <p:extLst>
      <p:ext uri="{BB962C8B-B14F-4D97-AF65-F5344CB8AC3E}">
        <p14:creationId xmlns:p14="http://schemas.microsoft.com/office/powerpoint/2010/main" val="31321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0"/>
            <a:ext cx="9144000" cy="561294"/>
          </a:xfrm>
        </p:spPr>
        <p:txBody>
          <a:bodyPr>
            <a:normAutofit/>
          </a:bodyPr>
          <a:lstStyle/>
          <a:p>
            <a:r>
              <a:rPr lang="en-US" altLang="ja-JP" sz="3200" dirty="0" smtClean="0"/>
              <a:t>3. Automatic </a:t>
            </a:r>
            <a:r>
              <a:rPr lang="en-US" altLang="ja-JP" sz="3200" dirty="0"/>
              <a:t>ordering system by </a:t>
            </a:r>
            <a:r>
              <a:rPr lang="en-US" altLang="ja-JP" sz="3200" dirty="0" smtClean="0"/>
              <a:t>Synopsis Co. </a:t>
            </a:r>
            <a:endParaRPr kumimoji="1" lang="ja-JP" altLang="en-US" sz="3200" dirty="0"/>
          </a:p>
        </p:txBody>
      </p:sp>
      <p:pic>
        <p:nvPicPr>
          <p:cNvPr id="5" name="図 4"/>
          <p:cNvPicPr>
            <a:picLocks noChangeAspect="1"/>
          </p:cNvPicPr>
          <p:nvPr/>
        </p:nvPicPr>
        <p:blipFill>
          <a:blip r:embed="rId2"/>
          <a:stretch>
            <a:fillRect/>
          </a:stretch>
        </p:blipFill>
        <p:spPr>
          <a:xfrm>
            <a:off x="1695459" y="561294"/>
            <a:ext cx="7170716" cy="4692877"/>
          </a:xfrm>
          <a:prstGeom prst="rect">
            <a:avLst/>
          </a:prstGeom>
        </p:spPr>
      </p:pic>
      <p:sp>
        <p:nvSpPr>
          <p:cNvPr id="3" name="スライド番号プレースホルダー 2"/>
          <p:cNvSpPr>
            <a:spLocks noGrp="1"/>
          </p:cNvSpPr>
          <p:nvPr>
            <p:ph type="sldNum" sz="quarter" idx="12"/>
          </p:nvPr>
        </p:nvSpPr>
        <p:spPr/>
        <p:txBody>
          <a:bodyPr/>
          <a:lstStyle/>
          <a:p>
            <a:fld id="{86DB2CF6-7A41-45E2-A6D0-0B77100BA9F2}" type="slidenum">
              <a:rPr kumimoji="1" lang="ja-JP" altLang="en-US" smtClean="0"/>
              <a:t>5</a:t>
            </a:fld>
            <a:endParaRPr kumimoji="1" lang="ja-JP" altLang="en-US"/>
          </a:p>
        </p:txBody>
      </p:sp>
      <p:sp>
        <p:nvSpPr>
          <p:cNvPr id="4" name="テキスト ボックス 3"/>
          <p:cNvSpPr txBox="1"/>
          <p:nvPr/>
        </p:nvSpPr>
        <p:spPr>
          <a:xfrm>
            <a:off x="1005115" y="5336480"/>
            <a:ext cx="10348685" cy="1384995"/>
          </a:xfrm>
          <a:prstGeom prst="rect">
            <a:avLst/>
          </a:prstGeom>
          <a:noFill/>
        </p:spPr>
        <p:txBody>
          <a:bodyPr wrap="square" rtlCol="0">
            <a:spAutoFit/>
          </a:bodyPr>
          <a:lstStyle/>
          <a:p>
            <a:r>
              <a:rPr lang="en-US" altLang="ja-JP" sz="2800" dirty="0"/>
              <a:t>Many local supermarkets introduce </a:t>
            </a:r>
            <a:r>
              <a:rPr lang="en-US" altLang="ja-JP" sz="2800" dirty="0" err="1"/>
              <a:t>Synops</a:t>
            </a:r>
            <a:r>
              <a:rPr lang="en-US" altLang="ja-JP" sz="2800" dirty="0"/>
              <a:t> technology that prioritizes early operation rather than development of their own system. Adopted at </a:t>
            </a:r>
            <a:r>
              <a:rPr lang="en-US" altLang="ja-JP" sz="2800" dirty="0" err="1"/>
              <a:t>Keikyu</a:t>
            </a:r>
            <a:r>
              <a:rPr lang="en-US" altLang="ja-JP" sz="2800" dirty="0"/>
              <a:t> stores (Tokyo, Minato), </a:t>
            </a:r>
            <a:r>
              <a:rPr lang="en-US" altLang="ja-JP" sz="2800" dirty="0" err="1"/>
              <a:t>Tokyu</a:t>
            </a:r>
            <a:r>
              <a:rPr lang="en-US" altLang="ja-JP" sz="2800" dirty="0"/>
              <a:t> stores, etc.</a:t>
            </a:r>
          </a:p>
        </p:txBody>
      </p:sp>
    </p:spTree>
    <p:extLst>
      <p:ext uri="{BB962C8B-B14F-4D97-AF65-F5344CB8AC3E}">
        <p14:creationId xmlns:p14="http://schemas.microsoft.com/office/powerpoint/2010/main" val="331493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64343" y="0"/>
            <a:ext cx="9144000" cy="566057"/>
          </a:xfrm>
        </p:spPr>
        <p:txBody>
          <a:bodyPr>
            <a:normAutofit/>
          </a:bodyPr>
          <a:lstStyle/>
          <a:p>
            <a:r>
              <a:rPr lang="en-US" altLang="ja-JP" sz="3200" dirty="0" smtClean="0"/>
              <a:t>4. Food Loss Rate - 1</a:t>
            </a:r>
            <a:endParaRPr kumimoji="1" lang="ja-JP" altLang="en-US" sz="3200" dirty="0"/>
          </a:p>
        </p:txBody>
      </p:sp>
      <p:sp>
        <p:nvSpPr>
          <p:cNvPr id="3" name="テキスト ボックス 2"/>
          <p:cNvSpPr txBox="1"/>
          <p:nvPr/>
        </p:nvSpPr>
        <p:spPr>
          <a:xfrm>
            <a:off x="667657" y="725715"/>
            <a:ext cx="11074399" cy="5109091"/>
          </a:xfrm>
          <a:prstGeom prst="rect">
            <a:avLst/>
          </a:prstGeom>
          <a:noFill/>
        </p:spPr>
        <p:txBody>
          <a:bodyPr wrap="square" rtlCol="0">
            <a:spAutoFit/>
          </a:bodyPr>
          <a:lstStyle/>
          <a:p>
            <a:r>
              <a:rPr lang="en-US" altLang="ja-JP" sz="2800" dirty="0"/>
              <a:t>According to the summary of the </a:t>
            </a:r>
            <a:r>
              <a:rPr lang="en-US" altLang="ja-JP" sz="2800" dirty="0" smtClean="0"/>
              <a:t>Food Industry </a:t>
            </a:r>
            <a:r>
              <a:rPr lang="en-US" altLang="ja-JP" sz="2800" dirty="0"/>
              <a:t>group, </a:t>
            </a:r>
            <a:endParaRPr lang="en-US" altLang="ja-JP" sz="2800" dirty="0" smtClean="0"/>
          </a:p>
          <a:p>
            <a:endParaRPr lang="en-US" altLang="ja-JP" sz="2800" dirty="0"/>
          </a:p>
          <a:p>
            <a:r>
              <a:rPr lang="en-US" altLang="ja-JP" sz="2800" dirty="0" smtClean="0"/>
              <a:t>the </a:t>
            </a:r>
            <a:r>
              <a:rPr lang="en-US" altLang="ja-JP" sz="2800" dirty="0"/>
              <a:t>ratio of loss caused by discounts and disposal at supermarkets to sales is 1.1% on average for </a:t>
            </a:r>
            <a:r>
              <a:rPr lang="en-US" altLang="ja-JP" sz="2800" dirty="0" smtClean="0"/>
              <a:t>non-food </a:t>
            </a:r>
            <a:r>
              <a:rPr lang="en-US" altLang="ja-JP" sz="2800" dirty="0"/>
              <a:t>such as household </a:t>
            </a:r>
            <a:r>
              <a:rPr lang="en-US" altLang="ja-JP" sz="2800" dirty="0" smtClean="0"/>
              <a:t>goods.</a:t>
            </a:r>
          </a:p>
          <a:p>
            <a:endParaRPr lang="en-US" altLang="ja-JP" sz="2800" dirty="0" smtClean="0"/>
          </a:p>
          <a:p>
            <a:r>
              <a:rPr lang="en-US" altLang="ja-JP" sz="2800" dirty="0" smtClean="0"/>
              <a:t>General food </a:t>
            </a:r>
            <a:r>
              <a:rPr lang="en-US" altLang="ja-JP" sz="2800" dirty="0"/>
              <a:t>including processed foods such as seasonings etc. It was only 1.7%. </a:t>
            </a:r>
            <a:endParaRPr lang="en-US" altLang="ja-JP" sz="2800" dirty="0" smtClean="0"/>
          </a:p>
          <a:p>
            <a:endParaRPr lang="en-US" altLang="ja-JP" sz="2800" dirty="0" smtClean="0"/>
          </a:p>
          <a:p>
            <a:r>
              <a:rPr lang="en-US" altLang="ja-JP" sz="2800" dirty="0" smtClean="0"/>
              <a:t>Since </a:t>
            </a:r>
            <a:r>
              <a:rPr lang="en-US" altLang="ja-JP" sz="2800" dirty="0"/>
              <a:t>all of them can be kept in stores for a long period of time, </a:t>
            </a:r>
            <a:endParaRPr lang="en-US" altLang="ja-JP" sz="2800" dirty="0" smtClean="0"/>
          </a:p>
          <a:p>
            <a:r>
              <a:rPr lang="en-US" altLang="ja-JP" sz="2800" dirty="0" smtClean="0"/>
              <a:t>the </a:t>
            </a:r>
            <a:r>
              <a:rPr lang="en-US" altLang="ja-JP" sz="2800" dirty="0"/>
              <a:t>ordering system was </a:t>
            </a:r>
            <a:r>
              <a:rPr lang="en-US" altLang="ja-JP" sz="2800" dirty="0" smtClean="0"/>
              <a:t>simple</a:t>
            </a:r>
            <a:r>
              <a:rPr lang="en-US" altLang="ja-JP" sz="2800" dirty="0"/>
              <a:t>, such as </a:t>
            </a:r>
            <a:r>
              <a:rPr lang="en-US" altLang="ja-JP" sz="2800" dirty="0" smtClean="0"/>
              <a:t>add </a:t>
            </a:r>
            <a:r>
              <a:rPr lang="en-US" altLang="ja-JP" sz="2800" dirty="0"/>
              <a:t>a certain number when the stock quantity falls below a specified level</a:t>
            </a:r>
            <a:r>
              <a:rPr lang="en-US" altLang="ja-JP" sz="2800" dirty="0" smtClean="0"/>
              <a:t>.</a:t>
            </a:r>
          </a:p>
          <a:p>
            <a:r>
              <a:rPr lang="en-US" altLang="ja-JP" dirty="0"/>
              <a:t> </a:t>
            </a:r>
            <a:endParaRPr lang="ja-JP" altLang="ja-JP"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6</a:t>
            </a:fld>
            <a:endParaRPr kumimoji="1" lang="ja-JP" altLang="en-US"/>
          </a:p>
        </p:txBody>
      </p:sp>
    </p:spTree>
    <p:extLst>
      <p:ext uri="{BB962C8B-B14F-4D97-AF65-F5344CB8AC3E}">
        <p14:creationId xmlns:p14="http://schemas.microsoft.com/office/powerpoint/2010/main" val="246434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64343" y="0"/>
            <a:ext cx="9144000" cy="566057"/>
          </a:xfrm>
        </p:spPr>
        <p:txBody>
          <a:bodyPr>
            <a:normAutofit/>
          </a:bodyPr>
          <a:lstStyle/>
          <a:p>
            <a:r>
              <a:rPr lang="en-US" altLang="ja-JP" sz="3200" dirty="0" smtClean="0"/>
              <a:t>4. Food Loss Rate - 2</a:t>
            </a:r>
            <a:endParaRPr kumimoji="1" lang="ja-JP" altLang="en-US" sz="3200" dirty="0"/>
          </a:p>
        </p:txBody>
      </p:sp>
      <p:sp>
        <p:nvSpPr>
          <p:cNvPr id="3" name="テキスト ボックス 2"/>
          <p:cNvSpPr txBox="1"/>
          <p:nvPr/>
        </p:nvSpPr>
        <p:spPr>
          <a:xfrm>
            <a:off x="667657" y="725715"/>
            <a:ext cx="11074399" cy="4832092"/>
          </a:xfrm>
          <a:prstGeom prst="rect">
            <a:avLst/>
          </a:prstGeom>
          <a:noFill/>
        </p:spPr>
        <p:txBody>
          <a:bodyPr wrap="square" rtlCol="0">
            <a:spAutoFit/>
          </a:bodyPr>
          <a:lstStyle/>
          <a:p>
            <a:r>
              <a:rPr lang="en-US" altLang="ja-JP" sz="2800" dirty="0"/>
              <a:t>On the other hand, the daily delivery averages 4.2% of the sales, </a:t>
            </a:r>
            <a:r>
              <a:rPr lang="en-US" altLang="ja-JP" sz="2800" dirty="0" smtClean="0"/>
              <a:t>and </a:t>
            </a:r>
            <a:r>
              <a:rPr lang="en-US" altLang="ja-JP" sz="2800" dirty="0"/>
              <a:t>the </a:t>
            </a:r>
            <a:r>
              <a:rPr lang="en-US" altLang="ja-JP" sz="2800" dirty="0" smtClean="0"/>
              <a:t>daily </a:t>
            </a:r>
            <a:r>
              <a:rPr lang="en-US" altLang="ja-JP" sz="2800" dirty="0"/>
              <a:t>dish</a:t>
            </a:r>
            <a:r>
              <a:rPr lang="en-US" altLang="ja-JP" sz="2800" dirty="0" smtClean="0"/>
              <a:t> </a:t>
            </a:r>
            <a:r>
              <a:rPr lang="en-US" altLang="ja-JP" sz="2800" dirty="0"/>
              <a:t>10.1% of the sales are discounted and lost due to disposal. </a:t>
            </a:r>
            <a:endParaRPr lang="en-US" altLang="ja-JP" sz="2800" dirty="0" smtClean="0"/>
          </a:p>
          <a:p>
            <a:r>
              <a:rPr lang="en-US" altLang="ja-JP" sz="2800" dirty="0" smtClean="0"/>
              <a:t>If </a:t>
            </a:r>
            <a:r>
              <a:rPr lang="en-US" altLang="ja-JP" sz="2800" dirty="0"/>
              <a:t>the wrong order quantity is used for the daily delivery </a:t>
            </a:r>
            <a:r>
              <a:rPr lang="en-US" altLang="ja-JP" sz="2800" dirty="0" smtClean="0"/>
              <a:t>and </a:t>
            </a:r>
            <a:r>
              <a:rPr lang="en-US" altLang="ja-JP" sz="2800" dirty="0"/>
              <a:t>the daily </a:t>
            </a:r>
            <a:r>
              <a:rPr lang="en-US" altLang="ja-JP" sz="2800" dirty="0" smtClean="0"/>
              <a:t>dish, </a:t>
            </a:r>
            <a:r>
              <a:rPr lang="en-US" altLang="ja-JP" sz="2800" dirty="0"/>
              <a:t>waste will increase.</a:t>
            </a:r>
            <a:endParaRPr lang="ja-JP" altLang="ja-JP" sz="2800" dirty="0"/>
          </a:p>
          <a:p>
            <a:r>
              <a:rPr lang="en-US" altLang="ja-JP" sz="2800" dirty="0" smtClean="0"/>
              <a:t> </a:t>
            </a:r>
            <a:endParaRPr lang="en-US" altLang="ja-JP" sz="2800" dirty="0"/>
          </a:p>
          <a:p>
            <a:r>
              <a:rPr lang="en-US" altLang="ja-JP" sz="2800" dirty="0"/>
              <a:t>In the daily delivery and the daily dish </a:t>
            </a:r>
            <a:r>
              <a:rPr lang="en-US" altLang="ja-JP" sz="2800" dirty="0" smtClean="0"/>
              <a:t>area, </a:t>
            </a:r>
            <a:r>
              <a:rPr lang="en-US" altLang="ja-JP" sz="2800" dirty="0"/>
              <a:t>the automatic ordering system can be most </a:t>
            </a:r>
            <a:r>
              <a:rPr lang="en-US" altLang="ja-JP" sz="2800" dirty="0" smtClean="0"/>
              <a:t>effective.</a:t>
            </a:r>
          </a:p>
          <a:p>
            <a:endParaRPr lang="en-US" altLang="ja-JP" sz="2800" dirty="0"/>
          </a:p>
          <a:p>
            <a:r>
              <a:rPr lang="en-US" altLang="ja-JP" sz="2800" dirty="0" smtClean="0"/>
              <a:t>On </a:t>
            </a:r>
            <a:r>
              <a:rPr lang="en-US" altLang="ja-JP" sz="2800" dirty="0"/>
              <a:t>the other hand, </a:t>
            </a:r>
            <a:r>
              <a:rPr lang="en-US" altLang="ja-JP" sz="2800" dirty="0" smtClean="0"/>
              <a:t>a executive of major </a:t>
            </a:r>
            <a:r>
              <a:rPr lang="en-US" altLang="ja-JP" sz="2800" dirty="0"/>
              <a:t>system </a:t>
            </a:r>
            <a:r>
              <a:rPr lang="en-US" altLang="ja-JP" sz="2800" dirty="0" smtClean="0"/>
              <a:t>company said  supermarkets </a:t>
            </a:r>
            <a:r>
              <a:rPr lang="en-US" altLang="ja-JP" sz="2800" dirty="0"/>
              <a:t>and system companies were too slow to introduce unknown the automatic ordering </a:t>
            </a:r>
            <a:r>
              <a:rPr lang="en-US" altLang="ja-JP" sz="2800" dirty="0" smtClean="0"/>
              <a:t>system, because </a:t>
            </a:r>
            <a:r>
              <a:rPr lang="en-US" altLang="ja-JP" sz="2800" dirty="0"/>
              <a:t>the risk of disposal was too </a:t>
            </a:r>
            <a:r>
              <a:rPr lang="en-US" altLang="ja-JP" sz="2800" dirty="0" smtClean="0"/>
              <a:t>high.</a:t>
            </a:r>
            <a:r>
              <a:rPr lang="en-US" altLang="ja-JP" dirty="0"/>
              <a:t> </a:t>
            </a:r>
            <a:endParaRPr lang="ja-JP" altLang="ja-JP"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7</a:t>
            </a:fld>
            <a:endParaRPr kumimoji="1" lang="ja-JP" altLang="en-US"/>
          </a:p>
        </p:txBody>
      </p:sp>
    </p:spTree>
    <p:extLst>
      <p:ext uri="{BB962C8B-B14F-4D97-AF65-F5344CB8AC3E}">
        <p14:creationId xmlns:p14="http://schemas.microsoft.com/office/powerpoint/2010/main" val="359487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64343" y="0"/>
            <a:ext cx="9144000" cy="566057"/>
          </a:xfrm>
        </p:spPr>
        <p:txBody>
          <a:bodyPr>
            <a:normAutofit/>
          </a:bodyPr>
          <a:lstStyle/>
          <a:p>
            <a:r>
              <a:rPr lang="en-US" altLang="ja-JP" sz="3200" dirty="0" smtClean="0"/>
              <a:t>5. </a:t>
            </a:r>
            <a:r>
              <a:rPr lang="en-US" altLang="ja-JP" sz="3200" dirty="0"/>
              <a:t>Introduction effect of automatic ordering </a:t>
            </a:r>
            <a:r>
              <a:rPr lang="en-US" altLang="ja-JP" sz="3200" dirty="0" smtClean="0"/>
              <a:t>system</a:t>
            </a:r>
            <a:endParaRPr kumimoji="1" lang="ja-JP" altLang="en-US" sz="3200" dirty="0"/>
          </a:p>
        </p:txBody>
      </p:sp>
      <p:sp>
        <p:nvSpPr>
          <p:cNvPr id="3" name="テキスト ボックス 2"/>
          <p:cNvSpPr txBox="1"/>
          <p:nvPr/>
        </p:nvSpPr>
        <p:spPr>
          <a:xfrm>
            <a:off x="667657" y="566057"/>
            <a:ext cx="11248572" cy="5262979"/>
          </a:xfrm>
          <a:prstGeom prst="rect">
            <a:avLst/>
          </a:prstGeom>
          <a:noFill/>
        </p:spPr>
        <p:txBody>
          <a:bodyPr wrap="square" rtlCol="0">
            <a:spAutoFit/>
          </a:bodyPr>
          <a:lstStyle/>
          <a:p>
            <a:r>
              <a:rPr lang="en-US" altLang="ja-JP" sz="2800" dirty="0"/>
              <a:t>The system predicts the number of visitors to the day with approximately 95% accuracy from weather data, day of the week, location of the store, etc. </a:t>
            </a:r>
            <a:endParaRPr lang="en-US" altLang="ja-JP" sz="2800" dirty="0" smtClean="0"/>
          </a:p>
          <a:p>
            <a:r>
              <a:rPr lang="en-US" altLang="ja-JP" sz="2800" dirty="0" smtClean="0"/>
              <a:t>The </a:t>
            </a:r>
            <a:r>
              <a:rPr lang="en-US" altLang="ja-JP" sz="2800" dirty="0"/>
              <a:t>system multiplies the past few years of pricing and sales data to calculate a consistent order quantity.</a:t>
            </a:r>
            <a:endParaRPr lang="ja-JP" altLang="ja-JP" sz="2800" dirty="0"/>
          </a:p>
          <a:p>
            <a:r>
              <a:rPr lang="en-US" altLang="ja-JP" sz="2800" strike="sngStrike" dirty="0" smtClean="0"/>
              <a:t> </a:t>
            </a:r>
          </a:p>
          <a:p>
            <a:r>
              <a:rPr lang="en-US" altLang="ja-JP" sz="2800" dirty="0"/>
              <a:t>The effect of introduction is clear. </a:t>
            </a:r>
            <a:endParaRPr lang="en-US" altLang="ja-JP" sz="2800" dirty="0" smtClean="0"/>
          </a:p>
          <a:p>
            <a:pPr marL="174625" indent="-174625"/>
            <a:r>
              <a:rPr lang="ja-JP" altLang="en-US" sz="2800" dirty="0" smtClean="0"/>
              <a:t>・</a:t>
            </a:r>
            <a:r>
              <a:rPr lang="en-US" altLang="ja-JP" sz="2800" dirty="0"/>
              <a:t>The number of products that were out of stock because the order quantity was too small, decreased by 30% compared to before the introduction. </a:t>
            </a:r>
            <a:endParaRPr lang="en-US" altLang="ja-JP" sz="2800" dirty="0" smtClean="0"/>
          </a:p>
          <a:p>
            <a:pPr marL="174625" indent="-174625"/>
            <a:r>
              <a:rPr lang="ja-JP" altLang="en-US" sz="2800" dirty="0" smtClean="0"/>
              <a:t>・</a:t>
            </a:r>
            <a:r>
              <a:rPr lang="en-US" altLang="ja-JP" sz="2800" dirty="0" smtClean="0"/>
              <a:t>If store </a:t>
            </a:r>
            <a:r>
              <a:rPr lang="en-US" altLang="ja-JP" sz="2800" dirty="0"/>
              <a:t>order too much, </a:t>
            </a:r>
            <a:r>
              <a:rPr lang="en-US" altLang="ja-JP" sz="2800" dirty="0" smtClean="0"/>
              <a:t>store </a:t>
            </a:r>
            <a:r>
              <a:rPr lang="en-US" altLang="ja-JP" sz="2800" dirty="0"/>
              <a:t>will be forced to get discounts and discards, but those losses are down about 14%. </a:t>
            </a:r>
            <a:endParaRPr lang="en-US" altLang="ja-JP" sz="2800" dirty="0" smtClean="0"/>
          </a:p>
          <a:p>
            <a:pPr marL="174625" indent="-174625"/>
            <a:r>
              <a:rPr lang="ja-JP" altLang="en-US" sz="2800" dirty="0" smtClean="0"/>
              <a:t>・</a:t>
            </a:r>
            <a:r>
              <a:rPr lang="en-US" altLang="ja-JP" sz="2800" dirty="0" smtClean="0"/>
              <a:t>The </a:t>
            </a:r>
            <a:r>
              <a:rPr lang="en-US" altLang="ja-JP" sz="2800" dirty="0"/>
              <a:t>amount of work per store has been reduced to over 500 hours per year, helping to alleviate labor shortages</a:t>
            </a:r>
            <a:r>
              <a:rPr lang="en-US" altLang="ja-JP" sz="2800" dirty="0" smtClean="0"/>
              <a:t>.</a:t>
            </a:r>
            <a:endParaRPr lang="en-US" altLang="ja-JP" sz="2800" strike="sngStrike"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8</a:t>
            </a:fld>
            <a:endParaRPr kumimoji="1" lang="ja-JP" altLang="en-US"/>
          </a:p>
        </p:txBody>
      </p:sp>
    </p:spTree>
    <p:extLst>
      <p:ext uri="{BB962C8B-B14F-4D97-AF65-F5344CB8AC3E}">
        <p14:creationId xmlns:p14="http://schemas.microsoft.com/office/powerpoint/2010/main" val="235505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65943" y="135392"/>
            <a:ext cx="9144000" cy="575808"/>
          </a:xfrm>
        </p:spPr>
        <p:txBody>
          <a:bodyPr>
            <a:normAutofit/>
          </a:bodyPr>
          <a:lstStyle/>
          <a:p>
            <a:r>
              <a:rPr lang="en-US" altLang="ja-JP" sz="3200" dirty="0" smtClean="0"/>
              <a:t>6. </a:t>
            </a:r>
            <a:r>
              <a:rPr lang="en-US" altLang="ja-JP" sz="3200" dirty="0"/>
              <a:t>Why is Automatic ordering system </a:t>
            </a:r>
            <a:r>
              <a:rPr lang="en-US" altLang="ja-JP" sz="3200" dirty="0" smtClean="0"/>
              <a:t>needed? </a:t>
            </a:r>
            <a:endParaRPr kumimoji="1" lang="ja-JP" altLang="en-US" sz="3200" dirty="0"/>
          </a:p>
        </p:txBody>
      </p:sp>
      <p:sp>
        <p:nvSpPr>
          <p:cNvPr id="3" name="テキスト ボックス 2"/>
          <p:cNvSpPr txBox="1"/>
          <p:nvPr/>
        </p:nvSpPr>
        <p:spPr>
          <a:xfrm>
            <a:off x="696686" y="711200"/>
            <a:ext cx="10657114" cy="5262979"/>
          </a:xfrm>
          <a:prstGeom prst="rect">
            <a:avLst/>
          </a:prstGeom>
          <a:noFill/>
        </p:spPr>
        <p:txBody>
          <a:bodyPr wrap="square" rtlCol="0">
            <a:spAutoFit/>
          </a:bodyPr>
          <a:lstStyle/>
          <a:p>
            <a:r>
              <a:rPr lang="en-US" altLang="ja-JP" sz="2800" dirty="0"/>
              <a:t>Nevertheless, the introduction of the </a:t>
            </a:r>
            <a:r>
              <a:rPr lang="en-US" altLang="ja-JP" sz="2800" dirty="0" smtClean="0"/>
              <a:t>Automatic </a:t>
            </a:r>
            <a:r>
              <a:rPr lang="en-US" altLang="ja-JP" sz="2800" dirty="0"/>
              <a:t>ordering system is progressing because of the labor shortage</a:t>
            </a:r>
            <a:r>
              <a:rPr lang="en-US" altLang="ja-JP" sz="2800" dirty="0" smtClean="0"/>
              <a:t>.</a:t>
            </a:r>
          </a:p>
          <a:p>
            <a:endParaRPr lang="en-US" altLang="ja-JP" sz="2800" dirty="0"/>
          </a:p>
          <a:p>
            <a:r>
              <a:rPr lang="en-US" altLang="ja-JP" sz="2800" dirty="0"/>
              <a:t>Yukio Kawano, Chairman of the Japan Supermarket Association </a:t>
            </a:r>
            <a:r>
              <a:rPr lang="en-US" altLang="ja-JP" sz="2800" dirty="0" smtClean="0"/>
              <a:t>said</a:t>
            </a:r>
          </a:p>
          <a:p>
            <a:r>
              <a:rPr lang="en-US" altLang="ja-JP" sz="2800" dirty="0" smtClean="0"/>
              <a:t> </a:t>
            </a:r>
            <a:r>
              <a:rPr lang="en-US" altLang="ja-JP" sz="2800" dirty="0" smtClean="0"/>
              <a:t>we </a:t>
            </a:r>
            <a:r>
              <a:rPr lang="en-US" altLang="ja-JP" sz="2800" dirty="0"/>
              <a:t>are facing an age </a:t>
            </a:r>
            <a:r>
              <a:rPr lang="en-US" altLang="ja-JP" sz="2800" dirty="0" smtClean="0"/>
              <a:t>when </a:t>
            </a:r>
            <a:r>
              <a:rPr lang="en-US" altLang="ja-JP" sz="2800" dirty="0"/>
              <a:t>continuous growth is difficult with traditional methods and </a:t>
            </a:r>
            <a:r>
              <a:rPr lang="en-US" altLang="ja-JP" sz="2800" dirty="0" smtClean="0"/>
              <a:t>for business </a:t>
            </a:r>
            <a:r>
              <a:rPr lang="en-US" altLang="ja-JP" sz="2800" dirty="0"/>
              <a:t>development that rely on </a:t>
            </a:r>
            <a:r>
              <a:rPr lang="en-US" altLang="ja-JP" sz="2800" dirty="0" smtClean="0"/>
              <a:t>people.</a:t>
            </a:r>
          </a:p>
          <a:p>
            <a:endParaRPr lang="en-US" altLang="ja-JP" sz="2800" dirty="0" smtClean="0"/>
          </a:p>
          <a:p>
            <a:r>
              <a:rPr lang="en-US" altLang="ja-JP" sz="2800" dirty="0" smtClean="0"/>
              <a:t>In </a:t>
            </a:r>
            <a:r>
              <a:rPr lang="en-US" altLang="ja-JP" sz="2800" dirty="0"/>
              <a:t>fact, Seiyu started using the automatic ordering system developed by Hitachi in October 2007. </a:t>
            </a:r>
            <a:endParaRPr lang="en-US" altLang="ja-JP" sz="2800" dirty="0" smtClean="0"/>
          </a:p>
          <a:p>
            <a:r>
              <a:rPr lang="en-US" altLang="ja-JP" sz="2800" dirty="0" smtClean="0"/>
              <a:t>It </a:t>
            </a:r>
            <a:r>
              <a:rPr lang="en-US" altLang="ja-JP" sz="2800" dirty="0"/>
              <a:t>covers about 250 items of lunch boxes and side dishes prepared by Seiyu at its own factory, and has already used it at 44 out of 331 stores nationwide. It plans to expand to all stores by the end of this year</a:t>
            </a:r>
            <a:r>
              <a:rPr lang="en-US" altLang="ja-JP" sz="2800" dirty="0" smtClean="0"/>
              <a:t>.</a:t>
            </a:r>
            <a:endParaRPr lang="ja-JP" altLang="ja-JP" sz="2800" dirty="0"/>
          </a:p>
        </p:txBody>
      </p:sp>
      <p:sp>
        <p:nvSpPr>
          <p:cNvPr id="4" name="スライド番号プレースホルダー 3"/>
          <p:cNvSpPr>
            <a:spLocks noGrp="1"/>
          </p:cNvSpPr>
          <p:nvPr>
            <p:ph type="sldNum" sz="quarter" idx="12"/>
          </p:nvPr>
        </p:nvSpPr>
        <p:spPr/>
        <p:txBody>
          <a:bodyPr/>
          <a:lstStyle/>
          <a:p>
            <a:fld id="{86DB2CF6-7A41-45E2-A6D0-0B77100BA9F2}" type="slidenum">
              <a:rPr kumimoji="1" lang="ja-JP" altLang="en-US" smtClean="0"/>
              <a:t>9</a:t>
            </a:fld>
            <a:endParaRPr kumimoji="1" lang="ja-JP" altLang="en-US"/>
          </a:p>
        </p:txBody>
      </p:sp>
    </p:spTree>
    <p:extLst>
      <p:ext uri="{BB962C8B-B14F-4D97-AF65-F5344CB8AC3E}">
        <p14:creationId xmlns:p14="http://schemas.microsoft.com/office/powerpoint/2010/main" val="485867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1161</Words>
  <Application>Microsoft Office PowerPoint</Application>
  <PresentationFormat>ワイド画面</PresentationFormat>
  <Paragraphs>139</Paragraphs>
  <Slides>16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ＭＳ 明朝</vt:lpstr>
      <vt:lpstr>Roboto</vt:lpstr>
      <vt:lpstr>Arial</vt:lpstr>
      <vt:lpstr>Calibri</vt:lpstr>
      <vt:lpstr>Calibri Light</vt:lpstr>
      <vt:lpstr>Office テーマ</vt:lpstr>
      <vt:lpstr>Prevention of food loss by Automatic ordering system </vt:lpstr>
      <vt:lpstr>Index</vt:lpstr>
      <vt:lpstr>1. Definition of food sold in supermarkets </vt:lpstr>
      <vt:lpstr>2. Outlook of Automatic ordering </vt:lpstr>
      <vt:lpstr>3. Automatic ordering system by Synopsis Co. </vt:lpstr>
      <vt:lpstr>4. Food Loss Rate - 1</vt:lpstr>
      <vt:lpstr>4. Food Loss Rate - 2</vt:lpstr>
      <vt:lpstr>5. Introduction effect of automatic ordering system</vt:lpstr>
      <vt:lpstr>6. Why is Automatic ordering system needed? </vt:lpstr>
      <vt:lpstr>7. Automatic ordering Overseas</vt:lpstr>
      <vt:lpstr>8. Case of Ebiya restaurant and souvenir  </vt:lpstr>
      <vt:lpstr>9. Predictive analysis of visitors using data - 1</vt:lpstr>
      <vt:lpstr>9. Predictive analysis of visitors using data - 2</vt:lpstr>
      <vt:lpstr>10. Procurement of ingredients</vt:lpstr>
      <vt:lpstr>11. Results of business reform -1</vt:lpstr>
      <vt:lpstr>11. Results of business reform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of food loss by automatic ordering system </dc:title>
  <dc:creator>田中 弘一</dc:creator>
  <cp:lastModifiedBy>田中 弘一</cp:lastModifiedBy>
  <cp:revision>78</cp:revision>
  <dcterms:created xsi:type="dcterms:W3CDTF">2020-03-28T08:59:36Z</dcterms:created>
  <dcterms:modified xsi:type="dcterms:W3CDTF">2020-04-29T10:06:56Z</dcterms:modified>
</cp:coreProperties>
</file>