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5"/>
  </p:notesMasterIdLst>
  <p:handoutMasterIdLst>
    <p:handoutMasterId r:id="rId36"/>
  </p:handoutMasterIdLst>
  <p:sldIdLst>
    <p:sldId id="256" r:id="rId2"/>
    <p:sldId id="291" r:id="rId3"/>
    <p:sldId id="311" r:id="rId4"/>
    <p:sldId id="266" r:id="rId5"/>
    <p:sldId id="267" r:id="rId6"/>
    <p:sldId id="268" r:id="rId7"/>
    <p:sldId id="263" r:id="rId8"/>
    <p:sldId id="270" r:id="rId9"/>
    <p:sldId id="292" r:id="rId10"/>
    <p:sldId id="314" r:id="rId11"/>
    <p:sldId id="271" r:id="rId12"/>
    <p:sldId id="319" r:id="rId13"/>
    <p:sldId id="303" r:id="rId14"/>
    <p:sldId id="322" r:id="rId15"/>
    <p:sldId id="278" r:id="rId16"/>
    <p:sldId id="277" r:id="rId17"/>
    <p:sldId id="281" r:id="rId18"/>
    <p:sldId id="283" r:id="rId19"/>
    <p:sldId id="332" r:id="rId20"/>
    <p:sldId id="333" r:id="rId21"/>
    <p:sldId id="334" r:id="rId22"/>
    <p:sldId id="344" r:id="rId23"/>
    <p:sldId id="282" r:id="rId24"/>
    <p:sldId id="272" r:id="rId25"/>
    <p:sldId id="335" r:id="rId26"/>
    <p:sldId id="343" r:id="rId27"/>
    <p:sldId id="349" r:id="rId28"/>
    <p:sldId id="347" r:id="rId29"/>
    <p:sldId id="345" r:id="rId30"/>
    <p:sldId id="346" r:id="rId31"/>
    <p:sldId id="286" r:id="rId32"/>
    <p:sldId id="275" r:id="rId33"/>
    <p:sldId id="350" r:id="rId34"/>
  </p:sldIdLst>
  <p:sldSz cx="12192000" cy="6858000"/>
  <p:notesSz cx="6888163" cy="10020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646" autoAdjust="0"/>
  </p:normalViewPr>
  <p:slideViewPr>
    <p:cSldViewPr snapToGrid="0">
      <p:cViewPr varScale="1">
        <p:scale>
          <a:sx n="58" d="100"/>
          <a:sy n="58" d="100"/>
        </p:scale>
        <p:origin x="89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F37968-5307-4874-BF5E-4998C67ABF6E}"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kumimoji="1" lang="ja-JP" altLang="en-US"/>
        </a:p>
      </dgm:t>
    </dgm:pt>
    <dgm:pt modelId="{EDE77F12-3DD3-4749-905C-8B4C6FC85C7C}">
      <dgm:prSet phldrT="[テキスト]"/>
      <dgm:spPr/>
      <dgm:t>
        <a:bodyPr/>
        <a:lstStyle/>
        <a:p>
          <a:r>
            <a:rPr kumimoji="1" lang="ja-JP" altLang="en-US" dirty="0"/>
            <a:t>①買物の際　②保存の際　③調理の際　④外食の際</a:t>
          </a:r>
        </a:p>
      </dgm:t>
    </dgm:pt>
    <dgm:pt modelId="{32E050DB-AE83-4C3B-AABC-1DD6AC5E584C}" type="parTrans" cxnId="{F55DE7E0-43BB-4489-B55E-15A7714C3703}">
      <dgm:prSet/>
      <dgm:spPr/>
      <dgm:t>
        <a:bodyPr/>
        <a:lstStyle/>
        <a:p>
          <a:endParaRPr kumimoji="1" lang="ja-JP" altLang="en-US"/>
        </a:p>
      </dgm:t>
    </dgm:pt>
    <dgm:pt modelId="{591293A9-CFD1-4ECF-9907-9081749493C8}" type="sibTrans" cxnId="{F55DE7E0-43BB-4489-B55E-15A7714C3703}">
      <dgm:prSet/>
      <dgm:spPr/>
      <dgm:t>
        <a:bodyPr/>
        <a:lstStyle/>
        <a:p>
          <a:endParaRPr kumimoji="1" lang="ja-JP" altLang="en-US"/>
        </a:p>
      </dgm:t>
    </dgm:pt>
    <dgm:pt modelId="{6337F76E-E40A-4E1B-9E37-FC165F47B912}">
      <dgm:prSet phldrT="[テキスト]"/>
      <dgm:spPr/>
      <dgm:t>
        <a:bodyPr/>
        <a:lstStyle/>
        <a:p>
          <a:r>
            <a:rPr kumimoji="1" lang="ja-JP" altLang="en-US" dirty="0"/>
            <a:t>規格外・未利用の農林水産物の有効活用</a:t>
          </a:r>
        </a:p>
      </dgm:t>
    </dgm:pt>
    <dgm:pt modelId="{DF8A2256-3219-47B1-BC70-1831CD1076FF}" type="parTrans" cxnId="{11B6E883-DA49-437E-8E03-97ABEB503C7E}">
      <dgm:prSet/>
      <dgm:spPr/>
      <dgm:t>
        <a:bodyPr/>
        <a:lstStyle/>
        <a:p>
          <a:endParaRPr kumimoji="1" lang="ja-JP" altLang="en-US"/>
        </a:p>
      </dgm:t>
    </dgm:pt>
    <dgm:pt modelId="{020F0A4E-A8D4-432F-A9C8-1EC1BECCCA48}" type="sibTrans" cxnId="{11B6E883-DA49-437E-8E03-97ABEB503C7E}">
      <dgm:prSet/>
      <dgm:spPr/>
      <dgm:t>
        <a:bodyPr/>
        <a:lstStyle/>
        <a:p>
          <a:endParaRPr kumimoji="1" lang="ja-JP" altLang="en-US"/>
        </a:p>
      </dgm:t>
    </dgm:pt>
    <dgm:pt modelId="{75845805-A4D0-4754-B563-FBFBF437BDD4}">
      <dgm:prSet phldrT="[テキスト]"/>
      <dgm:spPr/>
      <dgm:t>
        <a:bodyPr/>
        <a:lstStyle/>
        <a:p>
          <a:r>
            <a:rPr kumimoji="1" lang="ja-JP" altLang="en-US" dirty="0">
              <a:solidFill>
                <a:schemeClr val="bg1"/>
              </a:solidFill>
            </a:rPr>
            <a:t>①製造・出荷工程管理②容器包装③年月表示④適正受注⑤容量　</a:t>
          </a:r>
        </a:p>
      </dgm:t>
    </dgm:pt>
    <dgm:pt modelId="{475801B9-8090-41A2-B346-40B137A546E4}" type="parTrans" cxnId="{5D762153-9E1A-4704-B167-887B44E3059D}">
      <dgm:prSet/>
      <dgm:spPr/>
      <dgm:t>
        <a:bodyPr/>
        <a:lstStyle/>
        <a:p>
          <a:endParaRPr kumimoji="1" lang="ja-JP" altLang="en-US"/>
        </a:p>
      </dgm:t>
    </dgm:pt>
    <dgm:pt modelId="{CDB21321-C03D-435F-9E91-6B68272F79AD}" type="sibTrans" cxnId="{5D762153-9E1A-4704-B167-887B44E3059D}">
      <dgm:prSet/>
      <dgm:spPr/>
      <dgm:t>
        <a:bodyPr/>
        <a:lstStyle/>
        <a:p>
          <a:endParaRPr kumimoji="1" lang="ja-JP" altLang="en-US"/>
        </a:p>
      </dgm:t>
    </dgm:pt>
    <dgm:pt modelId="{006407F9-640B-4AC0-B04C-F481E3FB9600}">
      <dgm:prSet phldrT="[テキスト]"/>
      <dgm:spPr/>
      <dgm:t>
        <a:bodyPr/>
        <a:lstStyle/>
        <a:p>
          <a:endParaRPr kumimoji="1" lang="ja-JP" altLang="en-US" dirty="0"/>
        </a:p>
      </dgm:t>
    </dgm:pt>
    <dgm:pt modelId="{925569C3-90E8-441F-9D55-7A3E0897B56A}" type="parTrans" cxnId="{9AFF9AB8-C385-43A3-ADF1-C492101C0DC1}">
      <dgm:prSet/>
      <dgm:spPr/>
      <dgm:t>
        <a:bodyPr/>
        <a:lstStyle/>
        <a:p>
          <a:endParaRPr kumimoji="1" lang="ja-JP" altLang="en-US"/>
        </a:p>
      </dgm:t>
    </dgm:pt>
    <dgm:pt modelId="{1408CA03-21E4-4F17-BF6A-1C7FCF14D90C}" type="sibTrans" cxnId="{9AFF9AB8-C385-43A3-ADF1-C492101C0DC1}">
      <dgm:prSet/>
      <dgm:spPr/>
      <dgm:t>
        <a:bodyPr/>
        <a:lstStyle/>
        <a:p>
          <a:endParaRPr kumimoji="1" lang="ja-JP" altLang="en-US"/>
        </a:p>
      </dgm:t>
    </dgm:pt>
    <dgm:pt modelId="{05FE57E4-064C-46C4-87AE-771CEE205112}" type="pres">
      <dgm:prSet presAssocID="{CDF37968-5307-4874-BF5E-4998C67ABF6E}" presName="linear" presStyleCnt="0">
        <dgm:presLayoutVars>
          <dgm:dir/>
          <dgm:resizeHandles val="exact"/>
        </dgm:presLayoutVars>
      </dgm:prSet>
      <dgm:spPr/>
      <dgm:t>
        <a:bodyPr/>
        <a:lstStyle/>
        <a:p>
          <a:endParaRPr kumimoji="1" lang="ja-JP" altLang="en-US"/>
        </a:p>
      </dgm:t>
    </dgm:pt>
    <dgm:pt modelId="{58EE0B5E-D843-4F43-8FB4-7464DF01ECCC}" type="pres">
      <dgm:prSet presAssocID="{EDE77F12-3DD3-4749-905C-8B4C6FC85C7C}" presName="comp" presStyleCnt="0"/>
      <dgm:spPr/>
    </dgm:pt>
    <dgm:pt modelId="{19B9F762-D403-4902-BA37-FA6651ED3C21}" type="pres">
      <dgm:prSet presAssocID="{EDE77F12-3DD3-4749-905C-8B4C6FC85C7C}" presName="box" presStyleLbl="node1" presStyleIdx="0" presStyleCnt="3" custLinFactNeighborX="-62" custLinFactNeighborY="-64557"/>
      <dgm:spPr/>
      <dgm:t>
        <a:bodyPr/>
        <a:lstStyle/>
        <a:p>
          <a:endParaRPr kumimoji="1" lang="ja-JP" altLang="en-US"/>
        </a:p>
      </dgm:t>
    </dgm:pt>
    <dgm:pt modelId="{17722B83-DB4D-4184-BD95-E65DE31D7D12}" type="pres">
      <dgm:prSet presAssocID="{EDE77F12-3DD3-4749-905C-8B4C6FC85C7C}" presName="img" presStyleLbl="fgImgPlace1" presStyleIdx="0" presStyleCnt="3"/>
      <dgm:spPr>
        <a:blipFill rotWithShape="1">
          <a:blip xmlns:r="http://schemas.openxmlformats.org/officeDocument/2006/relationships" r:embed="rId1"/>
          <a:stretch>
            <a:fillRect/>
          </a:stretch>
        </a:blipFill>
      </dgm:spPr>
    </dgm:pt>
    <dgm:pt modelId="{C0EAAB99-3D63-41A4-9402-03513AA57E29}" type="pres">
      <dgm:prSet presAssocID="{EDE77F12-3DD3-4749-905C-8B4C6FC85C7C}" presName="text" presStyleLbl="node1" presStyleIdx="0" presStyleCnt="3">
        <dgm:presLayoutVars>
          <dgm:bulletEnabled val="1"/>
        </dgm:presLayoutVars>
      </dgm:prSet>
      <dgm:spPr/>
      <dgm:t>
        <a:bodyPr/>
        <a:lstStyle/>
        <a:p>
          <a:endParaRPr kumimoji="1" lang="ja-JP" altLang="en-US"/>
        </a:p>
      </dgm:t>
    </dgm:pt>
    <dgm:pt modelId="{A7A77B60-48AC-4B59-9D3E-24E77993007E}" type="pres">
      <dgm:prSet presAssocID="{591293A9-CFD1-4ECF-9907-9081749493C8}" presName="spacer" presStyleCnt="0"/>
      <dgm:spPr/>
    </dgm:pt>
    <dgm:pt modelId="{92CF9E92-E7AE-43AC-BB6D-3C695227104F}" type="pres">
      <dgm:prSet presAssocID="{6337F76E-E40A-4E1B-9E37-FC165F47B912}" presName="comp" presStyleCnt="0"/>
      <dgm:spPr/>
    </dgm:pt>
    <dgm:pt modelId="{D361405C-853E-43A7-B820-DDED6184970F}" type="pres">
      <dgm:prSet presAssocID="{6337F76E-E40A-4E1B-9E37-FC165F47B912}" presName="box" presStyleLbl="node1" presStyleIdx="1" presStyleCnt="3"/>
      <dgm:spPr/>
      <dgm:t>
        <a:bodyPr/>
        <a:lstStyle/>
        <a:p>
          <a:endParaRPr kumimoji="1" lang="ja-JP" altLang="en-US"/>
        </a:p>
      </dgm:t>
    </dgm:pt>
    <dgm:pt modelId="{2928BE00-8A0B-4885-929F-6E1A8393BA0B}" type="pres">
      <dgm:prSet presAssocID="{6337F76E-E40A-4E1B-9E37-FC165F47B912}" presName="img" presStyleLbl="fgImgPlace1" presStyleIdx="1" presStyleCnt="3"/>
      <dgm:spPr>
        <a:blipFill rotWithShape="1">
          <a:blip xmlns:r="http://schemas.openxmlformats.org/officeDocument/2006/relationships" r:embed="rId2"/>
          <a:stretch>
            <a:fillRect/>
          </a:stretch>
        </a:blipFill>
      </dgm:spPr>
    </dgm:pt>
    <dgm:pt modelId="{C033EE45-9860-4F8B-BC3B-D48FB4893E3B}" type="pres">
      <dgm:prSet presAssocID="{6337F76E-E40A-4E1B-9E37-FC165F47B912}" presName="text" presStyleLbl="node1" presStyleIdx="1" presStyleCnt="3">
        <dgm:presLayoutVars>
          <dgm:bulletEnabled val="1"/>
        </dgm:presLayoutVars>
      </dgm:prSet>
      <dgm:spPr/>
      <dgm:t>
        <a:bodyPr/>
        <a:lstStyle/>
        <a:p>
          <a:endParaRPr kumimoji="1" lang="ja-JP" altLang="en-US"/>
        </a:p>
      </dgm:t>
    </dgm:pt>
    <dgm:pt modelId="{0AA939B7-BBFB-45E2-ACBE-0C63020723DC}" type="pres">
      <dgm:prSet presAssocID="{020F0A4E-A8D4-432F-A9C8-1EC1BECCCA48}" presName="spacer" presStyleCnt="0"/>
      <dgm:spPr/>
    </dgm:pt>
    <dgm:pt modelId="{5A01B971-DE7D-4F29-BB14-6A0928C66BBB}" type="pres">
      <dgm:prSet presAssocID="{75845805-A4D0-4754-B563-FBFBF437BDD4}" presName="comp" presStyleCnt="0"/>
      <dgm:spPr/>
    </dgm:pt>
    <dgm:pt modelId="{99AE2E5E-CF25-4770-B492-59EFB046A8D9}" type="pres">
      <dgm:prSet presAssocID="{75845805-A4D0-4754-B563-FBFBF437BDD4}" presName="box" presStyleLbl="node1" presStyleIdx="2" presStyleCnt="3"/>
      <dgm:spPr/>
      <dgm:t>
        <a:bodyPr/>
        <a:lstStyle/>
        <a:p>
          <a:endParaRPr kumimoji="1" lang="ja-JP" altLang="en-US"/>
        </a:p>
      </dgm:t>
    </dgm:pt>
    <dgm:pt modelId="{A7918BDB-9826-4F99-AF8B-D34130FE4279}" type="pres">
      <dgm:prSet presAssocID="{75845805-A4D0-4754-B563-FBFBF437BDD4}" presName="img" presStyleLbl="fgImgPlace1" presStyleIdx="2" presStyleCnt="3"/>
      <dgm:spPr>
        <a:blipFill rotWithShape="1">
          <a:blip xmlns:r="http://schemas.openxmlformats.org/officeDocument/2006/relationships" r:embed="rId3"/>
          <a:stretch>
            <a:fillRect/>
          </a:stretch>
        </a:blipFill>
      </dgm:spPr>
    </dgm:pt>
    <dgm:pt modelId="{42FA71D8-4166-4B19-BCA3-B413E3D501A8}" type="pres">
      <dgm:prSet presAssocID="{75845805-A4D0-4754-B563-FBFBF437BDD4}" presName="text" presStyleLbl="node1" presStyleIdx="2" presStyleCnt="3">
        <dgm:presLayoutVars>
          <dgm:bulletEnabled val="1"/>
        </dgm:presLayoutVars>
      </dgm:prSet>
      <dgm:spPr/>
      <dgm:t>
        <a:bodyPr/>
        <a:lstStyle/>
        <a:p>
          <a:endParaRPr kumimoji="1" lang="ja-JP" altLang="en-US"/>
        </a:p>
      </dgm:t>
    </dgm:pt>
  </dgm:ptLst>
  <dgm:cxnLst>
    <dgm:cxn modelId="{11B6E883-DA49-437E-8E03-97ABEB503C7E}" srcId="{CDF37968-5307-4874-BF5E-4998C67ABF6E}" destId="{6337F76E-E40A-4E1B-9E37-FC165F47B912}" srcOrd="1" destOrd="0" parTransId="{DF8A2256-3219-47B1-BC70-1831CD1076FF}" sibTransId="{020F0A4E-A8D4-432F-A9C8-1EC1BECCCA48}"/>
    <dgm:cxn modelId="{926A797F-E17C-4503-B42F-852B158EEF45}" type="presOf" srcId="{6337F76E-E40A-4E1B-9E37-FC165F47B912}" destId="{C033EE45-9860-4F8B-BC3B-D48FB4893E3B}" srcOrd="1" destOrd="0" presId="urn:microsoft.com/office/officeart/2005/8/layout/vList4"/>
    <dgm:cxn modelId="{5D762153-9E1A-4704-B167-887B44E3059D}" srcId="{CDF37968-5307-4874-BF5E-4998C67ABF6E}" destId="{75845805-A4D0-4754-B563-FBFBF437BDD4}" srcOrd="2" destOrd="0" parTransId="{475801B9-8090-41A2-B346-40B137A546E4}" sibTransId="{CDB21321-C03D-435F-9E91-6B68272F79AD}"/>
    <dgm:cxn modelId="{9AFF9AB8-C385-43A3-ADF1-C492101C0DC1}" srcId="{EDE77F12-3DD3-4749-905C-8B4C6FC85C7C}" destId="{006407F9-640B-4AC0-B04C-F481E3FB9600}" srcOrd="0" destOrd="0" parTransId="{925569C3-90E8-441F-9D55-7A3E0897B56A}" sibTransId="{1408CA03-21E4-4F17-BF6A-1C7FCF14D90C}"/>
    <dgm:cxn modelId="{5FCE7D17-527B-4B9A-BE41-065FA70BEF08}" type="presOf" srcId="{EDE77F12-3DD3-4749-905C-8B4C6FC85C7C}" destId="{C0EAAB99-3D63-41A4-9402-03513AA57E29}" srcOrd="1" destOrd="0" presId="urn:microsoft.com/office/officeart/2005/8/layout/vList4"/>
    <dgm:cxn modelId="{0DBF068B-CE64-4283-9D31-5CD6A2390B6C}" type="presOf" srcId="{6337F76E-E40A-4E1B-9E37-FC165F47B912}" destId="{D361405C-853E-43A7-B820-DDED6184970F}" srcOrd="0" destOrd="0" presId="urn:microsoft.com/office/officeart/2005/8/layout/vList4"/>
    <dgm:cxn modelId="{D7A89318-80A7-4AFF-AB13-086DDCAA0E80}" type="presOf" srcId="{75845805-A4D0-4754-B563-FBFBF437BDD4}" destId="{99AE2E5E-CF25-4770-B492-59EFB046A8D9}" srcOrd="0" destOrd="0" presId="urn:microsoft.com/office/officeart/2005/8/layout/vList4"/>
    <dgm:cxn modelId="{0447CE35-956B-4834-B915-A7AF3B5B6DA3}" type="presOf" srcId="{006407F9-640B-4AC0-B04C-F481E3FB9600}" destId="{C0EAAB99-3D63-41A4-9402-03513AA57E29}" srcOrd="1" destOrd="1" presId="urn:microsoft.com/office/officeart/2005/8/layout/vList4"/>
    <dgm:cxn modelId="{F55DE7E0-43BB-4489-B55E-15A7714C3703}" srcId="{CDF37968-5307-4874-BF5E-4998C67ABF6E}" destId="{EDE77F12-3DD3-4749-905C-8B4C6FC85C7C}" srcOrd="0" destOrd="0" parTransId="{32E050DB-AE83-4C3B-AABC-1DD6AC5E584C}" sibTransId="{591293A9-CFD1-4ECF-9907-9081749493C8}"/>
    <dgm:cxn modelId="{94DB96D0-52C0-4C3F-BBF8-A3CBD71EDF30}" type="presOf" srcId="{CDF37968-5307-4874-BF5E-4998C67ABF6E}" destId="{05FE57E4-064C-46C4-87AE-771CEE205112}" srcOrd="0" destOrd="0" presId="urn:microsoft.com/office/officeart/2005/8/layout/vList4"/>
    <dgm:cxn modelId="{ED998550-9B10-4A76-8E28-9466888E10D2}" type="presOf" srcId="{75845805-A4D0-4754-B563-FBFBF437BDD4}" destId="{42FA71D8-4166-4B19-BCA3-B413E3D501A8}" srcOrd="1" destOrd="0" presId="urn:microsoft.com/office/officeart/2005/8/layout/vList4"/>
    <dgm:cxn modelId="{B6AA852F-430F-476E-B853-6DB1FD9E1326}" type="presOf" srcId="{EDE77F12-3DD3-4749-905C-8B4C6FC85C7C}" destId="{19B9F762-D403-4902-BA37-FA6651ED3C21}" srcOrd="0" destOrd="0" presId="urn:microsoft.com/office/officeart/2005/8/layout/vList4"/>
    <dgm:cxn modelId="{1731D89D-83DB-472C-B73C-669EC1D00C2E}" type="presOf" srcId="{006407F9-640B-4AC0-B04C-F481E3FB9600}" destId="{19B9F762-D403-4902-BA37-FA6651ED3C21}" srcOrd="0" destOrd="1" presId="urn:microsoft.com/office/officeart/2005/8/layout/vList4"/>
    <dgm:cxn modelId="{27B16C25-D36F-40ED-B19B-766055492AB0}" type="presParOf" srcId="{05FE57E4-064C-46C4-87AE-771CEE205112}" destId="{58EE0B5E-D843-4F43-8FB4-7464DF01ECCC}" srcOrd="0" destOrd="0" presId="urn:microsoft.com/office/officeart/2005/8/layout/vList4"/>
    <dgm:cxn modelId="{37A2006B-FBB8-4322-B1F9-D8A4B79CB656}" type="presParOf" srcId="{58EE0B5E-D843-4F43-8FB4-7464DF01ECCC}" destId="{19B9F762-D403-4902-BA37-FA6651ED3C21}" srcOrd="0" destOrd="0" presId="urn:microsoft.com/office/officeart/2005/8/layout/vList4"/>
    <dgm:cxn modelId="{AD1C4A60-2A23-4A1B-BCBD-436327F17578}" type="presParOf" srcId="{58EE0B5E-D843-4F43-8FB4-7464DF01ECCC}" destId="{17722B83-DB4D-4184-BD95-E65DE31D7D12}" srcOrd="1" destOrd="0" presId="urn:microsoft.com/office/officeart/2005/8/layout/vList4"/>
    <dgm:cxn modelId="{3CD0E003-9728-4D2D-AFDA-CDD57A65FD99}" type="presParOf" srcId="{58EE0B5E-D843-4F43-8FB4-7464DF01ECCC}" destId="{C0EAAB99-3D63-41A4-9402-03513AA57E29}" srcOrd="2" destOrd="0" presId="urn:microsoft.com/office/officeart/2005/8/layout/vList4"/>
    <dgm:cxn modelId="{70D45165-E271-4B3C-A275-9DDE2EBA007D}" type="presParOf" srcId="{05FE57E4-064C-46C4-87AE-771CEE205112}" destId="{A7A77B60-48AC-4B59-9D3E-24E77993007E}" srcOrd="1" destOrd="0" presId="urn:microsoft.com/office/officeart/2005/8/layout/vList4"/>
    <dgm:cxn modelId="{76AA12FD-8290-43EF-BA07-E649D73B0C7B}" type="presParOf" srcId="{05FE57E4-064C-46C4-87AE-771CEE205112}" destId="{92CF9E92-E7AE-43AC-BB6D-3C695227104F}" srcOrd="2" destOrd="0" presId="urn:microsoft.com/office/officeart/2005/8/layout/vList4"/>
    <dgm:cxn modelId="{EAD525E3-27A5-4B78-A20F-C532C533E367}" type="presParOf" srcId="{92CF9E92-E7AE-43AC-BB6D-3C695227104F}" destId="{D361405C-853E-43A7-B820-DDED6184970F}" srcOrd="0" destOrd="0" presId="urn:microsoft.com/office/officeart/2005/8/layout/vList4"/>
    <dgm:cxn modelId="{6BC95C2C-3184-4FF2-8E0F-AB379093865D}" type="presParOf" srcId="{92CF9E92-E7AE-43AC-BB6D-3C695227104F}" destId="{2928BE00-8A0B-4885-929F-6E1A8393BA0B}" srcOrd="1" destOrd="0" presId="urn:microsoft.com/office/officeart/2005/8/layout/vList4"/>
    <dgm:cxn modelId="{FE5316F4-B44A-4F70-9111-BE31922F9FC9}" type="presParOf" srcId="{92CF9E92-E7AE-43AC-BB6D-3C695227104F}" destId="{C033EE45-9860-4F8B-BC3B-D48FB4893E3B}" srcOrd="2" destOrd="0" presId="urn:microsoft.com/office/officeart/2005/8/layout/vList4"/>
    <dgm:cxn modelId="{360763D5-6F72-439F-AFE2-DFE8FBFB1EF3}" type="presParOf" srcId="{05FE57E4-064C-46C4-87AE-771CEE205112}" destId="{0AA939B7-BBFB-45E2-ACBE-0C63020723DC}" srcOrd="3" destOrd="0" presId="urn:microsoft.com/office/officeart/2005/8/layout/vList4"/>
    <dgm:cxn modelId="{0139E1C0-0548-413E-98EE-1805D8A09552}" type="presParOf" srcId="{05FE57E4-064C-46C4-87AE-771CEE205112}" destId="{5A01B971-DE7D-4F29-BB14-6A0928C66BBB}" srcOrd="4" destOrd="0" presId="urn:microsoft.com/office/officeart/2005/8/layout/vList4"/>
    <dgm:cxn modelId="{441536BD-886F-4B99-926F-1536E80AC567}" type="presParOf" srcId="{5A01B971-DE7D-4F29-BB14-6A0928C66BBB}" destId="{99AE2E5E-CF25-4770-B492-59EFB046A8D9}" srcOrd="0" destOrd="0" presId="urn:microsoft.com/office/officeart/2005/8/layout/vList4"/>
    <dgm:cxn modelId="{27C62364-B7BC-4829-8010-EAA431270CF0}" type="presParOf" srcId="{5A01B971-DE7D-4F29-BB14-6A0928C66BBB}" destId="{A7918BDB-9826-4F99-AF8B-D34130FE4279}" srcOrd="1" destOrd="0" presId="urn:microsoft.com/office/officeart/2005/8/layout/vList4"/>
    <dgm:cxn modelId="{46758BD7-E689-4AD4-B532-73BF567EE227}" type="presParOf" srcId="{5A01B971-DE7D-4F29-BB14-6A0928C66BBB}" destId="{42FA71D8-4166-4B19-BCA3-B413E3D501A8}"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F37968-5307-4874-BF5E-4998C67ABF6E}"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kumimoji="1" lang="ja-JP" altLang="en-US"/>
        </a:p>
      </dgm:t>
    </dgm:pt>
    <dgm:pt modelId="{EDE77F12-3DD3-4749-905C-8B4C6FC85C7C}">
      <dgm:prSet phldrT="[テキスト]"/>
      <dgm:spPr/>
      <dgm:t>
        <a:bodyPr/>
        <a:lstStyle/>
        <a:p>
          <a:r>
            <a:rPr kumimoji="1" lang="ja-JP" altLang="en-US" dirty="0"/>
            <a:t>①納品期限（</a:t>
          </a:r>
          <a:r>
            <a:rPr kumimoji="1" lang="en-US" altLang="ja-JP" dirty="0"/>
            <a:t>1/3</a:t>
          </a:r>
          <a:r>
            <a:rPr kumimoji="1" lang="ja-JP" altLang="en-US" dirty="0"/>
            <a:t>ルール）緩和②需要予測高度化③受発注時期の調整④賞味・消費期限短い商品の販売促進</a:t>
          </a:r>
        </a:p>
      </dgm:t>
    </dgm:pt>
    <dgm:pt modelId="{32E050DB-AE83-4C3B-AABC-1DD6AC5E584C}" type="parTrans" cxnId="{F55DE7E0-43BB-4489-B55E-15A7714C3703}">
      <dgm:prSet/>
      <dgm:spPr/>
      <dgm:t>
        <a:bodyPr/>
        <a:lstStyle/>
        <a:p>
          <a:endParaRPr kumimoji="1" lang="ja-JP" altLang="en-US"/>
        </a:p>
      </dgm:t>
    </dgm:pt>
    <dgm:pt modelId="{591293A9-CFD1-4ECF-9907-9081749493C8}" type="sibTrans" cxnId="{F55DE7E0-43BB-4489-B55E-15A7714C3703}">
      <dgm:prSet/>
      <dgm:spPr/>
      <dgm:t>
        <a:bodyPr/>
        <a:lstStyle/>
        <a:p>
          <a:endParaRPr kumimoji="1" lang="ja-JP" altLang="en-US"/>
        </a:p>
      </dgm:t>
    </dgm:pt>
    <dgm:pt modelId="{6337F76E-E40A-4E1B-9E37-FC165F47B912}">
      <dgm:prSet phldrT="[テキスト]"/>
      <dgm:spPr/>
      <dgm:t>
        <a:bodyPr/>
        <a:lstStyle/>
        <a:p>
          <a:r>
            <a:rPr kumimoji="1" lang="ja-JP" altLang="en-US" dirty="0"/>
            <a:t>①天候等考慮した仕入れ②小盛等食べきれる量③持ち帰り</a:t>
          </a:r>
        </a:p>
      </dgm:t>
    </dgm:pt>
    <dgm:pt modelId="{DF8A2256-3219-47B1-BC70-1831CD1076FF}" type="parTrans" cxnId="{11B6E883-DA49-437E-8E03-97ABEB503C7E}">
      <dgm:prSet/>
      <dgm:spPr/>
      <dgm:t>
        <a:bodyPr/>
        <a:lstStyle/>
        <a:p>
          <a:endParaRPr kumimoji="1" lang="ja-JP" altLang="en-US"/>
        </a:p>
      </dgm:t>
    </dgm:pt>
    <dgm:pt modelId="{020F0A4E-A8D4-432F-A9C8-1EC1BECCCA48}" type="sibTrans" cxnId="{11B6E883-DA49-437E-8E03-97ABEB503C7E}">
      <dgm:prSet/>
      <dgm:spPr/>
      <dgm:t>
        <a:bodyPr/>
        <a:lstStyle/>
        <a:p>
          <a:endParaRPr kumimoji="1" lang="ja-JP" altLang="en-US"/>
        </a:p>
      </dgm:t>
    </dgm:pt>
    <dgm:pt modelId="{75845805-A4D0-4754-B563-FBFBF437BDD4}">
      <dgm:prSet phldrT="[テキスト]"/>
      <dgm:spPr/>
      <dgm:t>
        <a:bodyPr/>
        <a:lstStyle/>
        <a:p>
          <a:r>
            <a:rPr kumimoji="1" lang="ja-JP" altLang="en-US" dirty="0">
              <a:solidFill>
                <a:schemeClr val="bg1"/>
              </a:solidFill>
            </a:rPr>
            <a:t>①啓発活動②フードバンク活動支援③食品ロス削減計画（都道府県・市町村）　食品ロス削減月間　食品ロス削減の日</a:t>
          </a:r>
        </a:p>
      </dgm:t>
    </dgm:pt>
    <dgm:pt modelId="{475801B9-8090-41A2-B346-40B137A546E4}" type="parTrans" cxnId="{5D762153-9E1A-4704-B167-887B44E3059D}">
      <dgm:prSet/>
      <dgm:spPr/>
      <dgm:t>
        <a:bodyPr/>
        <a:lstStyle/>
        <a:p>
          <a:endParaRPr kumimoji="1" lang="ja-JP" altLang="en-US"/>
        </a:p>
      </dgm:t>
    </dgm:pt>
    <dgm:pt modelId="{CDB21321-C03D-435F-9E91-6B68272F79AD}" type="sibTrans" cxnId="{5D762153-9E1A-4704-B167-887B44E3059D}">
      <dgm:prSet/>
      <dgm:spPr/>
      <dgm:t>
        <a:bodyPr/>
        <a:lstStyle/>
        <a:p>
          <a:endParaRPr kumimoji="1" lang="ja-JP" altLang="en-US"/>
        </a:p>
      </dgm:t>
    </dgm:pt>
    <dgm:pt modelId="{05FE57E4-064C-46C4-87AE-771CEE205112}" type="pres">
      <dgm:prSet presAssocID="{CDF37968-5307-4874-BF5E-4998C67ABF6E}" presName="linear" presStyleCnt="0">
        <dgm:presLayoutVars>
          <dgm:dir/>
          <dgm:resizeHandles val="exact"/>
        </dgm:presLayoutVars>
      </dgm:prSet>
      <dgm:spPr/>
      <dgm:t>
        <a:bodyPr/>
        <a:lstStyle/>
        <a:p>
          <a:endParaRPr kumimoji="1" lang="ja-JP" altLang="en-US"/>
        </a:p>
      </dgm:t>
    </dgm:pt>
    <dgm:pt modelId="{58EE0B5E-D843-4F43-8FB4-7464DF01ECCC}" type="pres">
      <dgm:prSet presAssocID="{EDE77F12-3DD3-4749-905C-8B4C6FC85C7C}" presName="comp" presStyleCnt="0"/>
      <dgm:spPr/>
    </dgm:pt>
    <dgm:pt modelId="{19B9F762-D403-4902-BA37-FA6651ED3C21}" type="pres">
      <dgm:prSet presAssocID="{EDE77F12-3DD3-4749-905C-8B4C6FC85C7C}" presName="box" presStyleLbl="node1" presStyleIdx="0" presStyleCnt="3" custLinFactNeighborX="-62" custLinFactNeighborY="-64557"/>
      <dgm:spPr/>
      <dgm:t>
        <a:bodyPr/>
        <a:lstStyle/>
        <a:p>
          <a:endParaRPr kumimoji="1" lang="ja-JP" altLang="en-US"/>
        </a:p>
      </dgm:t>
    </dgm:pt>
    <dgm:pt modelId="{17722B83-DB4D-4184-BD95-E65DE31D7D12}" type="pres">
      <dgm:prSet presAssocID="{EDE77F12-3DD3-4749-905C-8B4C6FC85C7C}" presName="img" presStyleLbl="fgImgPlace1" presStyleIdx="0" presStyleCnt="3"/>
      <dgm:spPr>
        <a:blipFill rotWithShape="1">
          <a:blip xmlns:r="http://schemas.openxmlformats.org/officeDocument/2006/relationships" r:embed="rId1"/>
          <a:stretch>
            <a:fillRect/>
          </a:stretch>
        </a:blipFill>
      </dgm:spPr>
    </dgm:pt>
    <dgm:pt modelId="{C0EAAB99-3D63-41A4-9402-03513AA57E29}" type="pres">
      <dgm:prSet presAssocID="{EDE77F12-3DD3-4749-905C-8B4C6FC85C7C}" presName="text" presStyleLbl="node1" presStyleIdx="0" presStyleCnt="3">
        <dgm:presLayoutVars>
          <dgm:bulletEnabled val="1"/>
        </dgm:presLayoutVars>
      </dgm:prSet>
      <dgm:spPr/>
      <dgm:t>
        <a:bodyPr/>
        <a:lstStyle/>
        <a:p>
          <a:endParaRPr kumimoji="1" lang="ja-JP" altLang="en-US"/>
        </a:p>
      </dgm:t>
    </dgm:pt>
    <dgm:pt modelId="{A7A77B60-48AC-4B59-9D3E-24E77993007E}" type="pres">
      <dgm:prSet presAssocID="{591293A9-CFD1-4ECF-9907-9081749493C8}" presName="spacer" presStyleCnt="0"/>
      <dgm:spPr/>
    </dgm:pt>
    <dgm:pt modelId="{92CF9E92-E7AE-43AC-BB6D-3C695227104F}" type="pres">
      <dgm:prSet presAssocID="{6337F76E-E40A-4E1B-9E37-FC165F47B912}" presName="comp" presStyleCnt="0"/>
      <dgm:spPr/>
    </dgm:pt>
    <dgm:pt modelId="{D361405C-853E-43A7-B820-DDED6184970F}" type="pres">
      <dgm:prSet presAssocID="{6337F76E-E40A-4E1B-9E37-FC165F47B912}" presName="box" presStyleLbl="node1" presStyleIdx="1" presStyleCnt="3"/>
      <dgm:spPr/>
      <dgm:t>
        <a:bodyPr/>
        <a:lstStyle/>
        <a:p>
          <a:endParaRPr kumimoji="1" lang="ja-JP" altLang="en-US"/>
        </a:p>
      </dgm:t>
    </dgm:pt>
    <dgm:pt modelId="{2928BE00-8A0B-4885-929F-6E1A8393BA0B}" type="pres">
      <dgm:prSet presAssocID="{6337F76E-E40A-4E1B-9E37-FC165F47B912}" presName="img" presStyleLbl="fgImgPlace1" presStyleIdx="1" presStyleCnt="3"/>
      <dgm:spPr>
        <a:blipFill rotWithShape="1">
          <a:blip xmlns:r="http://schemas.openxmlformats.org/officeDocument/2006/relationships" r:embed="rId2"/>
          <a:stretch>
            <a:fillRect/>
          </a:stretch>
        </a:blipFill>
      </dgm:spPr>
    </dgm:pt>
    <dgm:pt modelId="{C033EE45-9860-4F8B-BC3B-D48FB4893E3B}" type="pres">
      <dgm:prSet presAssocID="{6337F76E-E40A-4E1B-9E37-FC165F47B912}" presName="text" presStyleLbl="node1" presStyleIdx="1" presStyleCnt="3">
        <dgm:presLayoutVars>
          <dgm:bulletEnabled val="1"/>
        </dgm:presLayoutVars>
      </dgm:prSet>
      <dgm:spPr/>
      <dgm:t>
        <a:bodyPr/>
        <a:lstStyle/>
        <a:p>
          <a:endParaRPr kumimoji="1" lang="ja-JP" altLang="en-US"/>
        </a:p>
      </dgm:t>
    </dgm:pt>
    <dgm:pt modelId="{0AA939B7-BBFB-45E2-ACBE-0C63020723DC}" type="pres">
      <dgm:prSet presAssocID="{020F0A4E-A8D4-432F-A9C8-1EC1BECCCA48}" presName="spacer" presStyleCnt="0"/>
      <dgm:spPr/>
    </dgm:pt>
    <dgm:pt modelId="{5A01B971-DE7D-4F29-BB14-6A0928C66BBB}" type="pres">
      <dgm:prSet presAssocID="{75845805-A4D0-4754-B563-FBFBF437BDD4}" presName="comp" presStyleCnt="0"/>
      <dgm:spPr/>
    </dgm:pt>
    <dgm:pt modelId="{99AE2E5E-CF25-4770-B492-59EFB046A8D9}" type="pres">
      <dgm:prSet presAssocID="{75845805-A4D0-4754-B563-FBFBF437BDD4}" presName="box" presStyleLbl="node1" presStyleIdx="2" presStyleCnt="3"/>
      <dgm:spPr/>
      <dgm:t>
        <a:bodyPr/>
        <a:lstStyle/>
        <a:p>
          <a:endParaRPr kumimoji="1" lang="ja-JP" altLang="en-US"/>
        </a:p>
      </dgm:t>
    </dgm:pt>
    <dgm:pt modelId="{A7918BDB-9826-4F99-AF8B-D34130FE4279}" type="pres">
      <dgm:prSet presAssocID="{75845805-A4D0-4754-B563-FBFBF437BDD4}" presName="img" presStyleLbl="fgImgPlace1" presStyleIdx="2" presStyleCnt="3"/>
      <dgm:spPr>
        <a:blipFill rotWithShape="1">
          <a:blip xmlns:r="http://schemas.openxmlformats.org/officeDocument/2006/relationships" r:embed="rId3"/>
          <a:stretch>
            <a:fillRect/>
          </a:stretch>
        </a:blipFill>
      </dgm:spPr>
    </dgm:pt>
    <dgm:pt modelId="{42FA71D8-4166-4B19-BCA3-B413E3D501A8}" type="pres">
      <dgm:prSet presAssocID="{75845805-A4D0-4754-B563-FBFBF437BDD4}" presName="text" presStyleLbl="node1" presStyleIdx="2" presStyleCnt="3">
        <dgm:presLayoutVars>
          <dgm:bulletEnabled val="1"/>
        </dgm:presLayoutVars>
      </dgm:prSet>
      <dgm:spPr/>
      <dgm:t>
        <a:bodyPr/>
        <a:lstStyle/>
        <a:p>
          <a:endParaRPr kumimoji="1" lang="ja-JP" altLang="en-US"/>
        </a:p>
      </dgm:t>
    </dgm:pt>
  </dgm:ptLst>
  <dgm:cxnLst>
    <dgm:cxn modelId="{1EB7F2D4-F0BF-4D9B-90DD-5A530B284616}" type="presOf" srcId="{EDE77F12-3DD3-4749-905C-8B4C6FC85C7C}" destId="{C0EAAB99-3D63-41A4-9402-03513AA57E29}" srcOrd="1" destOrd="0" presId="urn:microsoft.com/office/officeart/2005/8/layout/vList4"/>
    <dgm:cxn modelId="{5D762153-9E1A-4704-B167-887B44E3059D}" srcId="{CDF37968-5307-4874-BF5E-4998C67ABF6E}" destId="{75845805-A4D0-4754-B563-FBFBF437BDD4}" srcOrd="2" destOrd="0" parTransId="{475801B9-8090-41A2-B346-40B137A546E4}" sibTransId="{CDB21321-C03D-435F-9E91-6B68272F79AD}"/>
    <dgm:cxn modelId="{F55DE7E0-43BB-4489-B55E-15A7714C3703}" srcId="{CDF37968-5307-4874-BF5E-4998C67ABF6E}" destId="{EDE77F12-3DD3-4749-905C-8B4C6FC85C7C}" srcOrd="0" destOrd="0" parTransId="{32E050DB-AE83-4C3B-AABC-1DD6AC5E584C}" sibTransId="{591293A9-CFD1-4ECF-9907-9081749493C8}"/>
    <dgm:cxn modelId="{5CD3E4E9-E355-42CE-BF3D-05B84A642A6F}" type="presOf" srcId="{6337F76E-E40A-4E1B-9E37-FC165F47B912}" destId="{C033EE45-9860-4F8B-BC3B-D48FB4893E3B}" srcOrd="1" destOrd="0" presId="urn:microsoft.com/office/officeart/2005/8/layout/vList4"/>
    <dgm:cxn modelId="{11B6E883-DA49-437E-8E03-97ABEB503C7E}" srcId="{CDF37968-5307-4874-BF5E-4998C67ABF6E}" destId="{6337F76E-E40A-4E1B-9E37-FC165F47B912}" srcOrd="1" destOrd="0" parTransId="{DF8A2256-3219-47B1-BC70-1831CD1076FF}" sibTransId="{020F0A4E-A8D4-432F-A9C8-1EC1BECCCA48}"/>
    <dgm:cxn modelId="{67B1D0BF-EF8C-4CC6-B21E-D175DD2E912D}" type="presOf" srcId="{CDF37968-5307-4874-BF5E-4998C67ABF6E}" destId="{05FE57E4-064C-46C4-87AE-771CEE205112}" srcOrd="0" destOrd="0" presId="urn:microsoft.com/office/officeart/2005/8/layout/vList4"/>
    <dgm:cxn modelId="{1325292C-038C-491B-A950-7E3BA886FD37}" type="presOf" srcId="{75845805-A4D0-4754-B563-FBFBF437BDD4}" destId="{42FA71D8-4166-4B19-BCA3-B413E3D501A8}" srcOrd="1" destOrd="0" presId="urn:microsoft.com/office/officeart/2005/8/layout/vList4"/>
    <dgm:cxn modelId="{7CB03A98-0054-41A8-B4BD-E7C6926F0F95}" type="presOf" srcId="{75845805-A4D0-4754-B563-FBFBF437BDD4}" destId="{99AE2E5E-CF25-4770-B492-59EFB046A8D9}" srcOrd="0" destOrd="0" presId="urn:microsoft.com/office/officeart/2005/8/layout/vList4"/>
    <dgm:cxn modelId="{5E25BA70-AB3C-4326-A77E-613495AAB0EA}" type="presOf" srcId="{6337F76E-E40A-4E1B-9E37-FC165F47B912}" destId="{D361405C-853E-43A7-B820-DDED6184970F}" srcOrd="0" destOrd="0" presId="urn:microsoft.com/office/officeart/2005/8/layout/vList4"/>
    <dgm:cxn modelId="{62C97282-CFF6-40B4-AA07-F063D267530C}" type="presOf" srcId="{EDE77F12-3DD3-4749-905C-8B4C6FC85C7C}" destId="{19B9F762-D403-4902-BA37-FA6651ED3C21}" srcOrd="0" destOrd="0" presId="urn:microsoft.com/office/officeart/2005/8/layout/vList4"/>
    <dgm:cxn modelId="{F1EBDD59-928A-4826-A0F9-D653B79FEF51}" type="presParOf" srcId="{05FE57E4-064C-46C4-87AE-771CEE205112}" destId="{58EE0B5E-D843-4F43-8FB4-7464DF01ECCC}" srcOrd="0" destOrd="0" presId="urn:microsoft.com/office/officeart/2005/8/layout/vList4"/>
    <dgm:cxn modelId="{2FC96C59-72E0-488E-91FE-BA711E4A7B87}" type="presParOf" srcId="{58EE0B5E-D843-4F43-8FB4-7464DF01ECCC}" destId="{19B9F762-D403-4902-BA37-FA6651ED3C21}" srcOrd="0" destOrd="0" presId="urn:microsoft.com/office/officeart/2005/8/layout/vList4"/>
    <dgm:cxn modelId="{5EC38492-3453-440E-9A06-019A007CB812}" type="presParOf" srcId="{58EE0B5E-D843-4F43-8FB4-7464DF01ECCC}" destId="{17722B83-DB4D-4184-BD95-E65DE31D7D12}" srcOrd="1" destOrd="0" presId="urn:microsoft.com/office/officeart/2005/8/layout/vList4"/>
    <dgm:cxn modelId="{ACDB9CC7-61F6-4F05-AB26-701633E89A59}" type="presParOf" srcId="{58EE0B5E-D843-4F43-8FB4-7464DF01ECCC}" destId="{C0EAAB99-3D63-41A4-9402-03513AA57E29}" srcOrd="2" destOrd="0" presId="urn:microsoft.com/office/officeart/2005/8/layout/vList4"/>
    <dgm:cxn modelId="{4F1AAA98-E7E1-4D25-94CA-5369A081A219}" type="presParOf" srcId="{05FE57E4-064C-46C4-87AE-771CEE205112}" destId="{A7A77B60-48AC-4B59-9D3E-24E77993007E}" srcOrd="1" destOrd="0" presId="urn:microsoft.com/office/officeart/2005/8/layout/vList4"/>
    <dgm:cxn modelId="{5C0D37E7-0234-42F0-8423-8181A3DA41D5}" type="presParOf" srcId="{05FE57E4-064C-46C4-87AE-771CEE205112}" destId="{92CF9E92-E7AE-43AC-BB6D-3C695227104F}" srcOrd="2" destOrd="0" presId="urn:microsoft.com/office/officeart/2005/8/layout/vList4"/>
    <dgm:cxn modelId="{03D454CB-A355-496F-BD4F-BFAE788A2458}" type="presParOf" srcId="{92CF9E92-E7AE-43AC-BB6D-3C695227104F}" destId="{D361405C-853E-43A7-B820-DDED6184970F}" srcOrd="0" destOrd="0" presId="urn:microsoft.com/office/officeart/2005/8/layout/vList4"/>
    <dgm:cxn modelId="{D607B143-C788-4DC5-840A-61B2B1336C5C}" type="presParOf" srcId="{92CF9E92-E7AE-43AC-BB6D-3C695227104F}" destId="{2928BE00-8A0B-4885-929F-6E1A8393BA0B}" srcOrd="1" destOrd="0" presId="urn:microsoft.com/office/officeart/2005/8/layout/vList4"/>
    <dgm:cxn modelId="{7F6B22BF-620C-4AE5-B768-4EDA62B1ADDE}" type="presParOf" srcId="{92CF9E92-E7AE-43AC-BB6D-3C695227104F}" destId="{C033EE45-9860-4F8B-BC3B-D48FB4893E3B}" srcOrd="2" destOrd="0" presId="urn:microsoft.com/office/officeart/2005/8/layout/vList4"/>
    <dgm:cxn modelId="{BF2C8280-0F4F-43F2-BBA6-0B7DC6829198}" type="presParOf" srcId="{05FE57E4-064C-46C4-87AE-771CEE205112}" destId="{0AA939B7-BBFB-45E2-ACBE-0C63020723DC}" srcOrd="3" destOrd="0" presId="urn:microsoft.com/office/officeart/2005/8/layout/vList4"/>
    <dgm:cxn modelId="{A98D5DE3-A807-413F-870C-B4CA87F2D527}" type="presParOf" srcId="{05FE57E4-064C-46C4-87AE-771CEE205112}" destId="{5A01B971-DE7D-4F29-BB14-6A0928C66BBB}" srcOrd="4" destOrd="0" presId="urn:microsoft.com/office/officeart/2005/8/layout/vList4"/>
    <dgm:cxn modelId="{56B7B4C2-046F-41D7-957B-AF9C4D4B2CC2}" type="presParOf" srcId="{5A01B971-DE7D-4F29-BB14-6A0928C66BBB}" destId="{99AE2E5E-CF25-4770-B492-59EFB046A8D9}" srcOrd="0" destOrd="0" presId="urn:microsoft.com/office/officeart/2005/8/layout/vList4"/>
    <dgm:cxn modelId="{FB5CC058-8A52-4AD0-980E-6D6750BFE720}" type="presParOf" srcId="{5A01B971-DE7D-4F29-BB14-6A0928C66BBB}" destId="{A7918BDB-9826-4F99-AF8B-D34130FE4279}" srcOrd="1" destOrd="0" presId="urn:microsoft.com/office/officeart/2005/8/layout/vList4"/>
    <dgm:cxn modelId="{E343FD8D-254A-42E6-A956-1FBDD1C99E7C}" type="presParOf" srcId="{5A01B971-DE7D-4F29-BB14-6A0928C66BBB}" destId="{42FA71D8-4166-4B19-BCA3-B413E3D501A8}"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9F762-D403-4902-BA37-FA6651ED3C21}">
      <dsp:nvSpPr>
        <dsp:cNvPr id="0" name=""/>
        <dsp:cNvSpPr/>
      </dsp:nvSpPr>
      <dsp:spPr>
        <a:xfrm>
          <a:off x="0" y="0"/>
          <a:ext cx="10515600" cy="8667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kumimoji="1" lang="ja-JP" altLang="en-US" sz="2200" kern="1200" dirty="0"/>
            <a:t>①買物の際　②保存の際　③調理の際　④外食の際</a:t>
          </a:r>
        </a:p>
        <a:p>
          <a:pPr marL="171450" lvl="1" indent="-171450" algn="l" defTabSz="755650">
            <a:lnSpc>
              <a:spcPct val="90000"/>
            </a:lnSpc>
            <a:spcBef>
              <a:spcPct val="0"/>
            </a:spcBef>
            <a:spcAft>
              <a:spcPct val="15000"/>
            </a:spcAft>
            <a:buChar char="••"/>
          </a:pPr>
          <a:endParaRPr kumimoji="1" lang="ja-JP" altLang="en-US" sz="1700" kern="1200" dirty="0"/>
        </a:p>
      </dsp:txBody>
      <dsp:txXfrm>
        <a:off x="2189797" y="0"/>
        <a:ext cx="8325802" cy="866772"/>
      </dsp:txXfrm>
    </dsp:sp>
    <dsp:sp modelId="{17722B83-DB4D-4184-BD95-E65DE31D7D12}">
      <dsp:nvSpPr>
        <dsp:cNvPr id="0" name=""/>
        <dsp:cNvSpPr/>
      </dsp:nvSpPr>
      <dsp:spPr>
        <a:xfrm>
          <a:off x="86677" y="86677"/>
          <a:ext cx="2103120" cy="693417"/>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61405C-853E-43A7-B820-DDED6184970F}">
      <dsp:nvSpPr>
        <dsp:cNvPr id="0" name=""/>
        <dsp:cNvSpPr/>
      </dsp:nvSpPr>
      <dsp:spPr>
        <a:xfrm>
          <a:off x="0" y="953449"/>
          <a:ext cx="10515600" cy="8667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kumimoji="1" lang="ja-JP" altLang="en-US" sz="2200" kern="1200" dirty="0"/>
            <a:t>規格外・未利用の農林水産物の有効活用</a:t>
          </a:r>
        </a:p>
      </dsp:txBody>
      <dsp:txXfrm>
        <a:off x="2189797" y="953449"/>
        <a:ext cx="8325802" cy="866772"/>
      </dsp:txXfrm>
    </dsp:sp>
    <dsp:sp modelId="{2928BE00-8A0B-4885-929F-6E1A8393BA0B}">
      <dsp:nvSpPr>
        <dsp:cNvPr id="0" name=""/>
        <dsp:cNvSpPr/>
      </dsp:nvSpPr>
      <dsp:spPr>
        <a:xfrm>
          <a:off x="86677" y="1040126"/>
          <a:ext cx="2103120" cy="693417"/>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AE2E5E-CF25-4770-B492-59EFB046A8D9}">
      <dsp:nvSpPr>
        <dsp:cNvPr id="0" name=""/>
        <dsp:cNvSpPr/>
      </dsp:nvSpPr>
      <dsp:spPr>
        <a:xfrm>
          <a:off x="0" y="1906898"/>
          <a:ext cx="10515600" cy="8667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kumimoji="1" lang="ja-JP" altLang="en-US" sz="2200" kern="1200" dirty="0">
              <a:solidFill>
                <a:schemeClr val="bg1"/>
              </a:solidFill>
            </a:rPr>
            <a:t>①製造・出荷工程管理②容器包装③年月表示④適正受注⑤容量　</a:t>
          </a:r>
        </a:p>
      </dsp:txBody>
      <dsp:txXfrm>
        <a:off x="2189797" y="1906898"/>
        <a:ext cx="8325802" cy="866772"/>
      </dsp:txXfrm>
    </dsp:sp>
    <dsp:sp modelId="{A7918BDB-9826-4F99-AF8B-D34130FE4279}">
      <dsp:nvSpPr>
        <dsp:cNvPr id="0" name=""/>
        <dsp:cNvSpPr/>
      </dsp:nvSpPr>
      <dsp:spPr>
        <a:xfrm>
          <a:off x="86677" y="1993576"/>
          <a:ext cx="2103120" cy="693417"/>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9F762-D403-4902-BA37-FA6651ED3C21}">
      <dsp:nvSpPr>
        <dsp:cNvPr id="0" name=""/>
        <dsp:cNvSpPr/>
      </dsp:nvSpPr>
      <dsp:spPr>
        <a:xfrm>
          <a:off x="0" y="0"/>
          <a:ext cx="10515600" cy="8667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kumimoji="1" lang="ja-JP" altLang="en-US" sz="2200" kern="1200" dirty="0"/>
            <a:t>①納品期限（</a:t>
          </a:r>
          <a:r>
            <a:rPr kumimoji="1" lang="en-US" altLang="ja-JP" sz="2200" kern="1200" dirty="0"/>
            <a:t>1/3</a:t>
          </a:r>
          <a:r>
            <a:rPr kumimoji="1" lang="ja-JP" altLang="en-US" sz="2200" kern="1200" dirty="0"/>
            <a:t>ルール）緩和②需要予測高度化③受発注時期の調整④賞味・消費期限短い商品の販売促進</a:t>
          </a:r>
        </a:p>
      </dsp:txBody>
      <dsp:txXfrm>
        <a:off x="2189797" y="0"/>
        <a:ext cx="8325802" cy="866772"/>
      </dsp:txXfrm>
    </dsp:sp>
    <dsp:sp modelId="{17722B83-DB4D-4184-BD95-E65DE31D7D12}">
      <dsp:nvSpPr>
        <dsp:cNvPr id="0" name=""/>
        <dsp:cNvSpPr/>
      </dsp:nvSpPr>
      <dsp:spPr>
        <a:xfrm>
          <a:off x="86677" y="86677"/>
          <a:ext cx="2103120" cy="693417"/>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61405C-853E-43A7-B820-DDED6184970F}">
      <dsp:nvSpPr>
        <dsp:cNvPr id="0" name=""/>
        <dsp:cNvSpPr/>
      </dsp:nvSpPr>
      <dsp:spPr>
        <a:xfrm>
          <a:off x="0" y="953449"/>
          <a:ext cx="10515600" cy="8667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kumimoji="1" lang="ja-JP" altLang="en-US" sz="2200" kern="1200" dirty="0"/>
            <a:t>①天候等考慮した仕入れ②小盛等食べきれる量③持ち帰り</a:t>
          </a:r>
        </a:p>
      </dsp:txBody>
      <dsp:txXfrm>
        <a:off x="2189797" y="953449"/>
        <a:ext cx="8325802" cy="866772"/>
      </dsp:txXfrm>
    </dsp:sp>
    <dsp:sp modelId="{2928BE00-8A0B-4885-929F-6E1A8393BA0B}">
      <dsp:nvSpPr>
        <dsp:cNvPr id="0" name=""/>
        <dsp:cNvSpPr/>
      </dsp:nvSpPr>
      <dsp:spPr>
        <a:xfrm>
          <a:off x="86677" y="1040126"/>
          <a:ext cx="2103120" cy="693417"/>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AE2E5E-CF25-4770-B492-59EFB046A8D9}">
      <dsp:nvSpPr>
        <dsp:cNvPr id="0" name=""/>
        <dsp:cNvSpPr/>
      </dsp:nvSpPr>
      <dsp:spPr>
        <a:xfrm>
          <a:off x="0" y="1906898"/>
          <a:ext cx="10515600" cy="8667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kumimoji="1" lang="ja-JP" altLang="en-US" sz="2200" kern="1200" dirty="0">
              <a:solidFill>
                <a:schemeClr val="bg1"/>
              </a:solidFill>
            </a:rPr>
            <a:t>①啓発活動②フードバンク活動支援③食品ロス削減計画（都道府県・市町村）　食品ロス削減月間　食品ロス削減の日</a:t>
          </a:r>
        </a:p>
      </dsp:txBody>
      <dsp:txXfrm>
        <a:off x="2189797" y="1906898"/>
        <a:ext cx="8325802" cy="866772"/>
      </dsp:txXfrm>
    </dsp:sp>
    <dsp:sp modelId="{A7918BDB-9826-4F99-AF8B-D34130FE4279}">
      <dsp:nvSpPr>
        <dsp:cNvPr id="0" name=""/>
        <dsp:cNvSpPr/>
      </dsp:nvSpPr>
      <dsp:spPr>
        <a:xfrm>
          <a:off x="86677" y="1993576"/>
          <a:ext cx="2103120" cy="693417"/>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84819" cy="502653"/>
          </a:xfrm>
          <a:prstGeom prst="rect">
            <a:avLst/>
          </a:prstGeom>
        </p:spPr>
        <p:txBody>
          <a:bodyPr vert="horz" lIns="89629" tIns="44814" rIns="89629" bIns="4481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01797" y="1"/>
            <a:ext cx="2984818" cy="502653"/>
          </a:xfrm>
          <a:prstGeom prst="rect">
            <a:avLst/>
          </a:prstGeom>
        </p:spPr>
        <p:txBody>
          <a:bodyPr vert="horz" lIns="89629" tIns="44814" rIns="89629" bIns="44814" rtlCol="0"/>
          <a:lstStyle>
            <a:lvl1pPr algn="r">
              <a:defRPr sz="1200"/>
            </a:lvl1pPr>
          </a:lstStyle>
          <a:p>
            <a:fld id="{CA7C3393-4065-4C86-B1A0-75045807F921}" type="datetimeFigureOut">
              <a:rPr kumimoji="1" lang="ja-JP" altLang="en-US" smtClean="0"/>
              <a:t>2020/5/19</a:t>
            </a:fld>
            <a:endParaRPr kumimoji="1" lang="ja-JP" altLang="en-US"/>
          </a:p>
        </p:txBody>
      </p:sp>
      <p:sp>
        <p:nvSpPr>
          <p:cNvPr id="4" name="フッター プレースホルダー 3"/>
          <p:cNvSpPr>
            <a:spLocks noGrp="1"/>
          </p:cNvSpPr>
          <p:nvPr>
            <p:ph type="ftr" sz="quarter" idx="2"/>
          </p:nvPr>
        </p:nvSpPr>
        <p:spPr>
          <a:xfrm>
            <a:off x="1" y="9517648"/>
            <a:ext cx="2984819" cy="502653"/>
          </a:xfrm>
          <a:prstGeom prst="rect">
            <a:avLst/>
          </a:prstGeom>
        </p:spPr>
        <p:txBody>
          <a:bodyPr vert="horz" lIns="89629" tIns="44814" rIns="89629" bIns="4481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901797" y="9517648"/>
            <a:ext cx="2984818" cy="502653"/>
          </a:xfrm>
          <a:prstGeom prst="rect">
            <a:avLst/>
          </a:prstGeom>
        </p:spPr>
        <p:txBody>
          <a:bodyPr vert="horz" lIns="89629" tIns="44814" rIns="89629" bIns="44814" rtlCol="0" anchor="b"/>
          <a:lstStyle>
            <a:lvl1pPr algn="r">
              <a:defRPr sz="1200"/>
            </a:lvl1pPr>
          </a:lstStyle>
          <a:p>
            <a:fld id="{8EED543D-A94D-4957-B6AF-D70E78CD90F0}" type="slidenum">
              <a:rPr kumimoji="1" lang="ja-JP" altLang="en-US" smtClean="0"/>
              <a:t>‹#›</a:t>
            </a:fld>
            <a:endParaRPr kumimoji="1" lang="ja-JP" altLang="en-US"/>
          </a:p>
        </p:txBody>
      </p:sp>
    </p:spTree>
    <p:extLst>
      <p:ext uri="{BB962C8B-B14F-4D97-AF65-F5344CB8AC3E}">
        <p14:creationId xmlns:p14="http://schemas.microsoft.com/office/powerpoint/2010/main" val="1424920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84871" cy="502755"/>
          </a:xfrm>
          <a:prstGeom prst="rect">
            <a:avLst/>
          </a:prstGeom>
        </p:spPr>
        <p:txBody>
          <a:bodyPr vert="horz" lIns="96610" tIns="48306" rIns="96610" bIns="48306"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9" y="1"/>
            <a:ext cx="2984871" cy="502755"/>
          </a:xfrm>
          <a:prstGeom prst="rect">
            <a:avLst/>
          </a:prstGeom>
        </p:spPr>
        <p:txBody>
          <a:bodyPr vert="horz" lIns="96610" tIns="48306" rIns="96610" bIns="48306" rtlCol="0"/>
          <a:lstStyle>
            <a:lvl1pPr algn="r">
              <a:defRPr sz="1300"/>
            </a:lvl1pPr>
          </a:lstStyle>
          <a:p>
            <a:fld id="{3566EF3D-5618-4B81-82BB-2D7C1CF681BC}" type="datetimeFigureOut">
              <a:rPr kumimoji="1" lang="ja-JP" altLang="en-US" smtClean="0"/>
              <a:t>2020/5/19</a:t>
            </a:fld>
            <a:endParaRPr kumimoji="1" lang="ja-JP" altLang="en-US"/>
          </a:p>
        </p:txBody>
      </p:sp>
      <p:sp>
        <p:nvSpPr>
          <p:cNvPr id="4" name="スライド イメージ プレースホルダー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6610" tIns="48306" rIns="96610" bIns="48306" rtlCol="0" anchor="ctr"/>
          <a:lstStyle/>
          <a:p>
            <a:endParaRPr lang="ja-JP" altLang="en-US"/>
          </a:p>
        </p:txBody>
      </p:sp>
      <p:sp>
        <p:nvSpPr>
          <p:cNvPr id="5" name="ノート プレースホルダー 4"/>
          <p:cNvSpPr>
            <a:spLocks noGrp="1"/>
          </p:cNvSpPr>
          <p:nvPr>
            <p:ph type="body" sz="quarter" idx="3"/>
          </p:nvPr>
        </p:nvSpPr>
        <p:spPr>
          <a:xfrm>
            <a:off x="688817" y="4822269"/>
            <a:ext cx="5510530" cy="3945494"/>
          </a:xfrm>
          <a:prstGeom prst="rect">
            <a:avLst/>
          </a:prstGeom>
        </p:spPr>
        <p:txBody>
          <a:bodyPr vert="horz" lIns="96610" tIns="48306" rIns="96610" bIns="4830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7548"/>
            <a:ext cx="2984871" cy="502754"/>
          </a:xfrm>
          <a:prstGeom prst="rect">
            <a:avLst/>
          </a:prstGeom>
        </p:spPr>
        <p:txBody>
          <a:bodyPr vert="horz" lIns="96610" tIns="48306" rIns="96610" bIns="48306"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9" y="9517548"/>
            <a:ext cx="2984871" cy="502754"/>
          </a:xfrm>
          <a:prstGeom prst="rect">
            <a:avLst/>
          </a:prstGeom>
        </p:spPr>
        <p:txBody>
          <a:bodyPr vert="horz" lIns="96610" tIns="48306" rIns="96610" bIns="48306" rtlCol="0" anchor="b"/>
          <a:lstStyle>
            <a:lvl1pPr algn="r">
              <a:defRPr sz="1300"/>
            </a:lvl1pPr>
          </a:lstStyle>
          <a:p>
            <a:fld id="{AA9C7B03-B4FE-4518-8FBF-E2044DCD1449}" type="slidenum">
              <a:rPr kumimoji="1" lang="ja-JP" altLang="en-US" smtClean="0"/>
              <a:t>‹#›</a:t>
            </a:fld>
            <a:endParaRPr kumimoji="1" lang="ja-JP" altLang="en-US"/>
          </a:p>
        </p:txBody>
      </p:sp>
    </p:spTree>
    <p:extLst>
      <p:ext uri="{BB962C8B-B14F-4D97-AF65-F5344CB8AC3E}">
        <p14:creationId xmlns:p14="http://schemas.microsoft.com/office/powerpoint/2010/main" val="38344960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dirty="0"/>
              <a:t>１）食料生産は毎年４０億トンで全人口を賄うには十分</a:t>
            </a:r>
            <a:endParaRPr lang="en-US" altLang="ja-JP" dirty="0"/>
          </a:p>
          <a:p>
            <a:pPr algn="l"/>
            <a:r>
              <a:rPr lang="ja-JP" altLang="en-US" dirty="0"/>
              <a:t>２）現実は毎年１３億トンが捨てられている。</a:t>
            </a:r>
            <a:endParaRPr lang="en-US" altLang="ja-JP" dirty="0"/>
          </a:p>
          <a:p>
            <a:pPr algn="l"/>
            <a:r>
              <a:rPr lang="ja-JP" altLang="en-US" dirty="0"/>
              <a:t>３）先進国は消費段階での廃棄、途上国は生産から小売り段階での廃棄が多い。</a:t>
            </a:r>
            <a:endParaRPr lang="en-US" altLang="ja-JP" dirty="0"/>
          </a:p>
        </p:txBody>
      </p:sp>
      <p:sp>
        <p:nvSpPr>
          <p:cNvPr id="4" name="スライド番号プレースホルダー 3"/>
          <p:cNvSpPr>
            <a:spLocks noGrp="1"/>
          </p:cNvSpPr>
          <p:nvPr>
            <p:ph type="sldNum" sz="quarter" idx="10"/>
          </p:nvPr>
        </p:nvSpPr>
        <p:spPr/>
        <p:txBody>
          <a:bodyPr/>
          <a:lstStyle/>
          <a:p>
            <a:fld id="{AA9C7B03-B4FE-4518-8FBF-E2044DCD1449}" type="slidenum">
              <a:rPr kumimoji="1" lang="ja-JP" altLang="en-US" smtClean="0"/>
              <a:t>3</a:t>
            </a:fld>
            <a:endParaRPr kumimoji="1" lang="ja-JP" altLang="en-US"/>
          </a:p>
        </p:txBody>
      </p:sp>
    </p:spTree>
    <p:extLst>
      <p:ext uri="{BB962C8B-B14F-4D97-AF65-F5344CB8AC3E}">
        <p14:creationId xmlns:p14="http://schemas.microsoft.com/office/powerpoint/2010/main" val="1768230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92180">
              <a:defRPr/>
            </a:pPr>
            <a:r>
              <a:rPr lang="ja-JP" altLang="en-US" dirty="0"/>
              <a:t>ロスパンとは天候などの影響などによって、</a:t>
            </a:r>
            <a:r>
              <a:rPr lang="ja-JP" altLang="en-US" u="sng" dirty="0"/>
              <a:t>パン屋さんでやむを得ず売れ残ってしまったパンのセット</a:t>
            </a:r>
            <a:r>
              <a:rPr lang="ja-JP" altLang="en-US" dirty="0"/>
              <a:t>です。 味や見た目は普段売られているものとほとんど変わりません。 いつ配送されるかは日々の残りパンの状況によるため、</a:t>
            </a:r>
            <a:r>
              <a:rPr lang="en-US" altLang="ja-JP" dirty="0"/>
              <a:t>30</a:t>
            </a:r>
            <a:r>
              <a:rPr lang="ja-JP" altLang="en-US" dirty="0"/>
              <a:t>日以上お待ちいただく場合もございます。ご了承の上ご購入ください。</a:t>
            </a:r>
            <a:br>
              <a:rPr lang="ja-JP" altLang="en-US" dirty="0"/>
            </a:br>
            <a:r>
              <a:rPr lang="en-US" altLang="ja-JP" u="sng" dirty="0"/>
              <a:t>※ </a:t>
            </a:r>
            <a:r>
              <a:rPr lang="ja-JP" altLang="en-US" u="sng" dirty="0"/>
              <a:t>ロスパンの売り上げの一部は、食料廃棄の問題に取り組んでいる団体に寄付されます。 </a:t>
            </a:r>
          </a:p>
          <a:p>
            <a:endParaRPr kumimoji="1" lang="ja-JP" altLang="en-US" u="sng" dirty="0"/>
          </a:p>
        </p:txBody>
      </p:sp>
      <p:sp>
        <p:nvSpPr>
          <p:cNvPr id="4" name="スライド番号プレースホルダー 3"/>
          <p:cNvSpPr>
            <a:spLocks noGrp="1"/>
          </p:cNvSpPr>
          <p:nvPr>
            <p:ph type="sldNum" sz="quarter" idx="10"/>
          </p:nvPr>
        </p:nvSpPr>
        <p:spPr/>
        <p:txBody>
          <a:bodyPr/>
          <a:lstStyle/>
          <a:p>
            <a:fld id="{AA9C7B03-B4FE-4518-8FBF-E2044DCD1449}" type="slidenum">
              <a:rPr kumimoji="1" lang="ja-JP" altLang="en-US" smtClean="0"/>
              <a:t>20</a:t>
            </a:fld>
            <a:endParaRPr kumimoji="1" lang="ja-JP" altLang="en-US"/>
          </a:p>
        </p:txBody>
      </p:sp>
    </p:spTree>
    <p:extLst>
      <p:ext uri="{BB962C8B-B14F-4D97-AF65-F5344CB8AC3E}">
        <p14:creationId xmlns:p14="http://schemas.microsoft.com/office/powerpoint/2010/main" val="1436739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・１日百食限定ランチサービス</a:t>
            </a:r>
            <a:endParaRPr lang="en-US" altLang="ja-JP" dirty="0"/>
          </a:p>
          <a:p>
            <a:r>
              <a:rPr lang="ja-JP" altLang="en-US" dirty="0"/>
              <a:t>・食品ロスは全く生じない</a:t>
            </a:r>
            <a:endParaRPr lang="en-US" altLang="ja-JP" dirty="0"/>
          </a:p>
          <a:p>
            <a:r>
              <a:rPr lang="ja-JP" altLang="en-US" dirty="0"/>
              <a:t>・従業員の勤務時間は原則９時～１７時４５分</a:t>
            </a:r>
            <a:endParaRPr lang="en-US" altLang="ja-JP" dirty="0"/>
          </a:p>
          <a:p>
            <a:r>
              <a:rPr lang="ja-JP" altLang="en-US" dirty="0"/>
              <a:t>・損益計算では５０食でトントン</a:t>
            </a:r>
            <a:endParaRPr lang="en-US" altLang="ja-JP" dirty="0"/>
          </a:p>
          <a:p>
            <a:r>
              <a:rPr lang="ja-JP" altLang="en-US" dirty="0"/>
              <a:t>・減収増益を目指す</a:t>
            </a:r>
          </a:p>
        </p:txBody>
      </p:sp>
      <p:sp>
        <p:nvSpPr>
          <p:cNvPr id="4" name="スライド番号プレースホルダー 3"/>
          <p:cNvSpPr>
            <a:spLocks noGrp="1"/>
          </p:cNvSpPr>
          <p:nvPr>
            <p:ph type="sldNum" sz="quarter" idx="10"/>
          </p:nvPr>
        </p:nvSpPr>
        <p:spPr/>
        <p:txBody>
          <a:bodyPr/>
          <a:lstStyle/>
          <a:p>
            <a:fld id="{AA9C7B03-B4FE-4518-8FBF-E2044DCD1449}" type="slidenum">
              <a:rPr kumimoji="1" lang="ja-JP" altLang="en-US" smtClean="0"/>
              <a:t>21</a:t>
            </a:fld>
            <a:endParaRPr kumimoji="1" lang="ja-JP" altLang="en-US"/>
          </a:p>
        </p:txBody>
      </p:sp>
    </p:spTree>
    <p:extLst>
      <p:ext uri="{BB962C8B-B14F-4D97-AF65-F5344CB8AC3E}">
        <p14:creationId xmlns:p14="http://schemas.microsoft.com/office/powerpoint/2010/main" val="4109628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（原因）</a:t>
            </a:r>
            <a:endParaRPr lang="en-US" altLang="ja-JP" dirty="0"/>
          </a:p>
          <a:p>
            <a:r>
              <a:rPr lang="ja-JP" altLang="en-US" dirty="0"/>
              <a:t>・生産が需要を上回る</a:t>
            </a:r>
            <a:endParaRPr lang="en-US" altLang="ja-JP" dirty="0"/>
          </a:p>
          <a:p>
            <a:r>
              <a:rPr lang="ja-JP" altLang="en-US" dirty="0"/>
              <a:t>・生鮮品の見た目による区別</a:t>
            </a:r>
            <a:endParaRPr lang="en-US" altLang="ja-JP" dirty="0"/>
          </a:p>
          <a:p>
            <a:r>
              <a:rPr lang="ja-JP" altLang="en-US" dirty="0"/>
              <a:t>・利用再利用より捨てた方が安いという意識</a:t>
            </a:r>
            <a:endParaRPr lang="en-US" altLang="ja-JP" dirty="0"/>
          </a:p>
          <a:p>
            <a:r>
              <a:rPr lang="ja-JP" altLang="en-US" dirty="0"/>
              <a:t>・大量陳列・品揃え</a:t>
            </a:r>
            <a:endParaRPr lang="en-US" altLang="ja-JP" dirty="0"/>
          </a:p>
          <a:p>
            <a:r>
              <a:rPr lang="ja-JP" altLang="en-US" dirty="0"/>
              <a:t>・豊かさという消費者の意識</a:t>
            </a:r>
          </a:p>
          <a:p>
            <a:r>
              <a:rPr kumimoji="1" lang="ja-JP" altLang="en-US" dirty="0"/>
              <a:t>（防止策）</a:t>
            </a:r>
          </a:p>
          <a:p>
            <a:r>
              <a:rPr kumimoji="1" lang="ja-JP" altLang="en-US" dirty="0"/>
              <a:t>・生産者・流通消費間でのコミュニケーション（過剰生産防止）</a:t>
            </a:r>
          </a:p>
          <a:p>
            <a:r>
              <a:rPr kumimoji="1" lang="ja-JP" altLang="en-US" dirty="0"/>
              <a:t>・規格外生産物市場の開</a:t>
            </a:r>
          </a:p>
          <a:p>
            <a:r>
              <a:rPr kumimoji="1" lang="ja-JP" altLang="en-US" dirty="0"/>
              <a:t>　発</a:t>
            </a:r>
          </a:p>
          <a:p>
            <a:r>
              <a:rPr kumimoji="1" lang="ja-JP" altLang="en-US" dirty="0"/>
              <a:t>・生鮮野菜の消費者に近</a:t>
            </a:r>
          </a:p>
          <a:p>
            <a:r>
              <a:rPr kumimoji="1" lang="ja-JP" altLang="en-US" dirty="0"/>
              <a:t>　</a:t>
            </a:r>
            <a:r>
              <a:rPr kumimoji="1" lang="ja-JP" altLang="en-US" dirty="0" err="1"/>
              <a:t>い</a:t>
            </a:r>
            <a:r>
              <a:rPr kumimoji="1" lang="ja-JP" altLang="en-US" dirty="0"/>
              <a:t>販売（産直・ＩＴＣ）</a:t>
            </a:r>
          </a:p>
          <a:p>
            <a:r>
              <a:rPr kumimoji="1" lang="ja-JP" altLang="en-US" dirty="0"/>
              <a:t>・消費者啓発</a:t>
            </a:r>
          </a:p>
        </p:txBody>
      </p:sp>
      <p:sp>
        <p:nvSpPr>
          <p:cNvPr id="4" name="スライド番号プレースホルダー 3"/>
          <p:cNvSpPr>
            <a:spLocks noGrp="1"/>
          </p:cNvSpPr>
          <p:nvPr>
            <p:ph type="sldNum" sz="quarter" idx="10"/>
          </p:nvPr>
        </p:nvSpPr>
        <p:spPr/>
        <p:txBody>
          <a:bodyPr/>
          <a:lstStyle/>
          <a:p>
            <a:fld id="{AA9C7B03-B4FE-4518-8FBF-E2044DCD1449}" type="slidenum">
              <a:rPr kumimoji="1" lang="ja-JP" altLang="en-US" smtClean="0"/>
              <a:t>22</a:t>
            </a:fld>
            <a:endParaRPr kumimoji="1" lang="ja-JP" altLang="en-US"/>
          </a:p>
        </p:txBody>
      </p:sp>
    </p:spTree>
    <p:extLst>
      <p:ext uri="{BB962C8B-B14F-4D97-AF65-F5344CB8AC3E}">
        <p14:creationId xmlns:p14="http://schemas.microsoft.com/office/powerpoint/2010/main" val="1329958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EC</a:t>
            </a:r>
            <a:r>
              <a:rPr lang="ja-JP" altLang="en-US" dirty="0"/>
              <a:t>：</a:t>
            </a:r>
            <a:r>
              <a:rPr lang="en-US" altLang="ja-JP" dirty="0"/>
              <a:t>2014</a:t>
            </a:r>
            <a:r>
              <a:rPr lang="ja-JP" altLang="en-US" dirty="0"/>
              <a:t>年を基準に</a:t>
            </a:r>
            <a:r>
              <a:rPr lang="en-US" altLang="ja-JP" u="sng" dirty="0"/>
              <a:t>2025</a:t>
            </a:r>
            <a:r>
              <a:rPr lang="ja-JP" altLang="en-US" u="sng" dirty="0"/>
              <a:t>年度までに</a:t>
            </a:r>
            <a:r>
              <a:rPr lang="en-US" altLang="ja-JP" u="sng" dirty="0"/>
              <a:t>30%,2050</a:t>
            </a:r>
            <a:r>
              <a:rPr lang="ja-JP" altLang="en-US" u="sng" dirty="0"/>
              <a:t>年度までに</a:t>
            </a:r>
            <a:r>
              <a:rPr lang="en-US" altLang="ja-JP" u="sng" dirty="0"/>
              <a:t>50%</a:t>
            </a:r>
            <a:r>
              <a:rPr lang="ja-JP" altLang="en-US" u="sng" dirty="0"/>
              <a:t>削減</a:t>
            </a:r>
            <a:endParaRPr lang="en-US" altLang="ja-JP" u="sng" dirty="0"/>
          </a:p>
          <a:p>
            <a:r>
              <a:rPr lang="en-US" altLang="ja-JP" dirty="0"/>
              <a:t>UC</a:t>
            </a:r>
            <a:r>
              <a:rPr lang="ja-JP" altLang="en-US" dirty="0"/>
              <a:t>：</a:t>
            </a:r>
            <a:r>
              <a:rPr lang="en-US" altLang="ja-JP" dirty="0"/>
              <a:t>2010</a:t>
            </a:r>
            <a:r>
              <a:rPr lang="ja-JP" altLang="en-US" dirty="0"/>
              <a:t>年度を基準に</a:t>
            </a:r>
            <a:r>
              <a:rPr lang="en-US" altLang="ja-JP" u="sng" dirty="0"/>
              <a:t>2030</a:t>
            </a:r>
            <a:r>
              <a:rPr lang="ja-JP" altLang="en-US" u="sng" dirty="0"/>
              <a:t>年までに</a:t>
            </a:r>
            <a:r>
              <a:rPr lang="ja-JP" altLang="en-US" dirty="0"/>
              <a:t>家庭・小売・外食・学校等から発生する埋め立てられる</a:t>
            </a:r>
            <a:r>
              <a:rPr lang="ja-JP" altLang="en-US" u="sng" dirty="0"/>
              <a:t>食品ロスを半減</a:t>
            </a:r>
            <a:endParaRPr lang="en-US" altLang="ja-JP" u="sng" dirty="0"/>
          </a:p>
          <a:p>
            <a:pPr marL="278806" indent="-278806">
              <a:buFont typeface="Arial" panose="020B0604020202020204" pitchFamily="34" charset="0"/>
              <a:buChar char="•"/>
            </a:pPr>
            <a:r>
              <a:rPr lang="ja-JP" altLang="en-US" dirty="0"/>
              <a:t>食品廃棄禁止法</a:t>
            </a:r>
            <a:endParaRPr lang="en-US" altLang="ja-JP" dirty="0"/>
          </a:p>
          <a:p>
            <a:r>
              <a:rPr lang="ja-JP" altLang="en-US" dirty="0"/>
              <a:t>　大型スーパーに対し売れ残りの食品廃棄を禁止。ボランティア団体への食品の寄付を義務付け</a:t>
            </a:r>
          </a:p>
          <a:p>
            <a:endParaRPr lang="en-US" altLang="ja-JP" u="sng" dirty="0"/>
          </a:p>
          <a:p>
            <a:pPr defTabSz="892180">
              <a:defRPr/>
            </a:pPr>
            <a:r>
              <a:rPr lang="ja-JP" altLang="en-US" dirty="0"/>
              <a:t>イギリスはレストランなどで売れ残ったメニューを袋詰めにして道路に置く。それをホームレス等に無償提供</a:t>
            </a:r>
          </a:p>
          <a:p>
            <a:endParaRPr lang="ja-JP" altLang="en-US" u="sng" dirty="0"/>
          </a:p>
          <a:p>
            <a:endParaRPr kumimoji="1" lang="ja-JP" altLang="en-US" dirty="0"/>
          </a:p>
        </p:txBody>
      </p:sp>
      <p:sp>
        <p:nvSpPr>
          <p:cNvPr id="4" name="スライド番号プレースホルダー 3"/>
          <p:cNvSpPr>
            <a:spLocks noGrp="1"/>
          </p:cNvSpPr>
          <p:nvPr>
            <p:ph type="sldNum" sz="quarter" idx="10"/>
          </p:nvPr>
        </p:nvSpPr>
        <p:spPr/>
        <p:txBody>
          <a:bodyPr/>
          <a:lstStyle/>
          <a:p>
            <a:fld id="{AA9C7B03-B4FE-4518-8FBF-E2044DCD1449}" type="slidenum">
              <a:rPr kumimoji="1" lang="ja-JP" altLang="en-US" smtClean="0"/>
              <a:t>23</a:t>
            </a:fld>
            <a:endParaRPr kumimoji="1" lang="ja-JP" altLang="en-US"/>
          </a:p>
        </p:txBody>
      </p:sp>
    </p:spTree>
    <p:extLst>
      <p:ext uri="{BB962C8B-B14F-4D97-AF65-F5344CB8AC3E}">
        <p14:creationId xmlns:p14="http://schemas.microsoft.com/office/powerpoint/2010/main" val="1497039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日本は一次産業の現場における廃棄は対象外としている。</a:t>
            </a:r>
            <a:endParaRPr kumimoji="1" lang="en-US" altLang="ja-JP" dirty="0">
              <a:solidFill>
                <a:schemeClr val="tx1"/>
              </a:solidFill>
            </a:endParaRPr>
          </a:p>
          <a:p>
            <a:r>
              <a:rPr lang="ja-JP" altLang="en-US" dirty="0">
                <a:solidFill>
                  <a:schemeClr val="tx1"/>
                </a:solidFill>
              </a:rPr>
              <a:t>・野菜収穫・家畜・さかなの病気</a:t>
            </a:r>
            <a:endParaRPr lang="en-US" altLang="ja-JP" dirty="0">
              <a:solidFill>
                <a:schemeClr val="tx1"/>
              </a:solidFill>
            </a:endParaRPr>
          </a:p>
          <a:p>
            <a:r>
              <a:rPr kumimoji="1" lang="ja-JP" altLang="en-US" dirty="0">
                <a:solidFill>
                  <a:schemeClr val="tx1"/>
                </a:solidFill>
              </a:rPr>
              <a:t>・産地需給調整</a:t>
            </a:r>
            <a:endParaRPr kumimoji="1" lang="en-US" altLang="ja-JP" dirty="0">
              <a:solidFill>
                <a:schemeClr val="tx1"/>
              </a:solidFill>
            </a:endParaRPr>
          </a:p>
          <a:p>
            <a:r>
              <a:rPr lang="ja-JP" altLang="en-US" dirty="0">
                <a:solidFill>
                  <a:schemeClr val="tx1"/>
                </a:solidFill>
              </a:rPr>
              <a:t>・産地流通劣化等</a:t>
            </a:r>
            <a:endParaRPr kumimoji="1" lang="ja-JP" altLang="en-US" dirty="0">
              <a:solidFill>
                <a:schemeClr val="tx1"/>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A9C7B03-B4FE-4518-8FBF-E2044DCD1449}" type="slidenum">
              <a:rPr kumimoji="1" lang="ja-JP" altLang="en-US" smtClean="0"/>
              <a:t>26</a:t>
            </a:fld>
            <a:endParaRPr kumimoji="1" lang="ja-JP" altLang="en-US"/>
          </a:p>
        </p:txBody>
      </p:sp>
    </p:spTree>
    <p:extLst>
      <p:ext uri="{BB962C8B-B14F-4D97-AF65-F5344CB8AC3E}">
        <p14:creationId xmlns:p14="http://schemas.microsoft.com/office/powerpoint/2010/main" val="591714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92180">
              <a:defRPr/>
            </a:pPr>
            <a:r>
              <a:rPr lang="ja-JP" altLang="en-US" b="1" dirty="0"/>
              <a:t>野菜の緊急需給調整対策の克服（川上）</a:t>
            </a:r>
          </a:p>
          <a:p>
            <a:r>
              <a:rPr lang="ja-JP" altLang="en-US" dirty="0"/>
              <a:t>産地廃棄を克服するために</a:t>
            </a:r>
            <a:endParaRPr lang="en-US" altLang="ja-JP" dirty="0"/>
          </a:p>
          <a:p>
            <a:endParaRPr lang="en-US" altLang="ja-JP" dirty="0"/>
          </a:p>
          <a:p>
            <a:r>
              <a:rPr lang="ja-JP" altLang="en-US" dirty="0"/>
              <a:t>・消費拡大に向</a:t>
            </a:r>
            <a:endParaRPr lang="en-US" altLang="ja-JP" dirty="0"/>
          </a:p>
          <a:p>
            <a:r>
              <a:rPr lang="ja-JP" altLang="en-US" dirty="0"/>
              <a:t>　けた広報</a:t>
            </a:r>
            <a:endParaRPr lang="en-US" altLang="ja-JP" dirty="0"/>
          </a:p>
          <a:p>
            <a:r>
              <a:rPr lang="ja-JP" altLang="en-US" dirty="0"/>
              <a:t>・産地と有効利</a:t>
            </a:r>
            <a:endParaRPr lang="en-US" altLang="ja-JP" dirty="0"/>
          </a:p>
          <a:p>
            <a:r>
              <a:rPr lang="ja-JP" altLang="en-US" dirty="0"/>
              <a:t>　用先の結び付</a:t>
            </a:r>
            <a:endParaRPr lang="en-US" altLang="ja-JP" dirty="0"/>
          </a:p>
          <a:p>
            <a:r>
              <a:rPr lang="ja-JP" altLang="en-US" dirty="0"/>
              <a:t>　</a:t>
            </a:r>
            <a:r>
              <a:rPr lang="ja-JP" altLang="en-US" dirty="0" err="1"/>
              <a:t>け</a:t>
            </a:r>
            <a:endParaRPr lang="en-US" altLang="ja-JP" dirty="0"/>
          </a:p>
          <a:p>
            <a:r>
              <a:rPr lang="ja-JP" altLang="en-US" dirty="0"/>
              <a:t>（取引先の募</a:t>
            </a:r>
            <a:endParaRPr lang="en-US" altLang="ja-JP" dirty="0"/>
          </a:p>
          <a:p>
            <a:r>
              <a:rPr lang="ja-JP" altLang="en-US" dirty="0"/>
              <a:t>　集、産地の連</a:t>
            </a:r>
            <a:endParaRPr lang="en-US" altLang="ja-JP" dirty="0"/>
          </a:p>
          <a:p>
            <a:r>
              <a:rPr lang="ja-JP" altLang="en-US" dirty="0"/>
              <a:t>　絡先公表）</a:t>
            </a:r>
            <a:endParaRPr lang="en-US" altLang="ja-JP" dirty="0"/>
          </a:p>
          <a:p>
            <a:r>
              <a:rPr lang="ja-JP" altLang="en-US" dirty="0"/>
              <a:t>・加工向け販売</a:t>
            </a:r>
            <a:endParaRPr lang="en-US" altLang="ja-JP" dirty="0"/>
          </a:p>
          <a:p>
            <a:r>
              <a:rPr lang="ja-JP" altLang="en-US" dirty="0"/>
              <a:t>・出荷の見送り</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A9C7B03-B4FE-4518-8FBF-E2044DCD1449}" type="slidenum">
              <a:rPr kumimoji="1" lang="ja-JP" altLang="en-US" smtClean="0"/>
              <a:t>28</a:t>
            </a:fld>
            <a:endParaRPr kumimoji="1" lang="ja-JP" altLang="en-US"/>
          </a:p>
        </p:txBody>
      </p:sp>
    </p:spTree>
    <p:extLst>
      <p:ext uri="{BB962C8B-B14F-4D97-AF65-F5344CB8AC3E}">
        <p14:creationId xmlns:p14="http://schemas.microsoft.com/office/powerpoint/2010/main" val="616909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A9C7B03-B4FE-4518-8FBF-E2044DCD1449}" type="slidenum">
              <a:rPr kumimoji="1" lang="ja-JP" altLang="en-US" smtClean="0"/>
              <a:t>30</a:t>
            </a:fld>
            <a:endParaRPr kumimoji="1" lang="ja-JP" altLang="en-US"/>
          </a:p>
        </p:txBody>
      </p:sp>
    </p:spTree>
    <p:extLst>
      <p:ext uri="{BB962C8B-B14F-4D97-AF65-F5344CB8AC3E}">
        <p14:creationId xmlns:p14="http://schemas.microsoft.com/office/powerpoint/2010/main" val="1927235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78806" indent="-278806">
              <a:buFont typeface="Arial" panose="020B0604020202020204" pitchFamily="34" charset="0"/>
              <a:buChar char="•"/>
            </a:pPr>
            <a:r>
              <a:rPr lang="ja-JP" altLang="en-US" dirty="0"/>
              <a:t>右図の色が赤、オレンジ、黄色の順で深刻な状況となっている</a:t>
            </a:r>
            <a:endParaRPr lang="en-US" altLang="ja-JP" dirty="0"/>
          </a:p>
          <a:p>
            <a:pPr marL="278806" indent="-278806">
              <a:buFont typeface="Arial" panose="020B0604020202020204" pitchFamily="34" charset="0"/>
              <a:buChar char="•"/>
            </a:pPr>
            <a:r>
              <a:rPr lang="ja-JP" altLang="en-US" dirty="0"/>
              <a:t>小規模農業・漁業者が多く、気候変動の影響や内戦、アンフェアーな取引条件等の問題に影響を受けている。</a:t>
            </a:r>
            <a:endParaRPr lang="en-US" altLang="ja-JP" dirty="0"/>
          </a:p>
          <a:p>
            <a:pPr marL="278806" indent="-278806">
              <a:buFont typeface="Arial" panose="020B0604020202020204" pitchFamily="34" charset="0"/>
              <a:buChar char="•"/>
            </a:pPr>
            <a:r>
              <a:rPr lang="ja-JP" altLang="en-US" dirty="0"/>
              <a:t>世界の食料供給量に問題はない。飢餓の根底に貧困の問題がある。</a:t>
            </a:r>
            <a:endParaRPr lang="en-US" altLang="ja-JP" dirty="0"/>
          </a:p>
        </p:txBody>
      </p:sp>
      <p:sp>
        <p:nvSpPr>
          <p:cNvPr id="4" name="スライド番号プレースホルダー 3"/>
          <p:cNvSpPr>
            <a:spLocks noGrp="1"/>
          </p:cNvSpPr>
          <p:nvPr>
            <p:ph type="sldNum" sz="quarter" idx="10"/>
          </p:nvPr>
        </p:nvSpPr>
        <p:spPr/>
        <p:txBody>
          <a:bodyPr/>
          <a:lstStyle/>
          <a:p>
            <a:fld id="{AA9C7B03-B4FE-4518-8FBF-E2044DCD1449}" type="slidenum">
              <a:rPr kumimoji="1" lang="ja-JP" altLang="en-US" smtClean="0"/>
              <a:t>4</a:t>
            </a:fld>
            <a:endParaRPr kumimoji="1" lang="ja-JP" altLang="en-US"/>
          </a:p>
        </p:txBody>
      </p:sp>
    </p:spTree>
    <p:extLst>
      <p:ext uri="{BB962C8B-B14F-4D97-AF65-F5344CB8AC3E}">
        <p14:creationId xmlns:p14="http://schemas.microsoft.com/office/powerpoint/2010/main" val="2242538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特に水は農産、畜産で大量に使用すること、人の飲料等にも消費されることから問題が多い。</a:t>
            </a:r>
            <a:endParaRPr kumimoji="1" lang="ja-JP" altLang="en-US" dirty="0"/>
          </a:p>
        </p:txBody>
      </p:sp>
      <p:sp>
        <p:nvSpPr>
          <p:cNvPr id="4" name="スライド番号プレースホルダー 3"/>
          <p:cNvSpPr>
            <a:spLocks noGrp="1"/>
          </p:cNvSpPr>
          <p:nvPr>
            <p:ph type="sldNum" sz="quarter" idx="10"/>
          </p:nvPr>
        </p:nvSpPr>
        <p:spPr/>
        <p:txBody>
          <a:bodyPr/>
          <a:lstStyle/>
          <a:p>
            <a:fld id="{AA9C7B03-B4FE-4518-8FBF-E2044DCD1449}" type="slidenum">
              <a:rPr kumimoji="1" lang="ja-JP" altLang="en-US" smtClean="0"/>
              <a:t>5</a:t>
            </a:fld>
            <a:endParaRPr kumimoji="1" lang="ja-JP" altLang="en-US"/>
          </a:p>
        </p:txBody>
      </p:sp>
    </p:spTree>
    <p:extLst>
      <p:ext uri="{BB962C8B-B14F-4D97-AF65-F5344CB8AC3E}">
        <p14:creationId xmlns:p14="http://schemas.microsoft.com/office/powerpoint/2010/main" val="2401262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HGS明朝E" panose="02020900000000000000" pitchFamily="18" charset="-128"/>
                <a:ea typeface="HGS明朝E" panose="02020900000000000000" pitchFamily="18" charset="-128"/>
              </a:rPr>
              <a:t>食品ロスとは、本来食べられるのに捨てられている食品を言う。</a:t>
            </a:r>
            <a:endParaRPr lang="en-US" altLang="ja-JP" dirty="0">
              <a:latin typeface="HGS明朝E" panose="02020900000000000000" pitchFamily="18" charset="-128"/>
              <a:ea typeface="HGS明朝E" panose="02020900000000000000" pitchFamily="18" charset="-128"/>
            </a:endParaRPr>
          </a:p>
          <a:p>
            <a:pPr marL="278806" indent="-278806">
              <a:buFont typeface="Arial" panose="020B0604020202020204" pitchFamily="34" charset="0"/>
              <a:buChar char="•"/>
            </a:pPr>
            <a:r>
              <a:rPr lang="ja-JP" altLang="en-US" dirty="0">
                <a:latin typeface="HGS明朝E" panose="02020900000000000000" pitchFamily="18" charset="-128"/>
                <a:ea typeface="HGS明朝E" panose="02020900000000000000" pitchFamily="18" charset="-128"/>
              </a:rPr>
              <a:t>食品製造、外食産業、食品小売業で大量に発生している。</a:t>
            </a:r>
            <a:endParaRPr lang="en-US" altLang="ja-JP" dirty="0">
              <a:latin typeface="HGS明朝E" panose="02020900000000000000" pitchFamily="18" charset="-128"/>
              <a:ea typeface="HGS明朝E" panose="02020900000000000000" pitchFamily="18" charset="-128"/>
            </a:endParaRPr>
          </a:p>
          <a:p>
            <a:pPr marL="278806" indent="-278806">
              <a:buFont typeface="Arial" panose="020B0604020202020204" pitchFamily="34" charset="0"/>
              <a:buChar char="•"/>
            </a:pPr>
            <a:r>
              <a:rPr lang="ja-JP" altLang="en-US" dirty="0">
                <a:latin typeface="HGS明朝E" panose="02020900000000000000" pitchFamily="18" charset="-128"/>
                <a:ea typeface="HGS明朝E" panose="02020900000000000000" pitchFamily="18" charset="-128"/>
              </a:rPr>
              <a:t>一方で、一般家庭の食品ロスも多い。</a:t>
            </a:r>
            <a:endParaRPr lang="en-US" altLang="ja-JP" dirty="0">
              <a:latin typeface="HGS明朝E" panose="02020900000000000000" pitchFamily="18" charset="-128"/>
              <a:ea typeface="HGS明朝E" panose="02020900000000000000" pitchFamily="18"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A9C7B03-B4FE-4518-8FBF-E2044DCD1449}" type="slidenum">
              <a:rPr kumimoji="1" lang="ja-JP" altLang="en-US" smtClean="0"/>
              <a:t>6</a:t>
            </a:fld>
            <a:endParaRPr kumimoji="1" lang="ja-JP" altLang="en-US"/>
          </a:p>
        </p:txBody>
      </p:sp>
    </p:spTree>
    <p:extLst>
      <p:ext uri="{BB962C8B-B14F-4D97-AF65-F5344CB8AC3E}">
        <p14:creationId xmlns:p14="http://schemas.microsoft.com/office/powerpoint/2010/main" val="2935394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34568" indent="-334568">
              <a:buFont typeface="Arial" panose="020B0604020202020204" pitchFamily="34" charset="0"/>
              <a:buChar char="•"/>
            </a:pPr>
            <a:r>
              <a:rPr lang="ja-JP" altLang="en-US" dirty="0"/>
              <a:t>家庭から出る食品ロスは、①食べきれなかった②傷ませてしまった③賞味・消費期限切れが３大要因</a:t>
            </a:r>
            <a:endParaRPr lang="en-US" altLang="ja-JP" dirty="0"/>
          </a:p>
          <a:p>
            <a:pPr marL="334568" indent="-334568">
              <a:buFont typeface="Arial" panose="020B0604020202020204" pitchFamily="34" charset="0"/>
              <a:buChar char="•"/>
            </a:pPr>
            <a:r>
              <a:rPr lang="ja-JP" altLang="en-US" dirty="0"/>
              <a:t>家庭における食費は消費支出の</a:t>
            </a:r>
            <a:r>
              <a:rPr lang="en-US" altLang="ja-JP" dirty="0"/>
              <a:t>25.5%</a:t>
            </a:r>
            <a:r>
              <a:rPr lang="ja-JP" altLang="en-US" dirty="0"/>
              <a:t>を占めており、食品ロス１日</a:t>
            </a:r>
            <a:r>
              <a:rPr lang="en-US" altLang="ja-JP" dirty="0"/>
              <a:t>139g</a:t>
            </a:r>
            <a:r>
              <a:rPr lang="ja-JP" altLang="en-US" dirty="0"/>
              <a:t>は、茶碗１杯のご飯量に相当する。</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A9C7B03-B4FE-4518-8FBF-E2044DCD1449}" type="slidenum">
              <a:rPr kumimoji="1" lang="ja-JP" altLang="en-US" smtClean="0"/>
              <a:t>7</a:t>
            </a:fld>
            <a:endParaRPr kumimoji="1" lang="ja-JP" altLang="en-US"/>
          </a:p>
        </p:txBody>
      </p:sp>
    </p:spTree>
    <p:extLst>
      <p:ext uri="{BB962C8B-B14F-4D97-AF65-F5344CB8AC3E}">
        <p14:creationId xmlns:p14="http://schemas.microsoft.com/office/powerpoint/2010/main" val="2348380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78806" indent="-278806">
              <a:buFont typeface="Arial" panose="020B0604020202020204" pitchFamily="34" charset="0"/>
              <a:buChar char="•"/>
            </a:pPr>
            <a:r>
              <a:rPr lang="en-US" altLang="ja-JP" dirty="0"/>
              <a:t>(</a:t>
            </a:r>
            <a:r>
              <a:rPr lang="ja-JP" altLang="en-US" dirty="0"/>
              <a:t>仮に右の製品で貨幣換算すると一人</a:t>
            </a:r>
            <a:r>
              <a:rPr lang="en-US" altLang="ja-JP" dirty="0"/>
              <a:t>1</a:t>
            </a:r>
            <a:r>
              <a:rPr lang="ja-JP" altLang="en-US" dirty="0"/>
              <a:t>日</a:t>
            </a:r>
            <a:r>
              <a:rPr lang="en-US" altLang="ja-JP" dirty="0"/>
              <a:t>100</a:t>
            </a:r>
            <a:r>
              <a:rPr lang="ja-JP" altLang="en-US" dirty="0"/>
              <a:t>円～</a:t>
            </a:r>
            <a:r>
              <a:rPr lang="en-US" altLang="ja-JP" dirty="0"/>
              <a:t>150</a:t>
            </a:r>
            <a:r>
              <a:rPr lang="ja-JP" altLang="en-US" dirty="0"/>
              <a:t>円（原価率</a:t>
            </a:r>
            <a:r>
              <a:rPr lang="en-US" altLang="ja-JP" dirty="0"/>
              <a:t>30%</a:t>
            </a:r>
            <a:r>
              <a:rPr lang="ja-JP" altLang="en-US" dirty="0"/>
              <a:t>として、</a:t>
            </a:r>
            <a:r>
              <a:rPr lang="en-US" altLang="ja-JP" dirty="0"/>
              <a:t>1</a:t>
            </a:r>
            <a:r>
              <a:rPr lang="ja-JP" altLang="en-US" dirty="0"/>
              <a:t>～</a:t>
            </a:r>
            <a:r>
              <a:rPr lang="en-US" altLang="ja-JP" dirty="0"/>
              <a:t>1.6</a:t>
            </a:r>
            <a:r>
              <a:rPr lang="ja-JP" altLang="en-US" dirty="0"/>
              <a:t>万円</a:t>
            </a:r>
            <a:r>
              <a:rPr lang="en-US" altLang="ja-JP" dirty="0"/>
              <a:t>/</a:t>
            </a:r>
            <a:r>
              <a:rPr lang="ja-JP" altLang="en-US" dirty="0"/>
              <a:t>年）</a:t>
            </a:r>
            <a:endParaRPr lang="en-US" altLang="ja-JP" dirty="0"/>
          </a:p>
          <a:p>
            <a:endParaRPr lang="en-US" altLang="ja-JP" dirty="0"/>
          </a:p>
          <a:p>
            <a:pPr marL="278806" indent="-278806">
              <a:buFont typeface="Arial" panose="020B0604020202020204" pitchFamily="34" charset="0"/>
              <a:buChar char="•"/>
            </a:pPr>
            <a:r>
              <a:rPr lang="ja-JP" altLang="en-US" dirty="0"/>
              <a:t>市町村によるごみ処理経費</a:t>
            </a:r>
            <a:r>
              <a:rPr lang="en-US" altLang="ja-JP" dirty="0"/>
              <a:t>1.9</a:t>
            </a:r>
            <a:r>
              <a:rPr lang="ja-JP" altLang="en-US" dirty="0"/>
              <a:t>兆円</a:t>
            </a:r>
            <a:endParaRPr lang="en-US" altLang="ja-JP" dirty="0"/>
          </a:p>
          <a:p>
            <a:r>
              <a:rPr lang="ja-JP" altLang="en-US" dirty="0"/>
              <a:t>　一人当たり</a:t>
            </a:r>
            <a:r>
              <a:rPr lang="en-US" altLang="ja-JP" dirty="0"/>
              <a:t>15</a:t>
            </a:r>
            <a:r>
              <a:rPr lang="ja-JP" altLang="en-US" dirty="0"/>
              <a:t>千円</a:t>
            </a:r>
            <a:r>
              <a:rPr lang="en-US" altLang="ja-JP" dirty="0"/>
              <a:t>/</a:t>
            </a:r>
            <a:r>
              <a:rPr lang="ja-JP" altLang="en-US" dirty="0"/>
              <a:t>年</a:t>
            </a:r>
            <a:endParaRPr lang="en-US" altLang="ja-JP" dirty="0"/>
          </a:p>
          <a:p>
            <a:r>
              <a:rPr lang="ja-JP" altLang="en-US" dirty="0"/>
              <a:t>　（生ごみの重量</a:t>
            </a:r>
            <a:r>
              <a:rPr lang="en-US" altLang="ja-JP" dirty="0"/>
              <a:t>40%</a:t>
            </a:r>
            <a:r>
              <a:rPr lang="ja-JP" altLang="en-US" dirty="0"/>
              <a:t>とし　</a:t>
            </a:r>
            <a:endParaRPr lang="en-US" altLang="ja-JP" dirty="0"/>
          </a:p>
          <a:p>
            <a:r>
              <a:rPr lang="ja-JP" altLang="en-US" dirty="0"/>
              <a:t>　　</a:t>
            </a:r>
            <a:r>
              <a:rPr lang="ja-JP" altLang="en-US" dirty="0" err="1"/>
              <a:t>て</a:t>
            </a:r>
            <a:r>
              <a:rPr lang="en-US" altLang="ja-JP" dirty="0"/>
              <a:t>6</a:t>
            </a:r>
            <a:r>
              <a:rPr lang="ja-JP" altLang="en-US" dirty="0"/>
              <a:t>千円</a:t>
            </a:r>
            <a:r>
              <a:rPr lang="en-US" altLang="ja-JP" dirty="0"/>
              <a:t>/</a:t>
            </a:r>
            <a:r>
              <a:rPr lang="ja-JP" altLang="en-US" dirty="0"/>
              <a:t>年）</a:t>
            </a:r>
          </a:p>
          <a:p>
            <a:endParaRPr kumimoji="1" lang="ja-JP" altLang="en-US" dirty="0"/>
          </a:p>
        </p:txBody>
      </p:sp>
      <p:sp>
        <p:nvSpPr>
          <p:cNvPr id="4" name="スライド番号プレースホルダー 3"/>
          <p:cNvSpPr>
            <a:spLocks noGrp="1"/>
          </p:cNvSpPr>
          <p:nvPr>
            <p:ph type="sldNum" sz="quarter" idx="10"/>
          </p:nvPr>
        </p:nvSpPr>
        <p:spPr/>
        <p:txBody>
          <a:bodyPr/>
          <a:lstStyle/>
          <a:p>
            <a:fld id="{AA9C7B03-B4FE-4518-8FBF-E2044DCD1449}" type="slidenum">
              <a:rPr kumimoji="1" lang="ja-JP" altLang="en-US" smtClean="0"/>
              <a:t>8</a:t>
            </a:fld>
            <a:endParaRPr kumimoji="1" lang="ja-JP" altLang="en-US"/>
          </a:p>
        </p:txBody>
      </p:sp>
    </p:spTree>
    <p:extLst>
      <p:ext uri="{BB962C8B-B14F-4D97-AF65-F5344CB8AC3E}">
        <p14:creationId xmlns:p14="http://schemas.microsoft.com/office/powerpoint/2010/main" val="2603844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78806" indent="-278806">
              <a:buFont typeface="Arial" panose="020B0604020202020204" pitchFamily="34" charset="0"/>
              <a:buChar char="•"/>
            </a:pPr>
            <a:r>
              <a:rPr lang="en-US" altLang="ja-JP" dirty="0"/>
              <a:t>2015</a:t>
            </a:r>
            <a:r>
              <a:rPr lang="ja-JP" altLang="en-US" dirty="0"/>
              <a:t>年</a:t>
            </a:r>
            <a:r>
              <a:rPr lang="en-US" altLang="ja-JP" dirty="0"/>
              <a:t>9</a:t>
            </a:r>
            <a:r>
              <a:rPr lang="ja-JP" altLang="en-US" dirty="0"/>
              <a:t>月国連サミットで採択された「持続可能な開発のための</a:t>
            </a:r>
            <a:r>
              <a:rPr lang="en-US" altLang="ja-JP" dirty="0"/>
              <a:t>2030</a:t>
            </a:r>
            <a:r>
              <a:rPr lang="ja-JP" altLang="en-US" dirty="0"/>
              <a:t>アジェンダ」</a:t>
            </a:r>
            <a:endParaRPr lang="en-US" altLang="ja-JP" dirty="0"/>
          </a:p>
          <a:p>
            <a:pPr marL="278806" indent="-278806">
              <a:buFont typeface="Arial" panose="020B0604020202020204" pitchFamily="34" charset="0"/>
              <a:buChar char="•"/>
            </a:pPr>
            <a:r>
              <a:rPr lang="ja-JP" altLang="en-US" dirty="0"/>
              <a:t>№</a:t>
            </a:r>
            <a:r>
              <a:rPr lang="en-US" altLang="ja-JP" dirty="0"/>
              <a:t>12</a:t>
            </a:r>
            <a:r>
              <a:rPr lang="ja-JP" altLang="en-US" dirty="0"/>
              <a:t>・</a:t>
            </a:r>
            <a:r>
              <a:rPr lang="en-US" altLang="ja-JP" dirty="0"/>
              <a:t>3</a:t>
            </a:r>
            <a:r>
              <a:rPr lang="ja-JP" altLang="en-US" dirty="0"/>
              <a:t>　つくる責任つかう責任</a:t>
            </a:r>
            <a:endParaRPr lang="en-US" altLang="ja-JP" dirty="0"/>
          </a:p>
          <a:p>
            <a:r>
              <a:rPr lang="ja-JP" altLang="en-US" dirty="0"/>
              <a:t>①</a:t>
            </a:r>
            <a:r>
              <a:rPr lang="en-US" altLang="ja-JP" dirty="0"/>
              <a:t>2030</a:t>
            </a:r>
            <a:r>
              <a:rPr lang="ja-JP" altLang="en-US" dirty="0"/>
              <a:t>年までに小売・消費レ　ベルの世界全体の一人当たりの食料廃棄を半減させる。（先進国）</a:t>
            </a:r>
            <a:endParaRPr lang="en-US" altLang="ja-JP" dirty="0"/>
          </a:p>
          <a:p>
            <a:r>
              <a:rPr lang="ja-JP" altLang="en-US" dirty="0"/>
              <a:t>②収穫後損失などの生産・サ　プライチェーンにおける食料の損失を減少させる。（途上国）</a:t>
            </a:r>
            <a:endParaRPr lang="en-US" altLang="ja-JP" dirty="0"/>
          </a:p>
        </p:txBody>
      </p:sp>
      <p:sp>
        <p:nvSpPr>
          <p:cNvPr id="4" name="スライド番号プレースホルダー 3"/>
          <p:cNvSpPr>
            <a:spLocks noGrp="1"/>
          </p:cNvSpPr>
          <p:nvPr>
            <p:ph type="sldNum" sz="quarter" idx="10"/>
          </p:nvPr>
        </p:nvSpPr>
        <p:spPr/>
        <p:txBody>
          <a:bodyPr/>
          <a:lstStyle/>
          <a:p>
            <a:fld id="{AA9C7B03-B4FE-4518-8FBF-E2044DCD1449}" type="slidenum">
              <a:rPr kumimoji="1" lang="ja-JP" altLang="en-US" smtClean="0"/>
              <a:t>10</a:t>
            </a:fld>
            <a:endParaRPr kumimoji="1" lang="ja-JP" altLang="en-US"/>
          </a:p>
        </p:txBody>
      </p:sp>
    </p:spTree>
    <p:extLst>
      <p:ext uri="{BB962C8B-B14F-4D97-AF65-F5344CB8AC3E}">
        <p14:creationId xmlns:p14="http://schemas.microsoft.com/office/powerpoint/2010/main" val="1948036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78806" indent="-278806">
              <a:buFont typeface="Arial" panose="020B0604020202020204" pitchFamily="34" charset="0"/>
              <a:buChar char="•"/>
            </a:pPr>
            <a:r>
              <a:rPr lang="ja-JP" altLang="en-US" dirty="0"/>
              <a:t>フードバンクは、食品の銀行を意味する社会福祉活動</a:t>
            </a:r>
            <a:endParaRPr lang="en-US" altLang="ja-JP" dirty="0"/>
          </a:p>
          <a:p>
            <a:pPr marL="278806" indent="-278806">
              <a:buFont typeface="Arial" panose="020B0604020202020204" pitchFamily="34" charset="0"/>
              <a:buChar char="•"/>
            </a:pPr>
            <a:r>
              <a:rPr lang="ja-JP" altLang="en-US" dirty="0"/>
              <a:t>食品ロスを減らし、食品を必要としている人への支援</a:t>
            </a:r>
            <a:endParaRPr lang="en-US" altLang="ja-JP" dirty="0"/>
          </a:p>
          <a:p>
            <a:pPr marL="278806" indent="-278806">
              <a:buFont typeface="Arial" panose="020B0604020202020204" pitchFamily="34" charset="0"/>
              <a:buChar char="•"/>
            </a:pPr>
            <a:endParaRPr lang="en-US" altLang="ja-JP" dirty="0"/>
          </a:p>
          <a:p>
            <a:pPr marL="278806" indent="-278806">
              <a:buFont typeface="Arial" panose="020B0604020202020204" pitchFamily="34" charset="0"/>
              <a:buChar char="•"/>
            </a:pPr>
            <a:r>
              <a:rPr lang="ja-JP" altLang="en-US" dirty="0"/>
              <a:t>届け先は、</a:t>
            </a:r>
            <a:endParaRPr lang="en-US" altLang="ja-JP" dirty="0"/>
          </a:p>
          <a:p>
            <a:r>
              <a:rPr lang="ja-JP" altLang="en-US" dirty="0"/>
              <a:t>◎ひとり親家庭</a:t>
            </a:r>
            <a:endParaRPr lang="en-US" altLang="ja-JP" dirty="0"/>
          </a:p>
          <a:p>
            <a:r>
              <a:rPr lang="ja-JP" altLang="en-US" dirty="0"/>
              <a:t>◎子ども食堂</a:t>
            </a:r>
            <a:endParaRPr lang="en-US" altLang="ja-JP" dirty="0"/>
          </a:p>
          <a:p>
            <a:r>
              <a:rPr lang="ja-JP" altLang="en-US" dirty="0"/>
              <a:t>◎児童養護施設</a:t>
            </a:r>
            <a:endParaRPr lang="en-US" altLang="ja-JP" dirty="0"/>
          </a:p>
          <a:p>
            <a:r>
              <a:rPr lang="ja-JP" altLang="en-US" dirty="0"/>
              <a:t>◎障害者施設</a:t>
            </a:r>
            <a:endParaRPr lang="en-US" altLang="ja-JP" dirty="0"/>
          </a:p>
          <a:p>
            <a:r>
              <a:rPr lang="ja-JP" altLang="en-US" dirty="0"/>
              <a:t>◎高齢者施設等</a:t>
            </a:r>
            <a:endParaRPr lang="en-US" altLang="ja-JP" dirty="0"/>
          </a:p>
        </p:txBody>
      </p:sp>
      <p:sp>
        <p:nvSpPr>
          <p:cNvPr id="4" name="スライド番号プレースホルダー 3"/>
          <p:cNvSpPr>
            <a:spLocks noGrp="1"/>
          </p:cNvSpPr>
          <p:nvPr>
            <p:ph type="sldNum" sz="quarter" idx="10"/>
          </p:nvPr>
        </p:nvSpPr>
        <p:spPr/>
        <p:txBody>
          <a:bodyPr/>
          <a:lstStyle/>
          <a:p>
            <a:fld id="{AA9C7B03-B4FE-4518-8FBF-E2044DCD1449}" type="slidenum">
              <a:rPr kumimoji="1" lang="ja-JP" altLang="en-US" smtClean="0"/>
              <a:t>17</a:t>
            </a:fld>
            <a:endParaRPr kumimoji="1" lang="ja-JP" altLang="en-US"/>
          </a:p>
        </p:txBody>
      </p:sp>
    </p:spTree>
    <p:extLst>
      <p:ext uri="{BB962C8B-B14F-4D97-AF65-F5344CB8AC3E}">
        <p14:creationId xmlns:p14="http://schemas.microsoft.com/office/powerpoint/2010/main" val="3658490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78806" indent="-278806">
              <a:buFont typeface="Arial" panose="020B0604020202020204" pitchFamily="34" charset="0"/>
              <a:buChar char="•"/>
            </a:pPr>
            <a:r>
              <a:rPr lang="ja-JP" altLang="en-US" dirty="0"/>
              <a:t>神奈川県の</a:t>
            </a:r>
            <a:r>
              <a:rPr lang="en-US" altLang="ja-JP" dirty="0"/>
              <a:t>NPO</a:t>
            </a:r>
            <a:r>
              <a:rPr lang="ja-JP" altLang="en-US" dirty="0"/>
              <a:t>は、公共施設等を活用して家庭で余っている食品を集め、社会福祉施設等へ寄付している。</a:t>
            </a:r>
            <a:endParaRPr lang="en-US" altLang="ja-JP" dirty="0"/>
          </a:p>
          <a:p>
            <a:pPr marL="278806" indent="-278806">
              <a:buFont typeface="Arial" panose="020B0604020202020204" pitchFamily="34" charset="0"/>
              <a:buChar char="•"/>
            </a:pPr>
            <a:r>
              <a:rPr lang="ja-JP" altLang="en-US" dirty="0"/>
              <a:t>扱う品目は、常温保存可能な食品、調味料、お菓子などで賞味期限が</a:t>
            </a:r>
            <a:r>
              <a:rPr lang="en-US" altLang="ja-JP" dirty="0"/>
              <a:t>2</a:t>
            </a:r>
            <a:r>
              <a:rPr lang="ja-JP" altLang="en-US" dirty="0"/>
              <a:t>か月以上あるもの。</a:t>
            </a:r>
            <a:endParaRPr lang="en-US" altLang="ja-JP" dirty="0"/>
          </a:p>
          <a:p>
            <a:pPr marL="278806" indent="-278806">
              <a:buFont typeface="Arial" panose="020B0604020202020204" pitchFamily="34" charset="0"/>
              <a:buChar char="•"/>
            </a:pPr>
            <a:r>
              <a:rPr lang="ja-JP" altLang="en-US" dirty="0"/>
              <a:t>場所は、日産スタジアム、西武戸塚店等。</a:t>
            </a:r>
            <a:endParaRPr lang="en-US" altLang="ja-JP" dirty="0"/>
          </a:p>
          <a:p>
            <a:r>
              <a:rPr lang="ja-JP" altLang="en-US" dirty="0"/>
              <a:t>利用者の声</a:t>
            </a:r>
            <a:endParaRPr lang="en-US" altLang="ja-JP" dirty="0"/>
          </a:p>
          <a:p>
            <a:r>
              <a:rPr lang="ja-JP" altLang="en-US" dirty="0"/>
              <a:t>お菓子もあり子供達もとても喜んでいました。これからも頑張ろうと思いました</a:t>
            </a:r>
          </a:p>
        </p:txBody>
      </p:sp>
      <p:sp>
        <p:nvSpPr>
          <p:cNvPr id="4" name="スライド番号プレースホルダー 3"/>
          <p:cNvSpPr>
            <a:spLocks noGrp="1"/>
          </p:cNvSpPr>
          <p:nvPr>
            <p:ph type="sldNum" sz="quarter" idx="10"/>
          </p:nvPr>
        </p:nvSpPr>
        <p:spPr/>
        <p:txBody>
          <a:bodyPr/>
          <a:lstStyle/>
          <a:p>
            <a:fld id="{AA9C7B03-B4FE-4518-8FBF-E2044DCD1449}" type="slidenum">
              <a:rPr kumimoji="1" lang="ja-JP" altLang="en-US" smtClean="0"/>
              <a:t>18</a:t>
            </a:fld>
            <a:endParaRPr kumimoji="1" lang="ja-JP" altLang="en-US"/>
          </a:p>
        </p:txBody>
      </p:sp>
    </p:spTree>
    <p:extLst>
      <p:ext uri="{BB962C8B-B14F-4D97-AF65-F5344CB8AC3E}">
        <p14:creationId xmlns:p14="http://schemas.microsoft.com/office/powerpoint/2010/main" val="4053359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5736253-CC25-4889-8134-29EDC0CA3600}" type="datetime1">
              <a:rPr kumimoji="1" lang="ja-JP" altLang="en-US" smtClean="0"/>
              <a:t>2020/5/19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48FF65C-A0D8-4676-9D7F-E477FEA797F6}" type="slidenum">
              <a:rPr kumimoji="1" lang="ja-JP" altLang="en-US" smtClean="0"/>
              <a:t>‹#›</a:t>
            </a:fld>
            <a:endParaRPr kumimoji="1" lang="ja-JP" altLang="en-US"/>
          </a:p>
        </p:txBody>
      </p:sp>
    </p:spTree>
    <p:extLst>
      <p:ext uri="{BB962C8B-B14F-4D97-AF65-F5344CB8AC3E}">
        <p14:creationId xmlns:p14="http://schemas.microsoft.com/office/powerpoint/2010/main" val="3244220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6617760-5987-4D90-BAB9-0700B0A1CD07}" type="datetime1">
              <a:rPr kumimoji="1" lang="ja-JP" altLang="en-US" smtClean="0"/>
              <a:t>2020/5/19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48FF65C-A0D8-4676-9D7F-E477FEA797F6}" type="slidenum">
              <a:rPr kumimoji="1" lang="ja-JP" altLang="en-US" smtClean="0"/>
              <a:t>‹#›</a:t>
            </a:fld>
            <a:endParaRPr kumimoji="1" lang="ja-JP" altLang="en-US"/>
          </a:p>
        </p:txBody>
      </p:sp>
    </p:spTree>
    <p:extLst>
      <p:ext uri="{BB962C8B-B14F-4D97-AF65-F5344CB8AC3E}">
        <p14:creationId xmlns:p14="http://schemas.microsoft.com/office/powerpoint/2010/main" val="2859123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49FB7E0-5875-49DF-9C59-346E23AAF07E}" type="datetime1">
              <a:rPr kumimoji="1" lang="ja-JP" altLang="en-US" smtClean="0"/>
              <a:t>2020/5/19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48FF65C-A0D8-4676-9D7F-E477FEA797F6}" type="slidenum">
              <a:rPr kumimoji="1" lang="ja-JP" altLang="en-US" smtClean="0"/>
              <a:t>‹#›</a:t>
            </a:fld>
            <a:endParaRPr kumimoji="1" lang="ja-JP" altLang="en-US"/>
          </a:p>
        </p:txBody>
      </p:sp>
    </p:spTree>
    <p:extLst>
      <p:ext uri="{BB962C8B-B14F-4D97-AF65-F5344CB8AC3E}">
        <p14:creationId xmlns:p14="http://schemas.microsoft.com/office/powerpoint/2010/main" val="829944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D3B3A12-CAFE-48FF-81C5-0DA6FD87694B}" type="datetime1">
              <a:rPr kumimoji="1" lang="ja-JP" altLang="en-US" smtClean="0"/>
              <a:t>2020/5/19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48FF65C-A0D8-4676-9D7F-E477FEA797F6}" type="slidenum">
              <a:rPr kumimoji="1" lang="ja-JP" altLang="en-US" smtClean="0"/>
              <a:t>‹#›</a:t>
            </a:fld>
            <a:endParaRPr kumimoji="1" lang="ja-JP" altLang="en-US"/>
          </a:p>
        </p:txBody>
      </p:sp>
    </p:spTree>
    <p:extLst>
      <p:ext uri="{BB962C8B-B14F-4D97-AF65-F5344CB8AC3E}">
        <p14:creationId xmlns:p14="http://schemas.microsoft.com/office/powerpoint/2010/main" val="2160463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12F12D7-D41A-46D9-9FA1-228A8343B85D}" type="datetime1">
              <a:rPr kumimoji="1" lang="ja-JP" altLang="en-US" smtClean="0"/>
              <a:t>2020/5/19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48FF65C-A0D8-4676-9D7F-E477FEA797F6}" type="slidenum">
              <a:rPr kumimoji="1" lang="ja-JP" altLang="en-US" smtClean="0"/>
              <a:t>‹#›</a:t>
            </a:fld>
            <a:endParaRPr kumimoji="1" lang="ja-JP" altLang="en-US"/>
          </a:p>
        </p:txBody>
      </p:sp>
    </p:spTree>
    <p:extLst>
      <p:ext uri="{BB962C8B-B14F-4D97-AF65-F5344CB8AC3E}">
        <p14:creationId xmlns:p14="http://schemas.microsoft.com/office/powerpoint/2010/main" val="72672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F89C4F3-337D-4855-8ECB-C66E314A5720}" type="datetime1">
              <a:rPr kumimoji="1" lang="ja-JP" altLang="en-US" smtClean="0"/>
              <a:t>2020/5/19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48FF65C-A0D8-4676-9D7F-E477FEA797F6}" type="slidenum">
              <a:rPr kumimoji="1" lang="ja-JP" altLang="en-US" smtClean="0"/>
              <a:t>‹#›</a:t>
            </a:fld>
            <a:endParaRPr kumimoji="1" lang="ja-JP" altLang="en-US"/>
          </a:p>
        </p:txBody>
      </p:sp>
    </p:spTree>
    <p:extLst>
      <p:ext uri="{BB962C8B-B14F-4D97-AF65-F5344CB8AC3E}">
        <p14:creationId xmlns:p14="http://schemas.microsoft.com/office/powerpoint/2010/main" val="1813957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68343EE-5C8A-4B16-90FF-2D86EBF347CD}" type="datetime1">
              <a:rPr kumimoji="1" lang="ja-JP" altLang="en-US" smtClean="0"/>
              <a:t>2020/5/19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48FF65C-A0D8-4676-9D7F-E477FEA797F6}" type="slidenum">
              <a:rPr kumimoji="1" lang="ja-JP" altLang="en-US" smtClean="0"/>
              <a:t>‹#›</a:t>
            </a:fld>
            <a:endParaRPr kumimoji="1" lang="ja-JP" altLang="en-US"/>
          </a:p>
        </p:txBody>
      </p:sp>
    </p:spTree>
    <p:extLst>
      <p:ext uri="{BB962C8B-B14F-4D97-AF65-F5344CB8AC3E}">
        <p14:creationId xmlns:p14="http://schemas.microsoft.com/office/powerpoint/2010/main" val="723989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80281BA-1262-4AD7-B227-A769EAC5D4F2}" type="datetime1">
              <a:rPr kumimoji="1" lang="ja-JP" altLang="en-US" smtClean="0"/>
              <a:t>2020/5/19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48FF65C-A0D8-4676-9D7F-E477FEA797F6}" type="slidenum">
              <a:rPr kumimoji="1" lang="ja-JP" altLang="en-US" smtClean="0"/>
              <a:t>‹#›</a:t>
            </a:fld>
            <a:endParaRPr kumimoji="1" lang="ja-JP" altLang="en-US"/>
          </a:p>
        </p:txBody>
      </p:sp>
    </p:spTree>
    <p:extLst>
      <p:ext uri="{BB962C8B-B14F-4D97-AF65-F5344CB8AC3E}">
        <p14:creationId xmlns:p14="http://schemas.microsoft.com/office/powerpoint/2010/main" val="1575053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53B93BB-0347-421C-88A5-78118ECD29D4}" type="datetime1">
              <a:rPr kumimoji="1" lang="ja-JP" altLang="en-US" smtClean="0"/>
              <a:t>2020/5/19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48FF65C-A0D8-4676-9D7F-E477FEA797F6}" type="slidenum">
              <a:rPr kumimoji="1" lang="ja-JP" altLang="en-US" smtClean="0"/>
              <a:t>‹#›</a:t>
            </a:fld>
            <a:endParaRPr kumimoji="1" lang="ja-JP" altLang="en-US"/>
          </a:p>
        </p:txBody>
      </p:sp>
    </p:spTree>
    <p:extLst>
      <p:ext uri="{BB962C8B-B14F-4D97-AF65-F5344CB8AC3E}">
        <p14:creationId xmlns:p14="http://schemas.microsoft.com/office/powerpoint/2010/main" val="3792955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8C1A04C-F75D-4C18-8CF7-D0DCAEEEA3D0}" type="datetime1">
              <a:rPr kumimoji="1" lang="ja-JP" altLang="en-US" smtClean="0"/>
              <a:t>2020/5/19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48FF65C-A0D8-4676-9D7F-E477FEA797F6}" type="slidenum">
              <a:rPr kumimoji="1" lang="ja-JP" altLang="en-US" smtClean="0"/>
              <a:t>‹#›</a:t>
            </a:fld>
            <a:endParaRPr kumimoji="1" lang="ja-JP" altLang="en-US"/>
          </a:p>
        </p:txBody>
      </p:sp>
    </p:spTree>
    <p:extLst>
      <p:ext uri="{BB962C8B-B14F-4D97-AF65-F5344CB8AC3E}">
        <p14:creationId xmlns:p14="http://schemas.microsoft.com/office/powerpoint/2010/main" val="650303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58EF60B-306F-4F66-87EF-BA950E6D0184}" type="datetime1">
              <a:rPr kumimoji="1" lang="ja-JP" altLang="en-US" smtClean="0"/>
              <a:t>2020/5/19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48FF65C-A0D8-4676-9D7F-E477FEA797F6}" type="slidenum">
              <a:rPr kumimoji="1" lang="ja-JP" altLang="en-US" smtClean="0"/>
              <a:t>‹#›</a:t>
            </a:fld>
            <a:endParaRPr kumimoji="1" lang="ja-JP" altLang="en-US"/>
          </a:p>
        </p:txBody>
      </p:sp>
    </p:spTree>
    <p:extLst>
      <p:ext uri="{BB962C8B-B14F-4D97-AF65-F5344CB8AC3E}">
        <p14:creationId xmlns:p14="http://schemas.microsoft.com/office/powerpoint/2010/main" val="364808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50191B-29D5-42DF-A902-3EA4E1263CC9}" type="datetime1">
              <a:rPr kumimoji="1" lang="ja-JP" altLang="en-US" smtClean="0"/>
              <a:t>2020/5/19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8FF65C-A0D8-4676-9D7F-E477FEA797F6}" type="slidenum">
              <a:rPr kumimoji="1" lang="ja-JP" altLang="en-US" smtClean="0"/>
              <a:t>‹#›</a:t>
            </a:fld>
            <a:endParaRPr kumimoji="1" lang="ja-JP" altLang="en-US"/>
          </a:p>
        </p:txBody>
      </p:sp>
    </p:spTree>
    <p:extLst>
      <p:ext uri="{BB962C8B-B14F-4D97-AF65-F5344CB8AC3E}">
        <p14:creationId xmlns:p14="http://schemas.microsoft.com/office/powerpoint/2010/main" val="90678118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3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87104" y="835759"/>
            <a:ext cx="10549720" cy="3094796"/>
          </a:xfrm>
        </p:spPr>
        <p:txBody>
          <a:bodyPr>
            <a:normAutofit/>
          </a:bodyPr>
          <a:lstStyle/>
          <a:p>
            <a:pPr algn="just"/>
            <a:r>
              <a:rPr kumimoji="1" lang="en-US" altLang="ja-JP" sz="4800" b="1" dirty="0">
                <a:latin typeface="HGS明朝E" panose="02020900000000000000" pitchFamily="18" charset="-128"/>
                <a:ea typeface="HGS明朝E" panose="02020900000000000000" pitchFamily="18" charset="-128"/>
              </a:rPr>
              <a:t/>
            </a:r>
            <a:br>
              <a:rPr kumimoji="1" lang="en-US" altLang="ja-JP" sz="4800" b="1" dirty="0">
                <a:latin typeface="HGS明朝E" panose="02020900000000000000" pitchFamily="18" charset="-128"/>
                <a:ea typeface="HGS明朝E" panose="02020900000000000000" pitchFamily="18" charset="-128"/>
              </a:rPr>
            </a:br>
            <a:r>
              <a:rPr kumimoji="1" lang="ja-JP" altLang="en-US" sz="4800" b="1" dirty="0">
                <a:latin typeface="HGS明朝E" panose="02020900000000000000" pitchFamily="18" charset="-128"/>
                <a:ea typeface="HGS明朝E" panose="02020900000000000000" pitchFamily="18" charset="-128"/>
              </a:rPr>
              <a:t>食品ロスの現状と削減に向けた動き</a:t>
            </a:r>
            <a:r>
              <a:rPr kumimoji="1" lang="en-US" altLang="ja-JP" sz="4800" b="1" dirty="0">
                <a:latin typeface="HGS明朝E" panose="02020900000000000000" pitchFamily="18" charset="-128"/>
                <a:ea typeface="HGS明朝E" panose="02020900000000000000" pitchFamily="18" charset="-128"/>
              </a:rPr>
              <a:t/>
            </a:r>
            <a:br>
              <a:rPr kumimoji="1" lang="en-US" altLang="ja-JP" sz="4800" b="1" dirty="0">
                <a:latin typeface="HGS明朝E" panose="02020900000000000000" pitchFamily="18" charset="-128"/>
                <a:ea typeface="HGS明朝E" panose="02020900000000000000" pitchFamily="18" charset="-128"/>
              </a:rPr>
            </a:br>
            <a:r>
              <a:rPr lang="en-US" altLang="ja-JP" sz="4800" b="1" dirty="0">
                <a:latin typeface="HGS明朝E" panose="02020900000000000000" pitchFamily="18" charset="-128"/>
                <a:ea typeface="HGS明朝E" panose="02020900000000000000" pitchFamily="18" charset="-128"/>
              </a:rPr>
              <a:t/>
            </a:r>
            <a:br>
              <a:rPr lang="en-US" altLang="ja-JP" sz="4800" b="1" dirty="0">
                <a:latin typeface="HGS明朝E" panose="02020900000000000000" pitchFamily="18" charset="-128"/>
                <a:ea typeface="HGS明朝E" panose="02020900000000000000" pitchFamily="18" charset="-128"/>
              </a:rPr>
            </a:br>
            <a:endParaRPr kumimoji="1" lang="ja-JP" altLang="en-US" sz="4800" b="1" dirty="0">
              <a:latin typeface="HGS明朝E" panose="02020900000000000000" pitchFamily="18" charset="-128"/>
              <a:ea typeface="HGS明朝E" panose="02020900000000000000" pitchFamily="18" charset="-128"/>
            </a:endParaRPr>
          </a:p>
        </p:txBody>
      </p:sp>
      <p:sp>
        <p:nvSpPr>
          <p:cNvPr id="3" name="サブタイトル 2"/>
          <p:cNvSpPr>
            <a:spLocks noGrp="1"/>
          </p:cNvSpPr>
          <p:nvPr>
            <p:ph type="subTitle" idx="1"/>
          </p:nvPr>
        </p:nvSpPr>
        <p:spPr>
          <a:xfrm>
            <a:off x="1919786" y="2841175"/>
            <a:ext cx="9144000" cy="1655762"/>
          </a:xfrm>
        </p:spPr>
        <p:txBody>
          <a:bodyPr>
            <a:normAutofit/>
          </a:bodyPr>
          <a:lstStyle/>
          <a:p>
            <a:endParaRPr kumimoji="1" lang="en-US" altLang="ja-JP" sz="3200" b="1" dirty="0">
              <a:latin typeface="HGS明朝E" panose="02020900000000000000" pitchFamily="18" charset="-128"/>
              <a:ea typeface="HGS明朝E" panose="02020900000000000000" pitchFamily="18" charset="-128"/>
            </a:endParaRPr>
          </a:p>
          <a:p>
            <a:r>
              <a:rPr lang="ja-JP" altLang="en-US" sz="3200" b="1" dirty="0">
                <a:latin typeface="HGS明朝E" panose="02020900000000000000" pitchFamily="18" charset="-128"/>
                <a:ea typeface="HGS明朝E" panose="02020900000000000000" pitchFamily="18" charset="-128"/>
              </a:rPr>
              <a:t>　　　　　</a:t>
            </a:r>
            <a:endParaRPr kumimoji="1" lang="ja-JP" altLang="en-US" sz="3200" b="1" dirty="0">
              <a:latin typeface="HGS明朝E" panose="02020900000000000000" pitchFamily="18" charset="-128"/>
              <a:ea typeface="HGS明朝E" panose="02020900000000000000" pitchFamily="18" charset="-128"/>
            </a:endParaRPr>
          </a:p>
        </p:txBody>
      </p:sp>
      <p:sp>
        <p:nvSpPr>
          <p:cNvPr id="4" name="正方形/長方形 3"/>
          <p:cNvSpPr/>
          <p:nvPr/>
        </p:nvSpPr>
        <p:spPr>
          <a:xfrm>
            <a:off x="5145206" y="3669056"/>
            <a:ext cx="6387152" cy="928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400" dirty="0">
              <a:solidFill>
                <a:schemeClr val="tx1"/>
              </a:solidFill>
              <a:latin typeface="HGS明朝E" panose="02020900000000000000" pitchFamily="18" charset="-128"/>
              <a:ea typeface="HGS明朝E" panose="02020900000000000000" pitchFamily="18" charset="-128"/>
            </a:endParaRPr>
          </a:p>
          <a:p>
            <a:pPr algn="ctr"/>
            <a:r>
              <a:rPr kumimoji="1" lang="ja-JP" altLang="en-US" sz="2400" dirty="0">
                <a:solidFill>
                  <a:schemeClr val="tx1"/>
                </a:solidFill>
                <a:latin typeface="HGS明朝E" panose="02020900000000000000" pitchFamily="18" charset="-128"/>
                <a:ea typeface="HGS明朝E" panose="02020900000000000000" pitchFamily="18" charset="-128"/>
              </a:rPr>
              <a:t>かながわ環境カウンセラー協議会</a:t>
            </a:r>
            <a:endParaRPr kumimoji="1" lang="en-US" altLang="ja-JP" sz="2400" dirty="0">
              <a:solidFill>
                <a:schemeClr val="tx1"/>
              </a:solidFill>
              <a:latin typeface="HGS明朝E" panose="02020900000000000000" pitchFamily="18" charset="-128"/>
              <a:ea typeface="HGS明朝E" panose="02020900000000000000" pitchFamily="18" charset="-128"/>
            </a:endParaRPr>
          </a:p>
          <a:p>
            <a:pPr algn="ctr"/>
            <a:r>
              <a:rPr kumimoji="1" lang="ja-JP" altLang="en-US" sz="2400" dirty="0">
                <a:solidFill>
                  <a:schemeClr val="tx1"/>
                </a:solidFill>
                <a:latin typeface="HGS明朝E" panose="02020900000000000000" pitchFamily="18" charset="-128"/>
                <a:ea typeface="HGS明朝E" panose="02020900000000000000" pitchFamily="18" charset="-128"/>
              </a:rPr>
              <a:t>環境カウンセラー　日吉栄一</a:t>
            </a:r>
            <a:endParaRPr kumimoji="1" lang="en-US" altLang="ja-JP" sz="2400" dirty="0">
              <a:solidFill>
                <a:schemeClr val="tx1"/>
              </a:solidFill>
              <a:latin typeface="HGS明朝E" panose="02020900000000000000" pitchFamily="18" charset="-128"/>
              <a:ea typeface="HGS明朝E" panose="02020900000000000000" pitchFamily="18" charset="-128"/>
            </a:endParaRPr>
          </a:p>
          <a:p>
            <a:pPr algn="ctr"/>
            <a:endParaRPr kumimoji="1" lang="ja-JP" altLang="en-US" sz="2400" dirty="0">
              <a:solidFill>
                <a:schemeClr val="tx1"/>
              </a:solidFill>
              <a:latin typeface="HGS明朝E" panose="02020900000000000000" pitchFamily="18" charset="-128"/>
              <a:ea typeface="HGS明朝E" panose="02020900000000000000" pitchFamily="18" charset="-128"/>
            </a:endParaRPr>
          </a:p>
        </p:txBody>
      </p:sp>
      <p:sp>
        <p:nvSpPr>
          <p:cNvPr id="5" name="正方形/長方形 4"/>
          <p:cNvSpPr/>
          <p:nvPr/>
        </p:nvSpPr>
        <p:spPr>
          <a:xfrm>
            <a:off x="5145206" y="6141493"/>
            <a:ext cx="6073254" cy="545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dirty="0">
                <a:solidFill>
                  <a:schemeClr val="tx1"/>
                </a:solidFill>
              </a:rPr>
              <a:t>令和</a:t>
            </a:r>
            <a:r>
              <a:rPr kumimoji="1" lang="en-US" altLang="ja-JP" dirty="0">
                <a:solidFill>
                  <a:schemeClr val="tx1"/>
                </a:solidFill>
              </a:rPr>
              <a:t>2</a:t>
            </a:r>
            <a:r>
              <a:rPr kumimoji="1" lang="ja-JP" altLang="en-US" dirty="0">
                <a:solidFill>
                  <a:schemeClr val="tx1"/>
                </a:solidFill>
              </a:rPr>
              <a:t>年</a:t>
            </a:r>
            <a:r>
              <a:rPr lang="en-US" altLang="ja-JP" dirty="0">
                <a:solidFill>
                  <a:schemeClr val="tx1"/>
                </a:solidFill>
              </a:rPr>
              <a:t>2</a:t>
            </a:r>
            <a:r>
              <a:rPr kumimoji="1" lang="ja-JP" altLang="en-US" dirty="0">
                <a:solidFill>
                  <a:schemeClr val="tx1"/>
                </a:solidFill>
              </a:rPr>
              <a:t>月</a:t>
            </a:r>
            <a:r>
              <a:rPr kumimoji="1" lang="en-US" altLang="ja-JP" dirty="0">
                <a:solidFill>
                  <a:schemeClr val="tx1"/>
                </a:solidFill>
              </a:rPr>
              <a:t>9</a:t>
            </a:r>
            <a:r>
              <a:rPr kumimoji="1" lang="ja-JP" altLang="en-US" dirty="0">
                <a:solidFill>
                  <a:schemeClr val="tx1"/>
                </a:solidFill>
              </a:rPr>
              <a:t>日</a:t>
            </a:r>
          </a:p>
        </p:txBody>
      </p:sp>
      <p:sp>
        <p:nvSpPr>
          <p:cNvPr id="6" name="正方形/長方形 5"/>
          <p:cNvSpPr/>
          <p:nvPr/>
        </p:nvSpPr>
        <p:spPr>
          <a:xfrm>
            <a:off x="5145206" y="5049673"/>
            <a:ext cx="6905767" cy="1187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rPr>
              <a:t>元　中央環境審議会　循環型社会部会</a:t>
            </a:r>
            <a:endParaRPr lang="en-US" altLang="ja-JP" b="1" dirty="0">
              <a:solidFill>
                <a:schemeClr val="tx1"/>
              </a:solidFill>
            </a:endParaRPr>
          </a:p>
          <a:p>
            <a:r>
              <a:rPr lang="ja-JP" altLang="en-US" b="1" dirty="0">
                <a:solidFill>
                  <a:schemeClr val="tx1"/>
                </a:solidFill>
              </a:rPr>
              <a:t>　　食品リサイクル専門委員会　委員</a:t>
            </a:r>
            <a:endParaRPr lang="en-US" altLang="ja-JP" b="1" dirty="0">
              <a:solidFill>
                <a:schemeClr val="tx1"/>
              </a:solidFill>
            </a:endParaRPr>
          </a:p>
          <a:p>
            <a:r>
              <a:rPr kumimoji="1" lang="ja-JP" altLang="en-US" b="1" dirty="0">
                <a:solidFill>
                  <a:schemeClr val="tx1"/>
                </a:solidFill>
              </a:rPr>
              <a:t>　　農水省　食料・農業・農村政策審議会　食品産業部会</a:t>
            </a:r>
            <a:endParaRPr kumimoji="1" lang="en-US" altLang="ja-JP" b="1" dirty="0">
              <a:solidFill>
                <a:schemeClr val="tx1"/>
              </a:solidFill>
            </a:endParaRPr>
          </a:p>
          <a:p>
            <a:r>
              <a:rPr lang="ja-JP" altLang="en-US" b="1" dirty="0">
                <a:solidFill>
                  <a:schemeClr val="tx1"/>
                </a:solidFill>
              </a:rPr>
              <a:t>　　食品リサイクル小委員会　委員</a:t>
            </a:r>
            <a:endParaRPr kumimoji="1" lang="ja-JP" altLang="en-US" b="1" dirty="0">
              <a:solidFill>
                <a:schemeClr val="tx1"/>
              </a:solidFill>
            </a:endParaRPr>
          </a:p>
        </p:txBody>
      </p:sp>
      <p:sp>
        <p:nvSpPr>
          <p:cNvPr id="7" name="スライド番号プレースホルダー 6"/>
          <p:cNvSpPr>
            <a:spLocks noGrp="1"/>
          </p:cNvSpPr>
          <p:nvPr>
            <p:ph type="sldNum" sz="quarter" idx="12"/>
          </p:nvPr>
        </p:nvSpPr>
        <p:spPr/>
        <p:txBody>
          <a:bodyPr/>
          <a:lstStyle/>
          <a:p>
            <a:fld id="{F48FF65C-A0D8-4676-9D7F-E477FEA797F6}" type="slidenum">
              <a:rPr kumimoji="1" lang="ja-JP" altLang="en-US" smtClean="0"/>
              <a:t>1</a:t>
            </a:fld>
            <a:endParaRPr kumimoji="1" lang="ja-JP" altLang="en-US"/>
          </a:p>
        </p:txBody>
      </p:sp>
    </p:spTree>
    <p:extLst>
      <p:ext uri="{BB962C8B-B14F-4D97-AF65-F5344CB8AC3E}">
        <p14:creationId xmlns:p14="http://schemas.microsoft.com/office/powerpoint/2010/main" val="1097724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idx="1"/>
          </p:nvPr>
        </p:nvPicPr>
        <p:blipFill>
          <a:blip r:embed="rId3"/>
          <a:stretch>
            <a:fillRect/>
          </a:stretch>
        </p:blipFill>
        <p:spPr>
          <a:xfrm>
            <a:off x="4681181" y="1416192"/>
            <a:ext cx="7402677" cy="5107438"/>
          </a:xfrm>
          <a:prstGeom prst="rect">
            <a:avLst/>
          </a:prstGeom>
        </p:spPr>
      </p:pic>
      <p:sp>
        <p:nvSpPr>
          <p:cNvPr id="4" name="タイトル 1"/>
          <p:cNvSpPr>
            <a:spLocks noGrp="1"/>
          </p:cNvSpPr>
          <p:nvPr>
            <p:ph type="title"/>
          </p:nvPr>
        </p:nvSpPr>
        <p:spPr>
          <a:xfrm>
            <a:off x="397525" y="232922"/>
            <a:ext cx="7746242" cy="562923"/>
          </a:xfrm>
          <a:ln>
            <a:solidFill>
              <a:schemeClr val="tx1"/>
            </a:solidFill>
          </a:ln>
        </p:spPr>
        <p:txBody>
          <a:bodyPr>
            <a:normAutofit/>
          </a:bodyPr>
          <a:lstStyle/>
          <a:p>
            <a:r>
              <a:rPr lang="en-US" altLang="ja-JP" sz="2400" b="1" dirty="0">
                <a:latin typeface="Arial" panose="020B0604020202020204" pitchFamily="34" charset="0"/>
                <a:cs typeface="Arial" panose="020B0604020202020204" pitchFamily="34" charset="0"/>
              </a:rPr>
              <a:t>SDGs</a:t>
            </a:r>
            <a:r>
              <a:rPr lang="ja-JP" altLang="en-US" sz="2400" b="1" dirty="0">
                <a:latin typeface="Arial" panose="020B0604020202020204" pitchFamily="34" charset="0"/>
                <a:cs typeface="Arial" panose="020B0604020202020204" pitchFamily="34" charset="0"/>
              </a:rPr>
              <a:t> </a:t>
            </a:r>
            <a:r>
              <a:rPr lang="en-US" altLang="ja-JP" sz="2400" b="1" dirty="0">
                <a:latin typeface="Arial" panose="020B0604020202020204" pitchFamily="34" charset="0"/>
                <a:cs typeface="Arial" panose="020B0604020202020204" pitchFamily="34" charset="0"/>
              </a:rPr>
              <a:t>Goals in International Society</a:t>
            </a:r>
            <a:endParaRPr kumimoji="1" lang="ja-JP" altLang="en-US" sz="2400" b="1" dirty="0">
              <a:latin typeface="Arial" panose="020B0604020202020204" pitchFamily="34" charset="0"/>
              <a:cs typeface="Arial" panose="020B0604020202020204" pitchFamily="34" charset="0"/>
            </a:endParaRPr>
          </a:p>
        </p:txBody>
      </p:sp>
      <p:sp>
        <p:nvSpPr>
          <p:cNvPr id="8" name="正方形/長方形 7"/>
          <p:cNvSpPr/>
          <p:nvPr/>
        </p:nvSpPr>
        <p:spPr>
          <a:xfrm>
            <a:off x="253992" y="1269242"/>
            <a:ext cx="4427189" cy="52543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kumimoji="1" lang="en-US" altLang="ja-JP" sz="2000" dirty="0">
                <a:solidFill>
                  <a:schemeClr val="tx1"/>
                </a:solidFill>
                <a:latin typeface="Arial" panose="020B0604020202020204" pitchFamily="34" charset="0"/>
                <a:cs typeface="Arial" panose="020B0604020202020204" pitchFamily="34" charset="0"/>
              </a:rPr>
              <a:t>”The 2030 Agenda for sustainable development</a:t>
            </a:r>
            <a:r>
              <a:rPr lang="en-US" altLang="ja-JP" sz="2000" dirty="0">
                <a:solidFill>
                  <a:schemeClr val="tx1"/>
                </a:solidFill>
                <a:latin typeface="Arial" panose="020B0604020202020204" pitchFamily="34" charset="0"/>
                <a:cs typeface="Arial" panose="020B0604020202020204" pitchFamily="34" charset="0"/>
              </a:rPr>
              <a:t>” was Adopted at the UN Summit in September 2015 </a:t>
            </a:r>
            <a:endParaRPr kumimoji="1" lang="en-US" altLang="ja-JP" sz="20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ja-JP" sz="2000" dirty="0">
                <a:solidFill>
                  <a:schemeClr val="tx1"/>
                </a:solidFill>
                <a:latin typeface="Arial" panose="020B0604020202020204" pitchFamily="34" charset="0"/>
                <a:cs typeface="Arial" panose="020B0604020202020204" pitchFamily="34" charset="0"/>
              </a:rPr>
              <a:t>The Goal No12</a:t>
            </a:r>
            <a:r>
              <a:rPr lang="ja-JP" altLang="en-US" sz="2000" dirty="0">
                <a:solidFill>
                  <a:schemeClr val="tx1"/>
                </a:solidFill>
                <a:latin typeface="Arial" panose="020B0604020202020204" pitchFamily="34" charset="0"/>
                <a:cs typeface="Arial" panose="020B0604020202020204" pitchFamily="34" charset="0"/>
              </a:rPr>
              <a:t>・</a:t>
            </a:r>
            <a:r>
              <a:rPr lang="en-US" altLang="ja-JP" sz="2000" dirty="0">
                <a:solidFill>
                  <a:schemeClr val="tx1"/>
                </a:solidFill>
                <a:latin typeface="Arial" panose="020B0604020202020204" pitchFamily="34" charset="0"/>
                <a:cs typeface="Arial" panose="020B0604020202020204" pitchFamily="34" charset="0"/>
              </a:rPr>
              <a:t>3</a:t>
            </a:r>
            <a:r>
              <a:rPr lang="ja-JP" altLang="en-US" sz="2000" dirty="0">
                <a:solidFill>
                  <a:schemeClr val="tx1"/>
                </a:solidFill>
                <a:latin typeface="Arial" panose="020B0604020202020204" pitchFamily="34" charset="0"/>
                <a:cs typeface="Arial" panose="020B0604020202020204" pitchFamily="34" charset="0"/>
              </a:rPr>
              <a:t>　</a:t>
            </a:r>
            <a:r>
              <a:rPr lang="en-US" altLang="ja-JP" sz="2000" dirty="0">
                <a:solidFill>
                  <a:schemeClr val="tx1"/>
                </a:solidFill>
                <a:latin typeface="Arial" panose="020B0604020202020204" pitchFamily="34" charset="0"/>
                <a:cs typeface="Arial" panose="020B0604020202020204" pitchFamily="34" charset="0"/>
              </a:rPr>
              <a:t>Responsible Consumption and Production</a:t>
            </a:r>
          </a:p>
          <a:p>
            <a:pPr marL="457200" indent="-457200">
              <a:buFont typeface="+mj-ea"/>
              <a:buAutoNum type="circleNumDbPlain"/>
            </a:pPr>
            <a:r>
              <a:rPr lang="en-US" altLang="ja-JP" sz="2000" dirty="0">
                <a:solidFill>
                  <a:schemeClr val="tx1"/>
                </a:solidFill>
                <a:latin typeface="Arial" panose="020B0604020202020204" pitchFamily="34" charset="0"/>
                <a:cs typeface="Arial" panose="020B0604020202020204" pitchFamily="34" charset="0"/>
              </a:rPr>
              <a:t>By 2030, halve per capita global food waste at the retail and consumer levels (developed countries)</a:t>
            </a:r>
          </a:p>
          <a:p>
            <a:pPr marL="457200" indent="-457200">
              <a:buFont typeface="+mj-ea"/>
              <a:buAutoNum type="circleNumDbPlain"/>
            </a:pPr>
            <a:r>
              <a:rPr lang="en-US" altLang="ja-JP" sz="2000" dirty="0">
                <a:solidFill>
                  <a:schemeClr val="tx1"/>
                </a:solidFill>
                <a:latin typeface="Arial" panose="020B0604020202020204" pitchFamily="34" charset="0"/>
                <a:cs typeface="Arial" panose="020B0604020202020204" pitchFamily="34" charset="0"/>
              </a:rPr>
              <a:t>Reduce food losses along production and supply chains, including post-harvest (developing countries)</a:t>
            </a:r>
          </a:p>
          <a:p>
            <a:r>
              <a:rPr kumimoji="1" lang="ja-JP" altLang="en-US" sz="2000" dirty="0">
                <a:solidFill>
                  <a:schemeClr val="tx1"/>
                </a:solidFill>
                <a:latin typeface="Arial" panose="020B0604020202020204" pitchFamily="34" charset="0"/>
                <a:cs typeface="Arial" panose="020B0604020202020204" pitchFamily="34" charset="0"/>
              </a:rPr>
              <a:t>　</a:t>
            </a:r>
          </a:p>
        </p:txBody>
      </p:sp>
      <p:sp>
        <p:nvSpPr>
          <p:cNvPr id="3" name="円/楕円 2"/>
          <p:cNvSpPr/>
          <p:nvPr/>
        </p:nvSpPr>
        <p:spPr>
          <a:xfrm>
            <a:off x="10358651" y="3794078"/>
            <a:ext cx="1616025" cy="124194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2" name="スライド番号プレースホルダー 1"/>
          <p:cNvSpPr>
            <a:spLocks noGrp="1"/>
          </p:cNvSpPr>
          <p:nvPr>
            <p:ph type="sldNum" sz="quarter" idx="12"/>
          </p:nvPr>
        </p:nvSpPr>
        <p:spPr/>
        <p:txBody>
          <a:bodyPr/>
          <a:lstStyle/>
          <a:p>
            <a:fld id="{F48FF65C-A0D8-4676-9D7F-E477FEA797F6}" type="slidenum">
              <a:rPr kumimoji="1" lang="ja-JP" altLang="en-US" smtClean="0"/>
              <a:t>10</a:t>
            </a:fld>
            <a:endParaRPr kumimoji="1" lang="ja-JP" altLang="en-US"/>
          </a:p>
        </p:txBody>
      </p:sp>
    </p:spTree>
    <p:extLst>
      <p:ext uri="{BB962C8B-B14F-4D97-AF65-F5344CB8AC3E}">
        <p14:creationId xmlns:p14="http://schemas.microsoft.com/office/powerpoint/2010/main" val="3009636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790432" y="119571"/>
            <a:ext cx="10515600" cy="945060"/>
          </a:xfrm>
          <a:ln>
            <a:solidFill>
              <a:schemeClr val="tx1"/>
            </a:solidFill>
          </a:ln>
        </p:spPr>
        <p:txBody>
          <a:bodyPr>
            <a:normAutofit/>
          </a:bodyPr>
          <a:lstStyle/>
          <a:p>
            <a:r>
              <a:rPr kumimoji="1" lang="ja-JP" altLang="en-US" sz="2400" b="1" dirty="0">
                <a:latin typeface="HGS明朝E" panose="02020900000000000000" pitchFamily="18" charset="-128"/>
                <a:ea typeface="HGS明朝E" panose="02020900000000000000" pitchFamily="18" charset="-128"/>
              </a:rPr>
              <a:t>日本国内の食品ロス</a:t>
            </a:r>
            <a:r>
              <a:rPr lang="ja-JP" altLang="en-US" sz="2400" b="1" dirty="0">
                <a:latin typeface="HGS明朝E" panose="02020900000000000000" pitchFamily="18" charset="-128"/>
                <a:ea typeface="HGS明朝E" panose="02020900000000000000" pitchFamily="18" charset="-128"/>
              </a:rPr>
              <a:t>削減に向けた動き（関係省庁）</a:t>
            </a:r>
            <a:r>
              <a:rPr lang="en-US" altLang="ja-JP" sz="2400" b="1" dirty="0">
                <a:latin typeface="HGS明朝E" panose="02020900000000000000" pitchFamily="18" charset="-128"/>
                <a:ea typeface="HGS明朝E" panose="02020900000000000000" pitchFamily="18" charset="-128"/>
              </a:rPr>
              <a:t>2012</a:t>
            </a:r>
            <a:r>
              <a:rPr lang="ja-JP" altLang="en-US" sz="2400" b="1" dirty="0">
                <a:latin typeface="HGS明朝E" panose="02020900000000000000" pitchFamily="18" charset="-128"/>
                <a:ea typeface="HGS明朝E" panose="02020900000000000000" pitchFamily="18" charset="-128"/>
              </a:rPr>
              <a:t>年よりスタート</a:t>
            </a:r>
            <a:endParaRPr kumimoji="1" lang="ja-JP" altLang="en-US" sz="2400" b="1" dirty="0">
              <a:latin typeface="HGS明朝E" panose="02020900000000000000" pitchFamily="18" charset="-128"/>
              <a:ea typeface="HGS明朝E" panose="02020900000000000000" pitchFamily="18" charset="-128"/>
            </a:endParaRPr>
          </a:p>
        </p:txBody>
      </p:sp>
      <p:pic>
        <p:nvPicPr>
          <p:cNvPr id="5" name="図 4"/>
          <p:cNvPicPr>
            <a:picLocks noChangeAspect="1"/>
          </p:cNvPicPr>
          <p:nvPr/>
        </p:nvPicPr>
        <p:blipFill>
          <a:blip r:embed="rId2"/>
          <a:stretch>
            <a:fillRect/>
          </a:stretch>
        </p:blipFill>
        <p:spPr>
          <a:xfrm>
            <a:off x="899614" y="1173813"/>
            <a:ext cx="9719968" cy="5843377"/>
          </a:xfrm>
          <a:prstGeom prst="rect">
            <a:avLst/>
          </a:prstGeom>
        </p:spPr>
      </p:pic>
      <p:sp>
        <p:nvSpPr>
          <p:cNvPr id="2" name="スライド番号プレースホルダー 1"/>
          <p:cNvSpPr>
            <a:spLocks noGrp="1"/>
          </p:cNvSpPr>
          <p:nvPr>
            <p:ph type="sldNum" sz="quarter" idx="12"/>
          </p:nvPr>
        </p:nvSpPr>
        <p:spPr/>
        <p:txBody>
          <a:bodyPr/>
          <a:lstStyle/>
          <a:p>
            <a:fld id="{F48FF65C-A0D8-4676-9D7F-E477FEA797F6}" type="slidenum">
              <a:rPr kumimoji="1" lang="ja-JP" altLang="en-US" smtClean="0"/>
              <a:t>11</a:t>
            </a:fld>
            <a:endParaRPr kumimoji="1" lang="ja-JP" altLang="en-US"/>
          </a:p>
        </p:txBody>
      </p:sp>
    </p:spTree>
    <p:extLst>
      <p:ext uri="{BB962C8B-B14F-4D97-AF65-F5344CB8AC3E}">
        <p14:creationId xmlns:p14="http://schemas.microsoft.com/office/powerpoint/2010/main" val="2957119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00198" y="154324"/>
            <a:ext cx="10515600" cy="814958"/>
          </a:xfrm>
          <a:noFill/>
          <a:ln>
            <a:solidFill>
              <a:schemeClr val="tx1"/>
            </a:solidFill>
          </a:ln>
        </p:spPr>
        <p:txBody>
          <a:bodyPr>
            <a:normAutofit/>
          </a:bodyPr>
          <a:lstStyle/>
          <a:p>
            <a:r>
              <a:rPr kumimoji="1" lang="en-US" altLang="ja-JP" sz="3200" b="1" dirty="0">
                <a:latin typeface="Arial" panose="020B0604020202020204" pitchFamily="34" charset="0"/>
                <a:cs typeface="Arial" panose="020B0604020202020204" pitchFamily="34" charset="0"/>
              </a:rPr>
              <a:t>Food loss related law </a:t>
            </a:r>
            <a:r>
              <a:rPr kumimoji="1" lang="ja-JP" altLang="en-US" sz="3200" b="1" dirty="0">
                <a:latin typeface="Arial" panose="020B0604020202020204" pitchFamily="34" charset="0"/>
                <a:cs typeface="Arial" panose="020B0604020202020204" pitchFamily="34" charset="0"/>
              </a:rPr>
              <a:t>（</a:t>
            </a:r>
            <a:r>
              <a:rPr kumimoji="1" lang="en-US" altLang="ja-JP" sz="3200" b="1" dirty="0">
                <a:latin typeface="Arial" panose="020B0604020202020204" pitchFamily="34" charset="0"/>
                <a:cs typeface="Arial" panose="020B0604020202020204" pitchFamily="34" charset="0"/>
              </a:rPr>
              <a:t>abstract</a:t>
            </a:r>
            <a:r>
              <a:rPr kumimoji="1" lang="ja-JP" altLang="en-US" sz="3200" b="1" dirty="0">
                <a:latin typeface="Arial" panose="020B0604020202020204" pitchFamily="34" charset="0"/>
                <a:cs typeface="Arial" panose="020B0604020202020204" pitchFamily="34" charset="0"/>
              </a:rPr>
              <a:t>）</a:t>
            </a:r>
          </a:p>
        </p:txBody>
      </p:sp>
      <p:sp>
        <p:nvSpPr>
          <p:cNvPr id="4" name="コンテンツ プレースホルダー 3"/>
          <p:cNvSpPr>
            <a:spLocks noGrp="1"/>
          </p:cNvSpPr>
          <p:nvPr>
            <p:ph idx="1"/>
          </p:nvPr>
        </p:nvSpPr>
        <p:spPr>
          <a:xfrm>
            <a:off x="838200" y="1348350"/>
            <a:ext cx="10515600" cy="774571"/>
          </a:xfrm>
          <a:prstGeom prst="rect">
            <a:avLst/>
          </a:prstGeom>
          <a:solidFill>
            <a:schemeClr val="accent6">
              <a:lumMod val="20000"/>
              <a:lumOff val="80000"/>
            </a:schemeClr>
          </a:solidFill>
          <a:ln>
            <a:solidFill>
              <a:schemeClr val="tx1"/>
            </a:solidFill>
          </a:ln>
        </p:spPr>
        <p:txBody>
          <a:bodyPr wrap="square">
            <a:spAutoFit/>
          </a:bodyPr>
          <a:lstStyle/>
          <a:p>
            <a:pPr marL="0" indent="0">
              <a:buNone/>
            </a:pPr>
            <a:r>
              <a:rPr lang="ja-JP" altLang="en-US" sz="2000" dirty="0">
                <a:latin typeface="Arial" panose="020B0604020202020204" pitchFamily="34" charset="0"/>
                <a:ea typeface="メイリオ" panose="020B0604030504040204" pitchFamily="50" charset="-128"/>
                <a:cs typeface="Arial" panose="020B0604020202020204" pitchFamily="34" charset="0"/>
              </a:rPr>
              <a:t>・</a:t>
            </a:r>
            <a:r>
              <a:rPr lang="en-US" altLang="ja-JP" sz="2000" dirty="0">
                <a:latin typeface="Arial" panose="020B0604020202020204" pitchFamily="34" charset="0"/>
                <a:ea typeface="メイリオ" panose="020B0604030504040204" pitchFamily="50" charset="-128"/>
                <a:cs typeface="Arial" panose="020B0604020202020204" pitchFamily="34" charset="0"/>
              </a:rPr>
              <a:t>Promulgated as Law No. 19. in May 31</a:t>
            </a:r>
            <a:r>
              <a:rPr lang="en-US" altLang="ja-JP" sz="2000" baseline="30000" dirty="0">
                <a:latin typeface="Arial" panose="020B0604020202020204" pitchFamily="34" charset="0"/>
                <a:ea typeface="メイリオ" panose="020B0604030504040204" pitchFamily="50" charset="-128"/>
                <a:cs typeface="Arial" panose="020B0604020202020204" pitchFamily="34" charset="0"/>
              </a:rPr>
              <a:t>st</a:t>
            </a:r>
            <a:r>
              <a:rPr lang="en-US" altLang="ja-JP" sz="2000" dirty="0">
                <a:latin typeface="Arial" panose="020B0604020202020204" pitchFamily="34" charset="0"/>
                <a:ea typeface="メイリオ" panose="020B0604030504040204" pitchFamily="50" charset="-128"/>
                <a:cs typeface="Arial" panose="020B0604020202020204" pitchFamily="34" charset="0"/>
              </a:rPr>
              <a:t>, 2019</a:t>
            </a:r>
          </a:p>
          <a:p>
            <a:pPr marL="0" indent="0">
              <a:buNone/>
            </a:pPr>
            <a:r>
              <a:rPr lang="ja-JP" altLang="en-US" sz="2000" dirty="0">
                <a:latin typeface="Arial" panose="020B0604020202020204" pitchFamily="34" charset="0"/>
                <a:ea typeface="メイリオ" panose="020B0604030504040204" pitchFamily="50" charset="-128"/>
                <a:cs typeface="Arial" panose="020B0604020202020204" pitchFamily="34" charset="0"/>
              </a:rPr>
              <a:t>・</a:t>
            </a:r>
            <a:r>
              <a:rPr lang="en-US" altLang="ja-JP" sz="2000" dirty="0">
                <a:latin typeface="Arial" panose="020B0604020202020204" pitchFamily="34" charset="0"/>
                <a:ea typeface="メイリオ" panose="020B0604030504040204" pitchFamily="50" charset="-128"/>
                <a:cs typeface="Arial" panose="020B0604020202020204" pitchFamily="34" charset="0"/>
              </a:rPr>
              <a:t>The Cabinet decision was made in September, and it took effect on October 1st.</a:t>
            </a:r>
            <a:endParaRPr lang="ja-JP" altLang="en-US" sz="2000" dirty="0">
              <a:latin typeface="Arial" panose="020B0604020202020204" pitchFamily="34" charset="0"/>
              <a:ea typeface="メイリオ" panose="020B0604030504040204" pitchFamily="50" charset="-128"/>
              <a:cs typeface="Arial" panose="020B0604020202020204" pitchFamily="34" charset="0"/>
            </a:endParaRPr>
          </a:p>
        </p:txBody>
      </p:sp>
      <p:grpSp>
        <p:nvGrpSpPr>
          <p:cNvPr id="5" name="グループ化 4"/>
          <p:cNvGrpSpPr/>
          <p:nvPr/>
        </p:nvGrpSpPr>
        <p:grpSpPr>
          <a:xfrm>
            <a:off x="845458" y="2318718"/>
            <a:ext cx="9859551" cy="915542"/>
            <a:chOff x="5523152" y="2144259"/>
            <a:chExt cx="5574792" cy="572158"/>
          </a:xfrm>
        </p:grpSpPr>
        <p:sp>
          <p:nvSpPr>
            <p:cNvPr id="6" name="正方形/長方形 5"/>
            <p:cNvSpPr/>
            <p:nvPr/>
          </p:nvSpPr>
          <p:spPr>
            <a:xfrm>
              <a:off x="5523152" y="2302882"/>
              <a:ext cx="5574792" cy="413535"/>
            </a:xfrm>
            <a:prstGeom prst="rect">
              <a:avLst/>
            </a:prstGeom>
            <a:solidFill>
              <a:srgbClr val="D1FFD1"/>
            </a:solidFill>
            <a:ln w="19050">
              <a:solidFill>
                <a:srgbClr val="ECC735"/>
              </a:solidFill>
            </a:ln>
          </p:spPr>
          <p:txBody>
            <a:bodyPr wrap="square" bIns="0">
              <a:spAutoFit/>
            </a:bodyPr>
            <a:lstStyle/>
            <a:p>
              <a:endParaRPr lang="en-US" altLang="ja-JP" sz="2000" dirty="0">
                <a:latin typeface="Arial" panose="020B0604020202020204" pitchFamily="34" charset="0"/>
                <a:cs typeface="Arial" panose="020B0604020202020204" pitchFamily="34" charset="0"/>
              </a:endParaRPr>
            </a:p>
            <a:p>
              <a:r>
                <a:rPr lang="en-US" altLang="ja-JP" sz="2000" dirty="0">
                  <a:latin typeface="Arial" panose="020B0604020202020204" pitchFamily="34" charset="0"/>
                  <a:cs typeface="Arial" panose="020B0604020202020204" pitchFamily="34" charset="0"/>
                </a:rPr>
                <a:t>Social efforts to ensure that food that is still edible is not discarded</a:t>
              </a:r>
              <a:endParaRPr lang="ja-JP" altLang="en-US" sz="2000" dirty="0">
                <a:latin typeface="Arial" panose="020B0604020202020204" pitchFamily="34" charset="0"/>
                <a:cs typeface="Arial" panose="020B0604020202020204" pitchFamily="34" charset="0"/>
              </a:endParaRPr>
            </a:p>
          </p:txBody>
        </p:sp>
        <p:sp>
          <p:nvSpPr>
            <p:cNvPr id="7" name="正方形/長方形 6"/>
            <p:cNvSpPr/>
            <p:nvPr/>
          </p:nvSpPr>
          <p:spPr>
            <a:xfrm>
              <a:off x="5566277" y="2144259"/>
              <a:ext cx="3396979" cy="250044"/>
            </a:xfrm>
            <a:prstGeom prst="rect">
              <a:avLst/>
            </a:prstGeom>
            <a:solidFill>
              <a:srgbClr val="9DE480"/>
            </a:solidFill>
            <a:ln w="28575">
              <a:solidFill>
                <a:schemeClr val="accent6"/>
              </a:solidFill>
            </a:ln>
          </p:spPr>
          <p:txBody>
            <a:bodyPr wrap="square">
              <a:spAutoFit/>
            </a:bodyPr>
            <a:lstStyle/>
            <a:p>
              <a:r>
                <a:rPr lang="en-US" altLang="ja-JP" sz="2000" dirty="0">
                  <a:latin typeface="Arial" panose="020B0604020202020204" pitchFamily="34" charset="0"/>
                  <a:cs typeface="Arial" panose="020B0604020202020204" pitchFamily="34" charset="0"/>
                </a:rPr>
                <a:t>Definition of food loss reduction </a:t>
              </a:r>
              <a:r>
                <a:rPr lang="ja-JP" altLang="en-US" sz="2000" dirty="0">
                  <a:latin typeface="Arial" panose="020B0604020202020204" pitchFamily="34" charset="0"/>
                  <a:ea typeface="メイリオ" panose="020B0604030504040204" pitchFamily="50" charset="-128"/>
                  <a:cs typeface="Arial" panose="020B0604020202020204" pitchFamily="34" charset="0"/>
                </a:rPr>
                <a:t>（</a:t>
              </a:r>
              <a:r>
                <a:rPr lang="en-US" altLang="ja-JP" sz="2000" dirty="0">
                  <a:latin typeface="Arial" panose="020B0604020202020204" pitchFamily="34" charset="0"/>
                  <a:cs typeface="Arial" panose="020B0604020202020204" pitchFamily="34" charset="0"/>
                </a:rPr>
                <a:t> Article 2 </a:t>
              </a:r>
              <a:r>
                <a:rPr lang="ja-JP" altLang="en-US" sz="2000" dirty="0">
                  <a:latin typeface="Arial" panose="020B0604020202020204" pitchFamily="34" charset="0"/>
                  <a:ea typeface="メイリオ" panose="020B0604030504040204" pitchFamily="50" charset="-128"/>
                  <a:cs typeface="Arial" panose="020B0604020202020204" pitchFamily="34" charset="0"/>
                </a:rPr>
                <a:t>）</a:t>
              </a:r>
            </a:p>
          </p:txBody>
        </p:sp>
      </p:grpSp>
      <p:grpSp>
        <p:nvGrpSpPr>
          <p:cNvPr id="8" name="グループ化 7"/>
          <p:cNvGrpSpPr/>
          <p:nvPr/>
        </p:nvGrpSpPr>
        <p:grpSpPr>
          <a:xfrm>
            <a:off x="884308" y="3534675"/>
            <a:ext cx="9859551" cy="1233655"/>
            <a:chOff x="5496090" y="1937774"/>
            <a:chExt cx="5586425" cy="731237"/>
          </a:xfrm>
        </p:grpSpPr>
        <p:sp>
          <p:nvSpPr>
            <p:cNvPr id="9" name="正方形/長方形 8"/>
            <p:cNvSpPr/>
            <p:nvPr/>
          </p:nvSpPr>
          <p:spPr>
            <a:xfrm>
              <a:off x="5496090" y="2094352"/>
              <a:ext cx="5586425" cy="574659"/>
            </a:xfrm>
            <a:prstGeom prst="rect">
              <a:avLst/>
            </a:prstGeom>
            <a:solidFill>
              <a:srgbClr val="D1FFD1"/>
            </a:solidFill>
            <a:ln w="19050">
              <a:solidFill>
                <a:srgbClr val="ECC735"/>
              </a:solidFill>
            </a:ln>
          </p:spPr>
          <p:txBody>
            <a:bodyPr wrap="square" bIns="0">
              <a:spAutoFit/>
            </a:bodyPr>
            <a:lstStyle/>
            <a:p>
              <a:endParaRPr lang="en-US" altLang="ja-JP" sz="2000" dirty="0">
                <a:latin typeface="Arial" panose="020B0604020202020204" pitchFamily="34" charset="0"/>
                <a:ea typeface="メイリオ" panose="020B0604030504040204" pitchFamily="50" charset="-128"/>
                <a:cs typeface="Arial" panose="020B0604020202020204" pitchFamily="34" charset="0"/>
              </a:endParaRPr>
            </a:p>
            <a:p>
              <a:r>
                <a:rPr lang="en-US" altLang="ja-JP" sz="2000" dirty="0">
                  <a:latin typeface="Arial" panose="020B0604020202020204" pitchFamily="34" charset="0"/>
                  <a:ea typeface="メイリオ" panose="020B0604030504040204" pitchFamily="50" charset="-128"/>
                  <a:cs typeface="Arial" panose="020B0604020202020204" pitchFamily="34" charset="0"/>
                </a:rPr>
                <a:t>Responsibilities of national / local governments / businesses, roles of consumers, cooperation and cooperation among related parties</a:t>
              </a:r>
              <a:endParaRPr lang="ja-JP" altLang="en-US" sz="2000" dirty="0">
                <a:latin typeface="Arial" panose="020B0604020202020204" pitchFamily="34" charset="0"/>
                <a:ea typeface="メイリオ" panose="020B0604030504040204" pitchFamily="50" charset="-128"/>
                <a:cs typeface="Arial" panose="020B0604020202020204" pitchFamily="34" charset="0"/>
              </a:endParaRPr>
            </a:p>
          </p:txBody>
        </p:sp>
        <p:sp>
          <p:nvSpPr>
            <p:cNvPr id="10" name="正方形/長方形 9"/>
            <p:cNvSpPr/>
            <p:nvPr/>
          </p:nvSpPr>
          <p:spPr>
            <a:xfrm>
              <a:off x="5560509" y="1937774"/>
              <a:ext cx="3360851" cy="237161"/>
            </a:xfrm>
            <a:prstGeom prst="rect">
              <a:avLst/>
            </a:prstGeom>
            <a:solidFill>
              <a:srgbClr val="9DE480"/>
            </a:solidFill>
            <a:ln w="28575">
              <a:solidFill>
                <a:srgbClr val="ECC735"/>
              </a:solidFill>
            </a:ln>
          </p:spPr>
          <p:txBody>
            <a:bodyPr wrap="square">
              <a:spAutoFit/>
            </a:bodyPr>
            <a:lstStyle/>
            <a:p>
              <a:r>
                <a:rPr lang="en-US" altLang="ja-JP" sz="2000" dirty="0">
                  <a:latin typeface="Arial" panose="020B0604020202020204" pitchFamily="34" charset="0"/>
                  <a:cs typeface="Arial" panose="020B0604020202020204" pitchFamily="34" charset="0"/>
                </a:rPr>
                <a:t>Responsibilities. </a:t>
              </a:r>
              <a:r>
                <a:rPr lang="ja-JP" altLang="en-US" sz="2000" dirty="0">
                  <a:latin typeface="Arial" panose="020B0604020202020204" pitchFamily="34" charset="0"/>
                  <a:ea typeface="メイリオ" panose="020B0604030504040204" pitchFamily="50" charset="-128"/>
                  <a:cs typeface="Arial" panose="020B0604020202020204" pitchFamily="34" charset="0"/>
                </a:rPr>
                <a:t>（</a:t>
              </a:r>
              <a:r>
                <a:rPr lang="en-US" altLang="ja-JP" sz="2000" dirty="0">
                  <a:latin typeface="Arial" panose="020B0604020202020204" pitchFamily="34" charset="0"/>
                  <a:cs typeface="Arial" panose="020B0604020202020204" pitchFamily="34" charset="0"/>
                </a:rPr>
                <a:t> Article 2 </a:t>
              </a:r>
              <a:r>
                <a:rPr lang="en-US" altLang="ja-JP" sz="2000" dirty="0">
                  <a:latin typeface="Arial" panose="020B0604020202020204" pitchFamily="34" charset="0"/>
                  <a:ea typeface="メイリオ" panose="020B0604030504040204" pitchFamily="50" charset="-128"/>
                  <a:cs typeface="Arial" panose="020B0604020202020204" pitchFamily="34" charset="0"/>
                </a:rPr>
                <a:t>to 7</a:t>
              </a:r>
              <a:r>
                <a:rPr lang="ja-JP" altLang="en-US" sz="2000" dirty="0">
                  <a:latin typeface="Arial" panose="020B0604020202020204" pitchFamily="34" charset="0"/>
                  <a:ea typeface="メイリオ" panose="020B0604030504040204" pitchFamily="50" charset="-128"/>
                  <a:cs typeface="Arial" panose="020B0604020202020204" pitchFamily="34" charset="0"/>
                </a:rPr>
                <a:t>）</a:t>
              </a:r>
            </a:p>
          </p:txBody>
        </p:sp>
      </p:grpSp>
      <p:grpSp>
        <p:nvGrpSpPr>
          <p:cNvPr id="14" name="グループ化 13">
            <a:extLst>
              <a:ext uri="{FF2B5EF4-FFF2-40B4-BE49-F238E27FC236}">
                <a16:creationId xmlns:a16="http://schemas.microsoft.com/office/drawing/2014/main" id="{C41E59FC-8587-449A-903D-69CF7D6495F0}"/>
              </a:ext>
            </a:extLst>
          </p:cNvPr>
          <p:cNvGrpSpPr/>
          <p:nvPr/>
        </p:nvGrpSpPr>
        <p:grpSpPr>
          <a:xfrm>
            <a:off x="884307" y="4957777"/>
            <a:ext cx="9859551" cy="1749546"/>
            <a:chOff x="5544310" y="2339003"/>
            <a:chExt cx="9354343" cy="1461607"/>
          </a:xfrm>
        </p:grpSpPr>
        <p:sp>
          <p:nvSpPr>
            <p:cNvPr id="15" name="正方形/長方形 14">
              <a:extLst>
                <a:ext uri="{FF2B5EF4-FFF2-40B4-BE49-F238E27FC236}">
                  <a16:creationId xmlns:a16="http://schemas.microsoft.com/office/drawing/2014/main" id="{FD08EA59-9367-42BE-802F-247FB6BC16B1}"/>
                </a:ext>
              </a:extLst>
            </p:cNvPr>
            <p:cNvSpPr/>
            <p:nvPr/>
          </p:nvSpPr>
          <p:spPr>
            <a:xfrm>
              <a:off x="5544310" y="2437859"/>
              <a:ext cx="9354343" cy="1362751"/>
            </a:xfrm>
            <a:prstGeom prst="rect">
              <a:avLst/>
            </a:prstGeom>
            <a:solidFill>
              <a:srgbClr val="D1FFD1"/>
            </a:solidFill>
            <a:ln w="19050">
              <a:solidFill>
                <a:srgbClr val="ECC735"/>
              </a:solidFill>
            </a:ln>
          </p:spPr>
          <p:txBody>
            <a:bodyPr wrap="square">
              <a:spAutoFit/>
            </a:bodyPr>
            <a:lstStyle/>
            <a:p>
              <a:endParaRPr lang="en-US" altLang="ja-JP" sz="2000" dirty="0">
                <a:latin typeface="Arial" panose="020B0604020202020204" pitchFamily="34" charset="0"/>
                <a:ea typeface="メイリオ" panose="020B0604030504040204" pitchFamily="50" charset="-128"/>
                <a:cs typeface="Arial" panose="020B0604020202020204" pitchFamily="34" charset="0"/>
              </a:endParaRPr>
            </a:p>
            <a:p>
              <a:r>
                <a:rPr lang="en-US" altLang="ja-JP" sz="2000" dirty="0">
                  <a:latin typeface="Arial" panose="020B0604020202020204" pitchFamily="34" charset="0"/>
                  <a:ea typeface="メイリオ" panose="020B0604030504040204" pitchFamily="50" charset="-128"/>
                  <a:cs typeface="Arial" panose="020B0604020202020204" pitchFamily="34" charset="0"/>
                </a:rPr>
                <a:t>• National government formulates basic policy on promotion of food loss reduction (Cabinet decision)</a:t>
              </a:r>
            </a:p>
            <a:p>
              <a:r>
                <a:rPr lang="en-US" altLang="ja-JP" sz="2000" dirty="0">
                  <a:latin typeface="Arial" panose="020B0604020202020204" pitchFamily="34" charset="0"/>
                  <a:ea typeface="メイリオ" panose="020B0604030504040204" pitchFamily="50" charset="-128"/>
                  <a:cs typeface="Arial" panose="020B0604020202020204" pitchFamily="34" charset="0"/>
                </a:rPr>
                <a:t>• Prefectures / municipalities formulate food loss reduction promotion plan based on the basic policy</a:t>
              </a:r>
              <a:endParaRPr lang="ja-JP" altLang="en-US" sz="2000" dirty="0">
                <a:latin typeface="Arial" panose="020B0604020202020204" pitchFamily="34" charset="0"/>
                <a:ea typeface="メイリオ" panose="020B0604030504040204" pitchFamily="50" charset="-128"/>
                <a:cs typeface="Arial" panose="020B0604020202020204" pitchFamily="34" charset="0"/>
              </a:endParaRPr>
            </a:p>
          </p:txBody>
        </p:sp>
        <p:sp>
          <p:nvSpPr>
            <p:cNvPr id="16" name="正方形/長方形 15">
              <a:extLst>
                <a:ext uri="{FF2B5EF4-FFF2-40B4-BE49-F238E27FC236}">
                  <a16:creationId xmlns:a16="http://schemas.microsoft.com/office/drawing/2014/main" id="{A939D6A4-225A-4FF6-A836-CD859584698E}"/>
                </a:ext>
              </a:extLst>
            </p:cNvPr>
            <p:cNvSpPr/>
            <p:nvPr/>
          </p:nvSpPr>
          <p:spPr>
            <a:xfrm>
              <a:off x="5623559" y="2339003"/>
              <a:ext cx="5583123" cy="334260"/>
            </a:xfrm>
            <a:prstGeom prst="rect">
              <a:avLst/>
            </a:prstGeom>
            <a:solidFill>
              <a:srgbClr val="9DE480"/>
            </a:solidFill>
            <a:ln w="28575">
              <a:solidFill>
                <a:srgbClr val="ECC735"/>
              </a:solidFill>
            </a:ln>
          </p:spPr>
          <p:txBody>
            <a:bodyPr wrap="square">
              <a:spAutoFit/>
            </a:bodyPr>
            <a:lstStyle/>
            <a:p>
              <a:r>
                <a:rPr lang="en-US" altLang="ja-JP" sz="2000" dirty="0">
                  <a:latin typeface="Arial" panose="020B0604020202020204" pitchFamily="34" charset="0"/>
                  <a:cs typeface="Arial" panose="020B0604020202020204" pitchFamily="34" charset="0"/>
                </a:rPr>
                <a:t>Basic policy </a:t>
              </a:r>
              <a:r>
                <a:rPr lang="zh-CN" altLang="en-US" sz="2000" dirty="0">
                  <a:latin typeface="Arial" panose="020B0604020202020204" pitchFamily="34" charset="0"/>
                  <a:ea typeface="メイリオ" panose="020B0604030504040204" pitchFamily="50" charset="-128"/>
                  <a:cs typeface="Arial" panose="020B0604020202020204" pitchFamily="34" charset="0"/>
                </a:rPr>
                <a:t>（</a:t>
              </a:r>
              <a:r>
                <a:rPr lang="en-US" altLang="ja-JP" sz="2000" dirty="0">
                  <a:latin typeface="Arial" panose="020B0604020202020204" pitchFamily="34" charset="0"/>
                  <a:cs typeface="Arial" panose="020B0604020202020204" pitchFamily="34" charset="0"/>
                </a:rPr>
                <a:t> Article </a:t>
              </a:r>
              <a:r>
                <a:rPr lang="en-US" altLang="zh-CN" sz="2000" dirty="0">
                  <a:latin typeface="Arial" panose="020B0604020202020204" pitchFamily="34" charset="0"/>
                  <a:ea typeface="メイリオ" panose="020B0604030504040204" pitchFamily="50" charset="-128"/>
                  <a:cs typeface="Arial" panose="020B0604020202020204" pitchFamily="34" charset="0"/>
                </a:rPr>
                <a:t>11 to 13</a:t>
              </a:r>
              <a:r>
                <a:rPr lang="zh-CN" altLang="en-US" sz="2000" dirty="0">
                  <a:latin typeface="Arial" panose="020B0604020202020204" pitchFamily="34" charset="0"/>
                  <a:ea typeface="メイリオ" panose="020B0604030504040204" pitchFamily="50" charset="-128"/>
                  <a:cs typeface="Arial" panose="020B0604020202020204" pitchFamily="34" charset="0"/>
                </a:rPr>
                <a:t>）</a:t>
              </a:r>
              <a:endParaRPr lang="ja-JP" altLang="en-US" sz="2000" dirty="0">
                <a:latin typeface="Arial" panose="020B0604020202020204" pitchFamily="34" charset="0"/>
                <a:ea typeface="メイリオ" panose="020B0604030504040204" pitchFamily="50" charset="-128"/>
                <a:cs typeface="Arial" panose="020B0604020202020204" pitchFamily="34" charset="0"/>
              </a:endParaRPr>
            </a:p>
          </p:txBody>
        </p:sp>
      </p:grpSp>
      <p:sp>
        <p:nvSpPr>
          <p:cNvPr id="3" name="正方形/長方形 2"/>
          <p:cNvSpPr/>
          <p:nvPr/>
        </p:nvSpPr>
        <p:spPr>
          <a:xfrm>
            <a:off x="10795379" y="6018664"/>
            <a:ext cx="1282890" cy="6830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消費者庁他</a:t>
            </a:r>
          </a:p>
        </p:txBody>
      </p:sp>
      <p:sp>
        <p:nvSpPr>
          <p:cNvPr id="17" name="スライド番号プレースホルダー 16"/>
          <p:cNvSpPr>
            <a:spLocks noGrp="1"/>
          </p:cNvSpPr>
          <p:nvPr>
            <p:ph type="sldNum" sz="quarter" idx="12"/>
          </p:nvPr>
        </p:nvSpPr>
        <p:spPr/>
        <p:txBody>
          <a:bodyPr/>
          <a:lstStyle/>
          <a:p>
            <a:fld id="{F48FF65C-A0D8-4676-9D7F-E477FEA797F6}" type="slidenum">
              <a:rPr kumimoji="1" lang="ja-JP" altLang="en-US" smtClean="0"/>
              <a:t>12</a:t>
            </a:fld>
            <a:endParaRPr kumimoji="1" lang="ja-JP" altLang="en-US"/>
          </a:p>
        </p:txBody>
      </p:sp>
    </p:spTree>
    <p:extLst>
      <p:ext uri="{BB962C8B-B14F-4D97-AF65-F5344CB8AC3E}">
        <p14:creationId xmlns:p14="http://schemas.microsoft.com/office/powerpoint/2010/main" val="2126687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33113"/>
            <a:ext cx="10515600" cy="1149777"/>
          </a:xfrm>
          <a:noFill/>
          <a:ln>
            <a:solidFill>
              <a:schemeClr val="tx1"/>
            </a:solidFill>
          </a:ln>
        </p:spPr>
        <p:txBody>
          <a:bodyPr>
            <a:normAutofit/>
          </a:bodyPr>
          <a:lstStyle/>
          <a:p>
            <a:r>
              <a:rPr kumimoji="1" lang="ja-JP" altLang="en-US" sz="3200" dirty="0"/>
              <a:t>食品ロスの削減の推進に関する基本的な方針・素案骨子</a:t>
            </a:r>
          </a:p>
        </p:txBody>
      </p:sp>
      <p:sp>
        <p:nvSpPr>
          <p:cNvPr id="3" name="コンテンツ プレースホルダー 2"/>
          <p:cNvSpPr>
            <a:spLocks noGrp="1"/>
          </p:cNvSpPr>
          <p:nvPr>
            <p:ph idx="1"/>
          </p:nvPr>
        </p:nvSpPr>
        <p:spPr>
          <a:xfrm>
            <a:off x="838200" y="1501254"/>
            <a:ext cx="10515600" cy="5252753"/>
          </a:xfrm>
        </p:spPr>
        <p:txBody>
          <a:bodyPr>
            <a:normAutofit fontScale="85000" lnSpcReduction="20000"/>
          </a:bodyPr>
          <a:lstStyle/>
          <a:p>
            <a:r>
              <a:rPr kumimoji="1" lang="ja-JP" altLang="en-US" dirty="0"/>
              <a:t>基本的方向</a:t>
            </a:r>
            <a:endParaRPr kumimoji="1" lang="en-US" altLang="ja-JP" dirty="0"/>
          </a:p>
          <a:p>
            <a:pPr marL="0" indent="0">
              <a:buNone/>
            </a:pPr>
            <a:r>
              <a:rPr kumimoji="1" lang="ja-JP" altLang="en-US" dirty="0"/>
              <a:t>　食品ロスについて国民各層がこの問題を「他人事」ではなく、　</a:t>
            </a:r>
            <a:endParaRPr kumimoji="1" lang="en-US" altLang="ja-JP" dirty="0"/>
          </a:p>
          <a:p>
            <a:pPr marL="0" indent="0">
              <a:buNone/>
            </a:pPr>
            <a:r>
              <a:rPr kumimoji="1" lang="ja-JP" altLang="en-US" dirty="0"/>
              <a:t>　「我が事」と捉え「理解」にとどまらず「行動」すること</a:t>
            </a:r>
            <a:endParaRPr kumimoji="1" lang="en-US" altLang="ja-JP" dirty="0"/>
          </a:p>
          <a:p>
            <a:r>
              <a:rPr lang="ja-JP" altLang="en-US" dirty="0"/>
              <a:t>国民各層とは</a:t>
            </a:r>
            <a:endParaRPr lang="en-US" altLang="ja-JP" dirty="0"/>
          </a:p>
          <a:p>
            <a:pPr marL="0" indent="0">
              <a:buNone/>
            </a:pPr>
            <a:r>
              <a:rPr lang="ja-JP" altLang="en-US" dirty="0"/>
              <a:t>　</a:t>
            </a:r>
            <a:r>
              <a:rPr lang="ja-JP" altLang="en-US" u="sng" dirty="0">
                <a:solidFill>
                  <a:srgbClr val="FF0000"/>
                </a:solidFill>
              </a:rPr>
              <a:t>サプライチェーン全体＋消費者</a:t>
            </a:r>
            <a:r>
              <a:rPr lang="ja-JP" altLang="en-US" dirty="0"/>
              <a:t>であり、夫々</a:t>
            </a:r>
            <a:r>
              <a:rPr lang="ja-JP" altLang="en-US" dirty="0">
                <a:solidFill>
                  <a:srgbClr val="FF0000"/>
                </a:solidFill>
              </a:rPr>
              <a:t>役割</a:t>
            </a:r>
            <a:r>
              <a:rPr lang="ja-JP" altLang="en-US" dirty="0"/>
              <a:t>を決めた。</a:t>
            </a:r>
            <a:endParaRPr lang="en-US" altLang="ja-JP" dirty="0"/>
          </a:p>
          <a:p>
            <a:pPr marL="0" indent="0">
              <a:buNone/>
            </a:pPr>
            <a:r>
              <a:rPr kumimoji="1" lang="ja-JP" altLang="en-US" dirty="0"/>
              <a:t>　国の基本計画⇒都道府県⇒市町村と各行政段階でロス削減計画　</a:t>
            </a:r>
            <a:endParaRPr kumimoji="1" lang="en-US" altLang="ja-JP" dirty="0"/>
          </a:p>
          <a:p>
            <a:pPr marL="0" indent="0">
              <a:buNone/>
            </a:pPr>
            <a:r>
              <a:rPr lang="ja-JP" altLang="en-US" dirty="0"/>
              <a:t>　</a:t>
            </a:r>
            <a:r>
              <a:rPr kumimoji="1" lang="ja-JP" altLang="en-US" dirty="0"/>
              <a:t>を定める</a:t>
            </a:r>
            <a:endParaRPr kumimoji="1" lang="en-US" altLang="ja-JP" dirty="0"/>
          </a:p>
          <a:p>
            <a:r>
              <a:rPr kumimoji="1" lang="ja-JP" altLang="en-US" dirty="0">
                <a:solidFill>
                  <a:srgbClr val="FF0000"/>
                </a:solidFill>
              </a:rPr>
              <a:t>役割</a:t>
            </a:r>
            <a:r>
              <a:rPr kumimoji="1" lang="ja-JP" altLang="en-US" dirty="0"/>
              <a:t>は</a:t>
            </a:r>
            <a:endParaRPr kumimoji="1" lang="en-US" altLang="ja-JP" dirty="0"/>
          </a:p>
          <a:p>
            <a:pPr marL="0" indent="0">
              <a:buNone/>
            </a:pPr>
            <a:r>
              <a:rPr lang="ja-JP" altLang="en-US" dirty="0"/>
              <a:t>　消費者・農林漁業者・食品関連事業者・食品卸売・小売業・外食</a:t>
            </a:r>
            <a:endParaRPr lang="en-US" altLang="ja-JP" dirty="0"/>
          </a:p>
          <a:p>
            <a:pPr marL="0" indent="0">
              <a:buNone/>
            </a:pPr>
            <a:r>
              <a:rPr lang="ja-JP" altLang="en-US" dirty="0"/>
              <a:t>　その他事業者・報道機関・</a:t>
            </a:r>
            <a:r>
              <a:rPr lang="en-US" altLang="ja-JP" dirty="0"/>
              <a:t>NPO</a:t>
            </a:r>
            <a:r>
              <a:rPr lang="ja-JP" altLang="en-US" dirty="0"/>
              <a:t>・国地方公共団体すべてを記載</a:t>
            </a:r>
            <a:endParaRPr lang="en-US" altLang="ja-JP" dirty="0"/>
          </a:p>
          <a:p>
            <a:pPr marL="0" indent="0">
              <a:buNone/>
            </a:pPr>
            <a:r>
              <a:rPr lang="ja-JP" altLang="en-US" dirty="0"/>
              <a:t>　基本的に</a:t>
            </a:r>
            <a:r>
              <a:rPr lang="ja-JP" altLang="en-US" u="sng" dirty="0">
                <a:solidFill>
                  <a:srgbClr val="FF0000"/>
                </a:solidFill>
              </a:rPr>
              <a:t>食品関連事業者と消費者のコミュニケーションが重視され　</a:t>
            </a:r>
            <a:endParaRPr lang="en-US" altLang="ja-JP" u="sng" dirty="0">
              <a:solidFill>
                <a:srgbClr val="FF0000"/>
              </a:solidFill>
            </a:endParaRPr>
          </a:p>
          <a:p>
            <a:pPr marL="0" indent="0">
              <a:buNone/>
            </a:pPr>
            <a:r>
              <a:rPr lang="ja-JP" altLang="en-US" u="sng" dirty="0">
                <a:solidFill>
                  <a:srgbClr val="FF0000"/>
                </a:solidFill>
              </a:rPr>
              <a:t>　ている。</a:t>
            </a:r>
            <a:endParaRPr lang="en-US" altLang="ja-JP" u="sng" dirty="0">
              <a:solidFill>
                <a:srgbClr val="FF0000"/>
              </a:solidFill>
            </a:endParaRPr>
          </a:p>
          <a:p>
            <a:pPr marL="0" indent="0">
              <a:buNone/>
            </a:pPr>
            <a:r>
              <a:rPr lang="ja-JP" altLang="en-US" sz="1900" b="1" dirty="0"/>
              <a:t>　　＊基本方針はパブリックコメントを募集（令和</a:t>
            </a:r>
            <a:r>
              <a:rPr lang="en-US" altLang="ja-JP" sz="1900" b="1" dirty="0"/>
              <a:t>2</a:t>
            </a:r>
            <a:r>
              <a:rPr lang="ja-JP" altLang="en-US" sz="1900" b="1" dirty="0"/>
              <a:t>年</a:t>
            </a:r>
            <a:r>
              <a:rPr lang="en-US" altLang="ja-JP" sz="1900" b="1" dirty="0"/>
              <a:t>1</a:t>
            </a:r>
            <a:r>
              <a:rPr lang="ja-JP" altLang="en-US" sz="1900" b="1" dirty="0"/>
              <a:t>月</a:t>
            </a:r>
            <a:r>
              <a:rPr lang="en-US" altLang="ja-JP" sz="1900" b="1" dirty="0"/>
              <a:t>10</a:t>
            </a:r>
            <a:r>
              <a:rPr lang="ja-JP" altLang="en-US" sz="1900" b="1" dirty="0"/>
              <a:t>日～</a:t>
            </a:r>
            <a:r>
              <a:rPr lang="en-US" altLang="ja-JP" sz="1900" b="1" dirty="0"/>
              <a:t>2</a:t>
            </a:r>
            <a:r>
              <a:rPr lang="ja-JP" altLang="en-US" sz="1900" b="1" dirty="0"/>
              <a:t>月</a:t>
            </a:r>
            <a:r>
              <a:rPr lang="en-US" altLang="ja-JP" sz="1900" b="1" dirty="0"/>
              <a:t>1</a:t>
            </a:r>
            <a:r>
              <a:rPr lang="ja-JP" altLang="en-US" sz="1900" b="1" dirty="0"/>
              <a:t>日）し年度内を目処に決定の予定</a:t>
            </a:r>
            <a:endParaRPr lang="en-US" altLang="ja-JP" sz="1900" b="1" dirty="0"/>
          </a:p>
          <a:p>
            <a:pPr marL="0" indent="0">
              <a:buNone/>
            </a:pPr>
            <a:endParaRPr kumimoji="1" lang="ja-JP" altLang="en-US" u="sng" dirty="0">
              <a:solidFill>
                <a:srgbClr val="FF0000"/>
              </a:solidFill>
            </a:endParaRPr>
          </a:p>
        </p:txBody>
      </p:sp>
      <p:sp>
        <p:nvSpPr>
          <p:cNvPr id="4" name="正方形/長方形 3"/>
          <p:cNvSpPr/>
          <p:nvPr/>
        </p:nvSpPr>
        <p:spPr>
          <a:xfrm>
            <a:off x="10795379" y="6018664"/>
            <a:ext cx="1282890" cy="6830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消費者庁他</a:t>
            </a:r>
          </a:p>
        </p:txBody>
      </p:sp>
      <p:sp>
        <p:nvSpPr>
          <p:cNvPr id="5" name="スライド番号プレースホルダー 4"/>
          <p:cNvSpPr>
            <a:spLocks noGrp="1"/>
          </p:cNvSpPr>
          <p:nvPr>
            <p:ph type="sldNum" sz="quarter" idx="12"/>
          </p:nvPr>
        </p:nvSpPr>
        <p:spPr/>
        <p:txBody>
          <a:bodyPr/>
          <a:lstStyle/>
          <a:p>
            <a:fld id="{F48FF65C-A0D8-4676-9D7F-E477FEA797F6}" type="slidenum">
              <a:rPr kumimoji="1" lang="ja-JP" altLang="en-US" smtClean="0"/>
              <a:t>13</a:t>
            </a:fld>
            <a:endParaRPr kumimoji="1" lang="ja-JP" altLang="en-US"/>
          </a:p>
        </p:txBody>
      </p:sp>
    </p:spTree>
    <p:extLst>
      <p:ext uri="{BB962C8B-B14F-4D97-AF65-F5344CB8AC3E}">
        <p14:creationId xmlns:p14="http://schemas.microsoft.com/office/powerpoint/2010/main" val="3421965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99400"/>
          </a:xfrm>
          <a:ln>
            <a:solidFill>
              <a:schemeClr val="tx1"/>
            </a:solidFill>
          </a:ln>
        </p:spPr>
        <p:txBody>
          <a:bodyPr>
            <a:normAutofit/>
          </a:bodyPr>
          <a:lstStyle/>
          <a:p>
            <a:r>
              <a:rPr lang="ja-JP" altLang="en-US" sz="2400" dirty="0"/>
              <a:t>食品ロスの削減の推進に関する基本的な方針・素案（役割）</a:t>
            </a:r>
            <a:endParaRPr kumimoji="1" lang="ja-JP" altLang="en-US" sz="24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066657160"/>
              </p:ext>
            </p:extLst>
          </p:nvPr>
        </p:nvGraphicFramePr>
        <p:xfrm>
          <a:off x="831647" y="1225123"/>
          <a:ext cx="10515600" cy="2773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コンテンツ プレースホルダー 3"/>
          <p:cNvGraphicFramePr>
            <a:graphicFrameLocks/>
          </p:cNvGraphicFramePr>
          <p:nvPr>
            <p:extLst>
              <p:ext uri="{D42A27DB-BD31-4B8C-83A1-F6EECF244321}">
                <p14:modId xmlns:p14="http://schemas.microsoft.com/office/powerpoint/2010/main" val="844547529"/>
              </p:ext>
            </p:extLst>
          </p:nvPr>
        </p:nvGraphicFramePr>
        <p:xfrm>
          <a:off x="831647" y="4159392"/>
          <a:ext cx="10515600" cy="27736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スライド番号プレースホルダー 2"/>
          <p:cNvSpPr>
            <a:spLocks noGrp="1"/>
          </p:cNvSpPr>
          <p:nvPr>
            <p:ph type="sldNum" sz="quarter" idx="12"/>
          </p:nvPr>
        </p:nvSpPr>
        <p:spPr/>
        <p:txBody>
          <a:bodyPr/>
          <a:lstStyle/>
          <a:p>
            <a:fld id="{F48FF65C-A0D8-4676-9D7F-E477FEA797F6}" type="slidenum">
              <a:rPr kumimoji="1" lang="ja-JP" altLang="en-US" smtClean="0"/>
              <a:t>14</a:t>
            </a:fld>
            <a:endParaRPr kumimoji="1" lang="ja-JP" altLang="en-US"/>
          </a:p>
        </p:txBody>
      </p:sp>
    </p:spTree>
    <p:extLst>
      <p:ext uri="{BB962C8B-B14F-4D97-AF65-F5344CB8AC3E}">
        <p14:creationId xmlns:p14="http://schemas.microsoft.com/office/powerpoint/2010/main" val="3208905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838200" y="239807"/>
            <a:ext cx="9400269" cy="508332"/>
          </a:xfrm>
          <a:ln>
            <a:solidFill>
              <a:schemeClr val="tx1"/>
            </a:solidFill>
          </a:ln>
        </p:spPr>
        <p:txBody>
          <a:bodyPr>
            <a:normAutofit/>
          </a:bodyPr>
          <a:lstStyle/>
          <a:p>
            <a:r>
              <a:rPr kumimoji="1" lang="ja-JP" altLang="en-US" sz="2000" b="1" dirty="0">
                <a:latin typeface="HGS明朝E" panose="02020900000000000000" pitchFamily="18" charset="-128"/>
                <a:ea typeface="HGS明朝E" panose="02020900000000000000" pitchFamily="18" charset="-128"/>
              </a:rPr>
              <a:t>食品ロス</a:t>
            </a:r>
            <a:r>
              <a:rPr lang="ja-JP" altLang="en-US" sz="2000" b="1" dirty="0">
                <a:latin typeface="HGS明朝E" panose="02020900000000000000" pitchFamily="18" charset="-128"/>
                <a:ea typeface="HGS明朝E" panose="02020900000000000000" pitchFamily="18" charset="-128"/>
              </a:rPr>
              <a:t>削減に向けた動き（農水省消費者向け啓発ツール）</a:t>
            </a:r>
            <a:endParaRPr kumimoji="1" lang="ja-JP" altLang="en-US" sz="2000" b="1" dirty="0">
              <a:latin typeface="HGS明朝E" panose="02020900000000000000" pitchFamily="18" charset="-128"/>
              <a:ea typeface="HGS明朝E" panose="02020900000000000000" pitchFamily="18" charset="-128"/>
            </a:endParaRPr>
          </a:p>
        </p:txBody>
      </p:sp>
      <p:pic>
        <p:nvPicPr>
          <p:cNvPr id="7" name="コンテンツ プレースホルダー 6"/>
          <p:cNvPicPr>
            <a:picLocks noGrp="1" noChangeAspect="1"/>
          </p:cNvPicPr>
          <p:nvPr>
            <p:ph idx="1"/>
          </p:nvPr>
        </p:nvPicPr>
        <p:blipFill>
          <a:blip r:embed="rId2"/>
          <a:stretch>
            <a:fillRect/>
          </a:stretch>
        </p:blipFill>
        <p:spPr>
          <a:xfrm>
            <a:off x="4222727" y="1097767"/>
            <a:ext cx="3003234" cy="4351338"/>
          </a:xfrm>
          <a:prstGeom prst="rect">
            <a:avLst/>
          </a:prstGeom>
        </p:spPr>
      </p:pic>
      <p:pic>
        <p:nvPicPr>
          <p:cNvPr id="9" name="図 8"/>
          <p:cNvPicPr>
            <a:picLocks noChangeAspect="1"/>
          </p:cNvPicPr>
          <p:nvPr/>
        </p:nvPicPr>
        <p:blipFill>
          <a:blip r:embed="rId3"/>
          <a:stretch>
            <a:fillRect/>
          </a:stretch>
        </p:blipFill>
        <p:spPr>
          <a:xfrm>
            <a:off x="6920134" y="1563069"/>
            <a:ext cx="2951766" cy="4292221"/>
          </a:xfrm>
          <a:prstGeom prst="rect">
            <a:avLst/>
          </a:prstGeom>
        </p:spPr>
      </p:pic>
      <p:pic>
        <p:nvPicPr>
          <p:cNvPr id="10" name="図 9"/>
          <p:cNvPicPr>
            <a:picLocks noChangeAspect="1"/>
          </p:cNvPicPr>
          <p:nvPr/>
        </p:nvPicPr>
        <p:blipFill>
          <a:blip r:embed="rId4"/>
          <a:stretch>
            <a:fillRect/>
          </a:stretch>
        </p:blipFill>
        <p:spPr>
          <a:xfrm>
            <a:off x="9103213" y="1971814"/>
            <a:ext cx="2998042" cy="4292221"/>
          </a:xfrm>
          <a:prstGeom prst="rect">
            <a:avLst/>
          </a:prstGeom>
        </p:spPr>
      </p:pic>
      <p:pic>
        <p:nvPicPr>
          <p:cNvPr id="11" name="図 10"/>
          <p:cNvPicPr>
            <a:picLocks noChangeAspect="1"/>
          </p:cNvPicPr>
          <p:nvPr/>
        </p:nvPicPr>
        <p:blipFill>
          <a:blip r:embed="rId5"/>
          <a:stretch>
            <a:fillRect/>
          </a:stretch>
        </p:blipFill>
        <p:spPr>
          <a:xfrm>
            <a:off x="4586492" y="4219714"/>
            <a:ext cx="5651977" cy="2044321"/>
          </a:xfrm>
          <a:prstGeom prst="rect">
            <a:avLst/>
          </a:prstGeom>
        </p:spPr>
      </p:pic>
      <p:sp>
        <p:nvSpPr>
          <p:cNvPr id="12" name="正方形/長方形 11"/>
          <p:cNvSpPr/>
          <p:nvPr/>
        </p:nvSpPr>
        <p:spPr>
          <a:xfrm>
            <a:off x="600501" y="1188705"/>
            <a:ext cx="3480180" cy="54731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kumimoji="1" lang="ja-JP" altLang="en-US" sz="3600" b="1" dirty="0">
                <a:solidFill>
                  <a:schemeClr val="tx1"/>
                </a:solidFill>
              </a:rPr>
              <a:t>農水省、環境省は量販店や飲食店等にチラシをくばり、店頭には</a:t>
            </a:r>
            <a:r>
              <a:rPr kumimoji="1" lang="en-US" altLang="ja-JP" sz="3600" b="1" dirty="0">
                <a:solidFill>
                  <a:schemeClr val="tx1"/>
                </a:solidFill>
              </a:rPr>
              <a:t>POP</a:t>
            </a:r>
            <a:r>
              <a:rPr kumimoji="1" lang="ja-JP" altLang="en-US" sz="3600" b="1" dirty="0">
                <a:solidFill>
                  <a:schemeClr val="tx1"/>
                </a:solidFill>
              </a:rPr>
              <a:t>を貼って食品ロス削減の啓発に力を入れている。</a:t>
            </a:r>
          </a:p>
        </p:txBody>
      </p:sp>
      <p:sp>
        <p:nvSpPr>
          <p:cNvPr id="8" name="正方形/長方形 7"/>
          <p:cNvSpPr/>
          <p:nvPr/>
        </p:nvSpPr>
        <p:spPr>
          <a:xfrm>
            <a:off x="6048678" y="6399467"/>
            <a:ext cx="5909480" cy="270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農水省：食品ロス・リサイクルをめぐる情勢より</a:t>
            </a:r>
          </a:p>
        </p:txBody>
      </p:sp>
      <p:sp>
        <p:nvSpPr>
          <p:cNvPr id="2" name="スライド番号プレースホルダー 1"/>
          <p:cNvSpPr>
            <a:spLocks noGrp="1"/>
          </p:cNvSpPr>
          <p:nvPr>
            <p:ph type="sldNum" sz="quarter" idx="12"/>
          </p:nvPr>
        </p:nvSpPr>
        <p:spPr/>
        <p:txBody>
          <a:bodyPr/>
          <a:lstStyle/>
          <a:p>
            <a:fld id="{F48FF65C-A0D8-4676-9D7F-E477FEA797F6}" type="slidenum">
              <a:rPr kumimoji="1" lang="ja-JP" altLang="en-US" smtClean="0"/>
              <a:t>15</a:t>
            </a:fld>
            <a:endParaRPr kumimoji="1" lang="ja-JP" altLang="en-US"/>
          </a:p>
        </p:txBody>
      </p:sp>
    </p:spTree>
    <p:extLst>
      <p:ext uri="{BB962C8B-B14F-4D97-AF65-F5344CB8AC3E}">
        <p14:creationId xmlns:p14="http://schemas.microsoft.com/office/powerpoint/2010/main" val="3288665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0672" y="1564054"/>
            <a:ext cx="3190700" cy="4351338"/>
          </a:xfrm>
        </p:spPr>
      </p:pic>
      <p:sp>
        <p:nvSpPr>
          <p:cNvPr id="4" name="タイトル 1"/>
          <p:cNvSpPr>
            <a:spLocks noGrp="1"/>
          </p:cNvSpPr>
          <p:nvPr>
            <p:ph type="title"/>
          </p:nvPr>
        </p:nvSpPr>
        <p:spPr>
          <a:xfrm>
            <a:off x="776785" y="247735"/>
            <a:ext cx="8087436" cy="538538"/>
          </a:xfrm>
          <a:ln>
            <a:solidFill>
              <a:schemeClr val="tx1"/>
            </a:solidFill>
          </a:ln>
        </p:spPr>
        <p:txBody>
          <a:bodyPr>
            <a:normAutofit/>
          </a:bodyPr>
          <a:lstStyle/>
          <a:p>
            <a:r>
              <a:rPr kumimoji="1" lang="ja-JP" altLang="en-US" sz="2000" b="1" dirty="0">
                <a:latin typeface="HGS明朝E" panose="02020900000000000000" pitchFamily="18" charset="-128"/>
                <a:ea typeface="HGS明朝E" panose="02020900000000000000" pitchFamily="18" charset="-128"/>
              </a:rPr>
              <a:t>食品ロス</a:t>
            </a:r>
            <a:r>
              <a:rPr lang="ja-JP" altLang="en-US" sz="2000" b="1" dirty="0">
                <a:latin typeface="HGS明朝E" panose="02020900000000000000" pitchFamily="18" charset="-128"/>
                <a:ea typeface="HGS明朝E" panose="02020900000000000000" pitchFamily="18" charset="-128"/>
              </a:rPr>
              <a:t>削減に向けた動き（環境省消費者向け啓発ツール）</a:t>
            </a:r>
            <a:endParaRPr kumimoji="1" lang="ja-JP" altLang="en-US" sz="2000" b="1" dirty="0">
              <a:latin typeface="HGS明朝E" panose="02020900000000000000" pitchFamily="18" charset="-128"/>
              <a:ea typeface="HGS明朝E" panose="02020900000000000000" pitchFamily="18"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6323" y="1564054"/>
            <a:ext cx="3355180" cy="4575648"/>
          </a:xfrm>
          <a:prstGeom prst="rect">
            <a:avLst/>
          </a:prstGeom>
        </p:spPr>
      </p:pic>
      <p:pic>
        <p:nvPicPr>
          <p:cNvPr id="7" name="図 6"/>
          <p:cNvPicPr>
            <a:picLocks noChangeAspect="1"/>
          </p:cNvPicPr>
          <p:nvPr/>
        </p:nvPicPr>
        <p:blipFill>
          <a:blip r:embed="rId4"/>
          <a:stretch>
            <a:fillRect/>
          </a:stretch>
        </p:blipFill>
        <p:spPr>
          <a:xfrm>
            <a:off x="6738933" y="1105469"/>
            <a:ext cx="5164598" cy="3650398"/>
          </a:xfrm>
          <a:prstGeom prst="rect">
            <a:avLst/>
          </a:prstGeom>
        </p:spPr>
      </p:pic>
      <p:pic>
        <p:nvPicPr>
          <p:cNvPr id="8" name="図 7"/>
          <p:cNvPicPr>
            <a:picLocks noChangeAspect="1"/>
          </p:cNvPicPr>
          <p:nvPr/>
        </p:nvPicPr>
        <p:blipFill>
          <a:blip r:embed="rId5"/>
          <a:stretch>
            <a:fillRect/>
          </a:stretch>
        </p:blipFill>
        <p:spPr>
          <a:xfrm>
            <a:off x="6401503" y="2362902"/>
            <a:ext cx="5375515" cy="3776800"/>
          </a:xfrm>
          <a:prstGeom prst="rect">
            <a:avLst/>
          </a:prstGeom>
        </p:spPr>
      </p:pic>
      <p:sp>
        <p:nvSpPr>
          <p:cNvPr id="9" name="正方形/長方形 8"/>
          <p:cNvSpPr/>
          <p:nvPr/>
        </p:nvSpPr>
        <p:spPr>
          <a:xfrm>
            <a:off x="5909481" y="6373504"/>
            <a:ext cx="5909480" cy="4145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環境省</a:t>
            </a:r>
            <a:r>
              <a:rPr kumimoji="1" lang="en-US" altLang="ja-JP" dirty="0">
                <a:solidFill>
                  <a:schemeClr val="tx1"/>
                </a:solidFill>
              </a:rPr>
              <a:t>HP</a:t>
            </a:r>
            <a:r>
              <a:rPr kumimoji="1" lang="ja-JP" altLang="en-US" dirty="0">
                <a:solidFill>
                  <a:schemeClr val="tx1"/>
                </a:solidFill>
              </a:rPr>
              <a:t>よりダウンロード：すぐ</a:t>
            </a:r>
            <a:r>
              <a:rPr kumimoji="1" lang="ja-JP" altLang="en-US" dirty="0" err="1">
                <a:solidFill>
                  <a:schemeClr val="tx1"/>
                </a:solidFill>
              </a:rPr>
              <a:t>たべくん</a:t>
            </a:r>
            <a:r>
              <a:rPr kumimoji="1" lang="ja-JP" altLang="en-US" dirty="0">
                <a:solidFill>
                  <a:schemeClr val="tx1"/>
                </a:solidFill>
              </a:rPr>
              <a:t>・</a:t>
            </a:r>
            <a:r>
              <a:rPr kumimoji="1" lang="en-US" altLang="ja-JP" dirty="0">
                <a:solidFill>
                  <a:schemeClr val="tx1"/>
                </a:solidFill>
              </a:rPr>
              <a:t>3010</a:t>
            </a:r>
            <a:r>
              <a:rPr kumimoji="1" lang="ja-JP" altLang="en-US" dirty="0">
                <a:solidFill>
                  <a:schemeClr val="tx1"/>
                </a:solidFill>
              </a:rPr>
              <a:t>運動</a:t>
            </a:r>
          </a:p>
        </p:txBody>
      </p:sp>
      <p:sp>
        <p:nvSpPr>
          <p:cNvPr id="2" name="スライド番号プレースホルダー 1"/>
          <p:cNvSpPr>
            <a:spLocks noGrp="1"/>
          </p:cNvSpPr>
          <p:nvPr>
            <p:ph type="sldNum" sz="quarter" idx="12"/>
          </p:nvPr>
        </p:nvSpPr>
        <p:spPr/>
        <p:txBody>
          <a:bodyPr/>
          <a:lstStyle/>
          <a:p>
            <a:fld id="{F48FF65C-A0D8-4676-9D7F-E477FEA797F6}" type="slidenum">
              <a:rPr kumimoji="1" lang="ja-JP" altLang="en-US" smtClean="0"/>
              <a:t>16</a:t>
            </a:fld>
            <a:endParaRPr kumimoji="1" lang="ja-JP" altLang="en-US"/>
          </a:p>
        </p:txBody>
      </p:sp>
    </p:spTree>
    <p:extLst>
      <p:ext uri="{BB962C8B-B14F-4D97-AF65-F5344CB8AC3E}">
        <p14:creationId xmlns:p14="http://schemas.microsoft.com/office/powerpoint/2010/main" val="2413972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stretch>
            <a:fillRect/>
          </a:stretch>
        </p:blipFill>
        <p:spPr>
          <a:xfrm>
            <a:off x="3655565" y="1050268"/>
            <a:ext cx="8245281" cy="5744486"/>
          </a:xfrm>
          <a:prstGeom prst="rect">
            <a:avLst/>
          </a:prstGeom>
          <a:solidFill>
            <a:schemeClr val="bg1"/>
          </a:solidFill>
          <a:ln>
            <a:solidFill>
              <a:schemeClr val="tx1"/>
            </a:solidFill>
          </a:ln>
        </p:spPr>
      </p:pic>
      <p:sp>
        <p:nvSpPr>
          <p:cNvPr id="5" name="タイトル 1"/>
          <p:cNvSpPr>
            <a:spLocks noGrp="1"/>
          </p:cNvSpPr>
          <p:nvPr>
            <p:ph type="title"/>
          </p:nvPr>
        </p:nvSpPr>
        <p:spPr>
          <a:xfrm>
            <a:off x="674426" y="160410"/>
            <a:ext cx="10078037" cy="740342"/>
          </a:xfrm>
          <a:ln>
            <a:solidFill>
              <a:schemeClr val="tx1"/>
            </a:solidFill>
          </a:ln>
        </p:spPr>
        <p:txBody>
          <a:bodyPr>
            <a:normAutofit/>
          </a:bodyPr>
          <a:lstStyle/>
          <a:p>
            <a:r>
              <a:rPr lang="en-US" altLang="ja-JP" sz="3200" dirty="0">
                <a:latin typeface="Arial" panose="020B0604020202020204" pitchFamily="34" charset="0"/>
                <a:cs typeface="Arial" panose="020B0604020202020204" pitchFamily="34" charset="0"/>
              </a:rPr>
              <a:t>Movement toward food loss reduction (NPO case)</a:t>
            </a:r>
            <a:endParaRPr kumimoji="1" lang="ja-JP" altLang="en-US" sz="3200" b="1" dirty="0">
              <a:latin typeface="Arial" panose="020B0604020202020204" pitchFamily="34" charset="0"/>
              <a:ea typeface="HGS明朝E" panose="02020900000000000000" pitchFamily="18" charset="-128"/>
              <a:cs typeface="Arial" panose="020B0604020202020204" pitchFamily="34" charset="0"/>
            </a:endParaRPr>
          </a:p>
        </p:txBody>
      </p:sp>
      <p:sp>
        <p:nvSpPr>
          <p:cNvPr id="6" name="正方形/長方形 5"/>
          <p:cNvSpPr/>
          <p:nvPr/>
        </p:nvSpPr>
        <p:spPr>
          <a:xfrm>
            <a:off x="382137" y="1050268"/>
            <a:ext cx="3165294" cy="52668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altLang="ja-JP" sz="2000" dirty="0">
                <a:solidFill>
                  <a:schemeClr val="tx1"/>
                </a:solidFill>
                <a:latin typeface="Arial" panose="020B0604020202020204" pitchFamily="34" charset="0"/>
                <a:cs typeface="Arial" panose="020B0604020202020204" pitchFamily="34" charset="0"/>
              </a:rPr>
              <a:t>Food bank is a social welfare activity </a:t>
            </a:r>
          </a:p>
          <a:p>
            <a:pPr marL="285750" indent="-285750">
              <a:buFont typeface="Arial" panose="020B0604020202020204" pitchFamily="34" charset="0"/>
              <a:buChar char="•"/>
            </a:pPr>
            <a:r>
              <a:rPr lang="en-US" altLang="ja-JP" sz="2000" dirty="0">
                <a:solidFill>
                  <a:schemeClr val="tx1"/>
                </a:solidFill>
                <a:latin typeface="Arial" panose="020B0604020202020204" pitchFamily="34" charset="0"/>
                <a:cs typeface="Arial" panose="020B0604020202020204" pitchFamily="34" charset="0"/>
              </a:rPr>
              <a:t>Help reduce food loss as well as help people who need food</a:t>
            </a:r>
          </a:p>
          <a:p>
            <a:pPr marL="285750" indent="-285750">
              <a:buFont typeface="Arial" panose="020B0604020202020204" pitchFamily="34" charset="0"/>
              <a:buChar char="•"/>
            </a:pPr>
            <a:r>
              <a:rPr kumimoji="1" lang="en-US" altLang="ja-JP" sz="2000" dirty="0">
                <a:solidFill>
                  <a:schemeClr val="tx1"/>
                </a:solidFill>
                <a:latin typeface="Arial" panose="020B0604020202020204" pitchFamily="34" charset="0"/>
                <a:cs typeface="Arial" panose="020B0604020202020204" pitchFamily="34" charset="0"/>
              </a:rPr>
              <a:t>Food is distributed to</a:t>
            </a:r>
          </a:p>
          <a:p>
            <a:pPr marL="342900" indent="-342900">
              <a:buFont typeface="Wingdings" panose="05000000000000000000" pitchFamily="2" charset="2"/>
              <a:buChar char="ü"/>
            </a:pPr>
            <a:r>
              <a:rPr lang="en-US" altLang="ja-JP" sz="2000" dirty="0">
                <a:solidFill>
                  <a:schemeClr val="tx1"/>
                </a:solidFill>
                <a:latin typeface="Arial" panose="020B0604020202020204" pitchFamily="34" charset="0"/>
                <a:cs typeface="Arial" panose="020B0604020202020204" pitchFamily="34" charset="0"/>
              </a:rPr>
              <a:t>Single parent families</a:t>
            </a:r>
          </a:p>
          <a:p>
            <a:pPr marL="342900" indent="-342900">
              <a:buFont typeface="Wingdings" panose="05000000000000000000" pitchFamily="2" charset="2"/>
              <a:buChar char="ü"/>
            </a:pPr>
            <a:r>
              <a:rPr lang="en-US" altLang="ja-JP" sz="2000" dirty="0">
                <a:solidFill>
                  <a:schemeClr val="tx1"/>
                </a:solidFill>
                <a:latin typeface="Arial" panose="020B0604020202020204" pitchFamily="34" charset="0"/>
                <a:cs typeface="Arial" panose="020B0604020202020204" pitchFamily="34" charset="0"/>
              </a:rPr>
              <a:t>Children dinars</a:t>
            </a:r>
          </a:p>
          <a:p>
            <a:pPr marL="342900" indent="-342900">
              <a:buFont typeface="Wingdings" panose="05000000000000000000" pitchFamily="2" charset="2"/>
              <a:buChar char="ü"/>
            </a:pPr>
            <a:r>
              <a:rPr lang="en-US" altLang="ja-JP" sz="2000" dirty="0">
                <a:solidFill>
                  <a:schemeClr val="tx1"/>
                </a:solidFill>
                <a:latin typeface="Arial" panose="020B0604020202020204" pitchFamily="34" charset="0"/>
                <a:cs typeface="Arial" panose="020B0604020202020204" pitchFamily="34" charset="0"/>
              </a:rPr>
              <a:t>Orphanage</a:t>
            </a:r>
          </a:p>
          <a:p>
            <a:pPr marL="342900" indent="-342900">
              <a:buFont typeface="Wingdings" panose="05000000000000000000" pitchFamily="2" charset="2"/>
              <a:buChar char="ü"/>
            </a:pPr>
            <a:r>
              <a:rPr lang="en-US" altLang="ja-JP" sz="2000" dirty="0">
                <a:solidFill>
                  <a:schemeClr val="tx1"/>
                </a:solidFill>
                <a:latin typeface="Arial" panose="020B0604020202020204" pitchFamily="34" charset="0"/>
                <a:cs typeface="Arial" panose="020B0604020202020204" pitchFamily="34" charset="0"/>
              </a:rPr>
              <a:t>Facilities for the disabled</a:t>
            </a:r>
          </a:p>
          <a:p>
            <a:pPr marL="342900" indent="-342900">
              <a:buFont typeface="Wingdings" panose="05000000000000000000" pitchFamily="2" charset="2"/>
              <a:buChar char="ü"/>
            </a:pPr>
            <a:r>
              <a:rPr lang="en-US" altLang="ja-JP" sz="2000" dirty="0">
                <a:solidFill>
                  <a:schemeClr val="tx1"/>
                </a:solidFill>
                <a:latin typeface="Arial" panose="020B0604020202020204" pitchFamily="34" charset="0"/>
                <a:cs typeface="Arial" panose="020B0604020202020204" pitchFamily="34" charset="0"/>
              </a:rPr>
              <a:t>Facilities for the </a:t>
            </a:r>
            <a:r>
              <a:rPr lang="en-US" altLang="ja-JP" sz="2000" dirty="0" err="1">
                <a:solidFill>
                  <a:schemeClr val="tx1"/>
                </a:solidFill>
                <a:latin typeface="Arial" panose="020B0604020202020204" pitchFamily="34" charset="0"/>
                <a:cs typeface="Arial" panose="020B0604020202020204" pitchFamily="34" charset="0"/>
              </a:rPr>
              <a:t>elderies</a:t>
            </a:r>
            <a:endParaRPr lang="en-US" altLang="ja-JP" sz="2000" dirty="0">
              <a:solidFill>
                <a:schemeClr val="tx1"/>
              </a:solidFill>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p:txBody>
          <a:bodyPr/>
          <a:lstStyle/>
          <a:p>
            <a:fld id="{F48FF65C-A0D8-4676-9D7F-E477FEA797F6}" type="slidenum">
              <a:rPr kumimoji="1" lang="ja-JP" altLang="en-US" smtClean="0"/>
              <a:t>17</a:t>
            </a:fld>
            <a:endParaRPr kumimoji="1" lang="ja-JP" altLang="en-US"/>
          </a:p>
        </p:txBody>
      </p:sp>
      <p:sp>
        <p:nvSpPr>
          <p:cNvPr id="7" name="角丸四角形 6"/>
          <p:cNvSpPr/>
          <p:nvPr/>
        </p:nvSpPr>
        <p:spPr>
          <a:xfrm>
            <a:off x="3778787" y="1123721"/>
            <a:ext cx="2850849" cy="380376"/>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cs typeface="Arial" panose="020B0604020202020204" pitchFamily="34" charset="0"/>
              </a:rPr>
              <a:t>FOOD BANK (FB) activity</a:t>
            </a:r>
            <a:endParaRPr kumimoji="1" lang="ja-JP" altLang="en-US" dirty="0">
              <a:latin typeface="Arial" panose="020B0604020202020204" pitchFamily="34" charset="0"/>
              <a:cs typeface="Arial" panose="020B0604020202020204" pitchFamily="34" charset="0"/>
            </a:endParaRPr>
          </a:p>
        </p:txBody>
      </p:sp>
      <p:sp>
        <p:nvSpPr>
          <p:cNvPr id="8" name="角丸四角形 7"/>
          <p:cNvSpPr/>
          <p:nvPr/>
        </p:nvSpPr>
        <p:spPr>
          <a:xfrm>
            <a:off x="3778787" y="1593780"/>
            <a:ext cx="3205908" cy="466374"/>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Arial" panose="020B0604020202020204" pitchFamily="34" charset="0"/>
                <a:cs typeface="Arial" panose="020B0604020202020204" pitchFamily="34" charset="0"/>
              </a:rPr>
              <a:t>Activity summery</a:t>
            </a:r>
            <a:endParaRPr kumimoji="1" lang="ja-JP" altLang="en-US" dirty="0">
              <a:solidFill>
                <a:schemeClr val="tx1"/>
              </a:solidFill>
              <a:latin typeface="Arial" panose="020B0604020202020204" pitchFamily="34" charset="0"/>
              <a:cs typeface="Arial" panose="020B0604020202020204" pitchFamily="34" charset="0"/>
            </a:endParaRPr>
          </a:p>
        </p:txBody>
      </p:sp>
      <p:sp>
        <p:nvSpPr>
          <p:cNvPr id="10" name="角丸四角形 9"/>
          <p:cNvSpPr/>
          <p:nvPr/>
        </p:nvSpPr>
        <p:spPr>
          <a:xfrm>
            <a:off x="3778787" y="2149838"/>
            <a:ext cx="7948393" cy="108485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n-US" altLang="ja-JP" dirty="0">
                <a:solidFill>
                  <a:schemeClr val="tx1"/>
                </a:solidFill>
                <a:latin typeface="Arial" panose="020B0604020202020204" pitchFamily="34" charset="0"/>
                <a:cs typeface="Arial" panose="020B0604020202020204" pitchFamily="34" charset="0"/>
              </a:rPr>
              <a:t>Pool the edible but useless food donated by companies and farmers and deliver them to where needed.</a:t>
            </a:r>
          </a:p>
          <a:p>
            <a:pPr marL="285750" indent="-285750">
              <a:buFont typeface="Wingdings" panose="05000000000000000000" pitchFamily="2" charset="2"/>
              <a:buChar char="ü"/>
            </a:pPr>
            <a:r>
              <a:rPr lang="en-US" altLang="ja-JP" dirty="0">
                <a:solidFill>
                  <a:schemeClr val="tx1"/>
                </a:solidFill>
                <a:latin typeface="Arial" panose="020B0604020202020204" pitchFamily="34" charset="0"/>
                <a:cs typeface="Arial" panose="020B0604020202020204" pitchFamily="34" charset="0"/>
              </a:rPr>
              <a:t>Original activities have begun in US 50 years ago . The same activities are gradually accelerated in Japan. (80  groups nation wide)</a:t>
            </a:r>
            <a:endParaRPr lang="ja-JP" altLang="en-US" dirty="0">
              <a:solidFill>
                <a:schemeClr val="tx1"/>
              </a:solidFill>
              <a:latin typeface="Arial" panose="020B0604020202020204" pitchFamily="34" charset="0"/>
              <a:cs typeface="Arial" panose="020B0604020202020204" pitchFamily="34" charset="0"/>
            </a:endParaRPr>
          </a:p>
        </p:txBody>
      </p:sp>
      <p:sp>
        <p:nvSpPr>
          <p:cNvPr id="11" name="テキスト ボックス 10"/>
          <p:cNvSpPr txBox="1"/>
          <p:nvPr/>
        </p:nvSpPr>
        <p:spPr>
          <a:xfrm>
            <a:off x="3805457" y="4691556"/>
            <a:ext cx="1090363" cy="523220"/>
          </a:xfrm>
          <a:prstGeom prst="rect">
            <a:avLst/>
          </a:prstGeom>
          <a:solidFill>
            <a:schemeClr val="accent5">
              <a:lumMod val="40000"/>
              <a:lumOff val="60000"/>
            </a:schemeClr>
          </a:solidFill>
        </p:spPr>
        <p:txBody>
          <a:bodyPr wrap="none" rtlCol="0">
            <a:spAutoFit/>
          </a:bodyPr>
          <a:lstStyle/>
          <a:p>
            <a:r>
              <a:rPr kumimoji="1" lang="en-US" altLang="ja-JP" sz="1400" dirty="0">
                <a:latin typeface="Arial" panose="020B0604020202020204" pitchFamily="34" charset="0"/>
                <a:cs typeface="Arial" panose="020B0604020202020204" pitchFamily="34" charset="0"/>
              </a:rPr>
              <a:t>Companies</a:t>
            </a:r>
          </a:p>
          <a:p>
            <a:r>
              <a:rPr lang="en-US" altLang="ja-JP" sz="1400" dirty="0">
                <a:latin typeface="Arial" panose="020B0604020202020204" pitchFamily="34" charset="0"/>
                <a:cs typeface="Arial" panose="020B0604020202020204" pitchFamily="34" charset="0"/>
              </a:rPr>
              <a:t>Farmers</a:t>
            </a:r>
            <a:endParaRPr kumimoji="1" lang="ja-JP" altLang="en-US" sz="1400" dirty="0">
              <a:latin typeface="Arial" panose="020B0604020202020204" pitchFamily="34" charset="0"/>
              <a:cs typeface="Arial" panose="020B0604020202020204" pitchFamily="34" charset="0"/>
            </a:endParaRPr>
          </a:p>
        </p:txBody>
      </p:sp>
      <p:sp>
        <p:nvSpPr>
          <p:cNvPr id="12" name="テキスト ボックス 11"/>
          <p:cNvSpPr txBox="1"/>
          <p:nvPr/>
        </p:nvSpPr>
        <p:spPr>
          <a:xfrm>
            <a:off x="4029877" y="3768622"/>
            <a:ext cx="641522" cy="307777"/>
          </a:xfrm>
          <a:prstGeom prst="rect">
            <a:avLst/>
          </a:prstGeom>
          <a:solidFill>
            <a:schemeClr val="accent5">
              <a:lumMod val="40000"/>
              <a:lumOff val="60000"/>
            </a:schemeClr>
          </a:solidFill>
        </p:spPr>
        <p:txBody>
          <a:bodyPr wrap="none" rtlCol="0">
            <a:spAutoFit/>
          </a:bodyPr>
          <a:lstStyle/>
          <a:p>
            <a:r>
              <a:rPr kumimoji="1" lang="en-US" altLang="ja-JP" sz="1400" dirty="0">
                <a:latin typeface="Arial" panose="020B0604020202020204" pitchFamily="34" charset="0"/>
                <a:cs typeface="Arial" panose="020B0604020202020204" pitchFamily="34" charset="0"/>
              </a:rPr>
              <a:t>donor</a:t>
            </a:r>
            <a:endParaRPr kumimoji="1" lang="ja-JP" altLang="en-US" sz="1400" dirty="0">
              <a:latin typeface="Arial" panose="020B0604020202020204" pitchFamily="34" charset="0"/>
              <a:cs typeface="Arial" panose="020B0604020202020204" pitchFamily="34" charset="0"/>
            </a:endParaRPr>
          </a:p>
        </p:txBody>
      </p:sp>
      <p:sp>
        <p:nvSpPr>
          <p:cNvPr id="13" name="テキスト ボックス 12"/>
          <p:cNvSpPr txBox="1"/>
          <p:nvPr/>
        </p:nvSpPr>
        <p:spPr>
          <a:xfrm>
            <a:off x="6629636" y="3809234"/>
            <a:ext cx="532518" cy="307777"/>
          </a:xfrm>
          <a:prstGeom prst="rect">
            <a:avLst/>
          </a:prstGeom>
          <a:solidFill>
            <a:schemeClr val="accent5">
              <a:lumMod val="40000"/>
              <a:lumOff val="60000"/>
            </a:schemeClr>
          </a:solidFill>
        </p:spPr>
        <p:txBody>
          <a:bodyPr wrap="none" rtlCol="0">
            <a:spAutoFit/>
          </a:bodyPr>
          <a:lstStyle/>
          <a:p>
            <a:r>
              <a:rPr kumimoji="1" lang="en-US" altLang="ja-JP" sz="1400" dirty="0">
                <a:latin typeface="Arial" panose="020B0604020202020204" pitchFamily="34" charset="0"/>
                <a:cs typeface="Arial" panose="020B0604020202020204" pitchFamily="34" charset="0"/>
              </a:rPr>
              <a:t>user</a:t>
            </a:r>
            <a:endParaRPr kumimoji="1" lang="ja-JP" altLang="en-US" sz="1400" dirty="0">
              <a:latin typeface="Arial" panose="020B0604020202020204" pitchFamily="34" charset="0"/>
              <a:cs typeface="Arial" panose="020B0604020202020204" pitchFamily="34" charset="0"/>
            </a:endParaRPr>
          </a:p>
        </p:txBody>
      </p:sp>
      <p:sp>
        <p:nvSpPr>
          <p:cNvPr id="14" name="テキスト ボックス 13"/>
          <p:cNvSpPr txBox="1"/>
          <p:nvPr/>
        </p:nvSpPr>
        <p:spPr>
          <a:xfrm>
            <a:off x="5383803" y="4383779"/>
            <a:ext cx="413896" cy="1384995"/>
          </a:xfrm>
          <a:prstGeom prst="rect">
            <a:avLst/>
          </a:prstGeom>
          <a:solidFill>
            <a:schemeClr val="accent6">
              <a:lumMod val="20000"/>
              <a:lumOff val="80000"/>
            </a:schemeClr>
          </a:solidFill>
        </p:spPr>
        <p:txBody>
          <a:bodyPr wrap="none" rtlCol="0">
            <a:spAutoFit/>
          </a:bodyPr>
          <a:lstStyle/>
          <a:p>
            <a:r>
              <a:rPr kumimoji="1" lang="en-US" altLang="ja-JP" sz="1400" dirty="0">
                <a:latin typeface="Arial" panose="020B0604020202020204" pitchFamily="34" charset="0"/>
                <a:cs typeface="Arial" panose="020B0604020202020204" pitchFamily="34" charset="0"/>
              </a:rPr>
              <a:t>FB</a:t>
            </a:r>
          </a:p>
          <a:p>
            <a:endParaRPr lang="en-US" altLang="ja-JP" sz="1400" dirty="0">
              <a:latin typeface="Arial" panose="020B0604020202020204" pitchFamily="34" charset="0"/>
              <a:cs typeface="Arial" panose="020B0604020202020204" pitchFamily="34" charset="0"/>
            </a:endParaRPr>
          </a:p>
          <a:p>
            <a:endParaRPr kumimoji="1" lang="en-US" altLang="ja-JP" sz="1400" dirty="0">
              <a:latin typeface="Arial" panose="020B0604020202020204" pitchFamily="34" charset="0"/>
              <a:cs typeface="Arial" panose="020B0604020202020204" pitchFamily="34" charset="0"/>
            </a:endParaRPr>
          </a:p>
          <a:p>
            <a:endParaRPr lang="en-US" altLang="ja-JP" sz="1400" dirty="0">
              <a:latin typeface="Arial" panose="020B0604020202020204" pitchFamily="34" charset="0"/>
              <a:cs typeface="Arial" panose="020B0604020202020204" pitchFamily="34" charset="0"/>
            </a:endParaRPr>
          </a:p>
          <a:p>
            <a:endParaRPr kumimoji="1" lang="en-US" altLang="ja-JP" sz="1400" dirty="0">
              <a:latin typeface="Arial" panose="020B0604020202020204" pitchFamily="34" charset="0"/>
              <a:cs typeface="Arial" panose="020B0604020202020204" pitchFamily="34" charset="0"/>
            </a:endParaRPr>
          </a:p>
          <a:p>
            <a:endParaRPr kumimoji="1" lang="ja-JP" altLang="en-US" sz="1400" dirty="0">
              <a:latin typeface="Arial" panose="020B0604020202020204" pitchFamily="34" charset="0"/>
              <a:cs typeface="Arial" panose="020B0604020202020204" pitchFamily="34" charset="0"/>
            </a:endParaRPr>
          </a:p>
        </p:txBody>
      </p:sp>
      <p:sp>
        <p:nvSpPr>
          <p:cNvPr id="15" name="テキスト ボックス 14"/>
          <p:cNvSpPr txBox="1"/>
          <p:nvPr/>
        </p:nvSpPr>
        <p:spPr>
          <a:xfrm>
            <a:off x="6454908" y="4476112"/>
            <a:ext cx="881973" cy="738664"/>
          </a:xfrm>
          <a:prstGeom prst="rect">
            <a:avLst/>
          </a:prstGeom>
          <a:solidFill>
            <a:schemeClr val="accent4">
              <a:lumMod val="40000"/>
              <a:lumOff val="60000"/>
            </a:schemeClr>
          </a:solidFill>
        </p:spPr>
        <p:txBody>
          <a:bodyPr wrap="none" rtlCol="0">
            <a:spAutoFit/>
          </a:bodyPr>
          <a:lstStyle/>
          <a:p>
            <a:r>
              <a:rPr lang="en-US" altLang="ja-JP" sz="1400" dirty="0">
                <a:latin typeface="Arial" panose="020B0604020202020204" pitchFamily="34" charset="0"/>
                <a:cs typeface="Arial" panose="020B0604020202020204" pitchFamily="34" charset="0"/>
              </a:rPr>
              <a:t>Families</a:t>
            </a:r>
          </a:p>
          <a:p>
            <a:r>
              <a:rPr kumimoji="1" lang="en-US" altLang="ja-JP" sz="1400" dirty="0">
                <a:latin typeface="Arial" panose="020B0604020202020204" pitchFamily="34" charset="0"/>
                <a:cs typeface="Arial" panose="020B0604020202020204" pitchFamily="34" charset="0"/>
              </a:rPr>
              <a:t>Facilities</a:t>
            </a:r>
          </a:p>
          <a:p>
            <a:endParaRPr lang="en-US" altLang="ja-JP" sz="1400" dirty="0">
              <a:latin typeface="Arial" panose="020B0604020202020204" pitchFamily="34" charset="0"/>
              <a:cs typeface="Arial" panose="020B0604020202020204" pitchFamily="34" charset="0"/>
            </a:endParaRPr>
          </a:p>
        </p:txBody>
      </p:sp>
      <p:sp>
        <p:nvSpPr>
          <p:cNvPr id="16" name="テキスト ボックス 15"/>
          <p:cNvSpPr txBox="1"/>
          <p:nvPr/>
        </p:nvSpPr>
        <p:spPr>
          <a:xfrm>
            <a:off x="8263890" y="3285637"/>
            <a:ext cx="3031599" cy="369332"/>
          </a:xfrm>
          <a:prstGeom prst="rect">
            <a:avLst/>
          </a:prstGeom>
          <a:solidFill>
            <a:schemeClr val="bg1"/>
          </a:solidFill>
        </p:spPr>
        <p:txBody>
          <a:bodyPr wrap="none" rtlCol="0">
            <a:spAutoFit/>
          </a:bodyPr>
          <a:lstStyle/>
          <a:p>
            <a:r>
              <a:rPr kumimoji="1" lang="en-US" altLang="ja-JP" dirty="0">
                <a:latin typeface="Arial" panose="020B0604020202020204" pitchFamily="34" charset="0"/>
                <a:cs typeface="Arial" panose="020B0604020202020204" pitchFamily="34" charset="0"/>
              </a:rPr>
              <a:t># of regional FB groups       </a:t>
            </a:r>
            <a:endParaRPr kumimoji="1" lang="ja-JP" altLang="en-US" dirty="0">
              <a:latin typeface="Arial" panose="020B0604020202020204" pitchFamily="34" charset="0"/>
              <a:cs typeface="Arial" panose="020B0604020202020204" pitchFamily="34" charset="0"/>
            </a:endParaRPr>
          </a:p>
        </p:txBody>
      </p:sp>
      <p:sp>
        <p:nvSpPr>
          <p:cNvPr id="17" name="テキスト ボックス 16"/>
          <p:cNvSpPr txBox="1"/>
          <p:nvPr/>
        </p:nvSpPr>
        <p:spPr>
          <a:xfrm>
            <a:off x="9671718" y="3598107"/>
            <a:ext cx="1080745" cy="307777"/>
          </a:xfrm>
          <a:prstGeom prst="rect">
            <a:avLst/>
          </a:prstGeom>
          <a:solidFill>
            <a:schemeClr val="bg1"/>
          </a:solidFill>
        </p:spPr>
        <p:txBody>
          <a:bodyPr wrap="none" rtlCol="0">
            <a:spAutoFit/>
          </a:bodyPr>
          <a:lstStyle/>
          <a:p>
            <a:r>
              <a:rPr kumimoji="1" lang="en-US" altLang="ja-JP" sz="1400" dirty="0">
                <a:latin typeface="Arial" panose="020B0604020202020204" pitchFamily="34" charset="0"/>
                <a:cs typeface="Arial" panose="020B0604020202020204" pitchFamily="34" charset="0"/>
              </a:rPr>
              <a:t>Hokkaido 5</a:t>
            </a:r>
            <a:endParaRPr kumimoji="1" lang="ja-JP" altLang="en-US" sz="1400" dirty="0">
              <a:latin typeface="Arial" panose="020B0604020202020204" pitchFamily="34" charset="0"/>
              <a:cs typeface="Arial" panose="020B0604020202020204" pitchFamily="34" charset="0"/>
            </a:endParaRPr>
          </a:p>
        </p:txBody>
      </p:sp>
      <p:sp>
        <p:nvSpPr>
          <p:cNvPr id="18" name="テキスト ボックス 17"/>
          <p:cNvSpPr txBox="1"/>
          <p:nvPr/>
        </p:nvSpPr>
        <p:spPr>
          <a:xfrm>
            <a:off x="10478055" y="4031761"/>
            <a:ext cx="1009572" cy="307777"/>
          </a:xfrm>
          <a:prstGeom prst="rect">
            <a:avLst/>
          </a:prstGeom>
          <a:solidFill>
            <a:schemeClr val="bg1"/>
          </a:solidFill>
        </p:spPr>
        <p:txBody>
          <a:bodyPr wrap="none" rtlCol="0">
            <a:spAutoFit/>
          </a:bodyPr>
          <a:lstStyle/>
          <a:p>
            <a:r>
              <a:rPr lang="en-US" altLang="ja-JP" sz="1400" dirty="0">
                <a:latin typeface="Arial" panose="020B0604020202020204" pitchFamily="34" charset="0"/>
                <a:cs typeface="Arial" panose="020B0604020202020204" pitchFamily="34" charset="0"/>
              </a:rPr>
              <a:t>Tohoku 10</a:t>
            </a:r>
            <a:endParaRPr kumimoji="1" lang="ja-JP" altLang="en-US" sz="1400" dirty="0">
              <a:latin typeface="Arial" panose="020B0604020202020204" pitchFamily="34" charset="0"/>
              <a:cs typeface="Arial" panose="020B0604020202020204" pitchFamily="34" charset="0"/>
            </a:endParaRPr>
          </a:p>
        </p:txBody>
      </p:sp>
      <p:sp>
        <p:nvSpPr>
          <p:cNvPr id="19" name="テキスト ボックス 18"/>
          <p:cNvSpPr txBox="1"/>
          <p:nvPr/>
        </p:nvSpPr>
        <p:spPr>
          <a:xfrm>
            <a:off x="10680716" y="5364004"/>
            <a:ext cx="901209" cy="307777"/>
          </a:xfrm>
          <a:prstGeom prst="rect">
            <a:avLst/>
          </a:prstGeom>
          <a:solidFill>
            <a:schemeClr val="bg1"/>
          </a:solidFill>
        </p:spPr>
        <p:txBody>
          <a:bodyPr wrap="none" rtlCol="0">
            <a:spAutoFit/>
          </a:bodyPr>
          <a:lstStyle/>
          <a:p>
            <a:r>
              <a:rPr lang="en-US" altLang="ja-JP" sz="1400" dirty="0">
                <a:latin typeface="Arial" panose="020B0604020202020204" pitchFamily="34" charset="0"/>
                <a:cs typeface="Arial" panose="020B0604020202020204" pitchFamily="34" charset="0"/>
              </a:rPr>
              <a:t>Kanto 25</a:t>
            </a:r>
            <a:endParaRPr kumimoji="1" lang="ja-JP" altLang="en-US" sz="1400" dirty="0">
              <a:latin typeface="Arial" panose="020B0604020202020204" pitchFamily="34" charset="0"/>
              <a:cs typeface="Arial" panose="020B0604020202020204" pitchFamily="34" charset="0"/>
            </a:endParaRPr>
          </a:p>
        </p:txBody>
      </p:sp>
      <p:sp>
        <p:nvSpPr>
          <p:cNvPr id="20" name="テキスト ボックス 19"/>
          <p:cNvSpPr txBox="1"/>
          <p:nvPr/>
        </p:nvSpPr>
        <p:spPr>
          <a:xfrm>
            <a:off x="9176229" y="5834449"/>
            <a:ext cx="990977" cy="307777"/>
          </a:xfrm>
          <a:prstGeom prst="rect">
            <a:avLst/>
          </a:prstGeom>
          <a:solidFill>
            <a:schemeClr val="bg1"/>
          </a:solidFill>
        </p:spPr>
        <p:txBody>
          <a:bodyPr wrap="none" rtlCol="0">
            <a:spAutoFit/>
          </a:bodyPr>
          <a:lstStyle/>
          <a:p>
            <a:r>
              <a:rPr lang="en-US" altLang="ja-JP" sz="1400" dirty="0">
                <a:latin typeface="Arial" panose="020B0604020202020204" pitchFamily="34" charset="0"/>
                <a:cs typeface="Arial" panose="020B0604020202020204" pitchFamily="34" charset="0"/>
              </a:rPr>
              <a:t>Hokuriku5</a:t>
            </a:r>
            <a:endParaRPr kumimoji="1" lang="ja-JP" altLang="en-US" sz="1400" dirty="0">
              <a:latin typeface="Arial" panose="020B0604020202020204" pitchFamily="34" charset="0"/>
              <a:cs typeface="Arial" panose="020B0604020202020204" pitchFamily="34" charset="0"/>
            </a:endParaRPr>
          </a:p>
        </p:txBody>
      </p:sp>
      <p:sp>
        <p:nvSpPr>
          <p:cNvPr id="21" name="テキスト ボックス 20"/>
          <p:cNvSpPr txBox="1"/>
          <p:nvPr/>
        </p:nvSpPr>
        <p:spPr>
          <a:xfrm>
            <a:off x="8424741" y="5819927"/>
            <a:ext cx="751488" cy="307777"/>
          </a:xfrm>
          <a:prstGeom prst="rect">
            <a:avLst/>
          </a:prstGeom>
          <a:solidFill>
            <a:schemeClr val="bg1"/>
          </a:solidFill>
        </p:spPr>
        <p:txBody>
          <a:bodyPr wrap="none" rtlCol="0">
            <a:spAutoFit/>
          </a:bodyPr>
          <a:lstStyle/>
          <a:p>
            <a:r>
              <a:rPr lang="en-US" altLang="ja-JP" sz="1400" dirty="0">
                <a:latin typeface="Arial" panose="020B0604020202020204" pitchFamily="34" charset="0"/>
                <a:cs typeface="Arial" panose="020B0604020202020204" pitchFamily="34" charset="0"/>
              </a:rPr>
              <a:t>Tokai 3</a:t>
            </a:r>
            <a:endParaRPr kumimoji="1" lang="ja-JP" altLang="en-US" sz="1400" dirty="0">
              <a:latin typeface="Arial" panose="020B0604020202020204" pitchFamily="34" charset="0"/>
              <a:cs typeface="Arial" panose="020B0604020202020204" pitchFamily="34" charset="0"/>
            </a:endParaRPr>
          </a:p>
        </p:txBody>
      </p:sp>
      <p:sp>
        <p:nvSpPr>
          <p:cNvPr id="22" name="テキスト ボックス 21"/>
          <p:cNvSpPr txBox="1"/>
          <p:nvPr/>
        </p:nvSpPr>
        <p:spPr>
          <a:xfrm>
            <a:off x="8077210" y="5269276"/>
            <a:ext cx="723275" cy="307777"/>
          </a:xfrm>
          <a:prstGeom prst="rect">
            <a:avLst/>
          </a:prstGeom>
          <a:solidFill>
            <a:schemeClr val="bg1"/>
          </a:solidFill>
        </p:spPr>
        <p:txBody>
          <a:bodyPr wrap="none" rtlCol="0">
            <a:spAutoFit/>
          </a:bodyPr>
          <a:lstStyle/>
          <a:p>
            <a:r>
              <a:rPr lang="en-US" altLang="ja-JP" sz="1400" dirty="0">
                <a:latin typeface="Arial" panose="020B0604020202020204" pitchFamily="34" charset="0"/>
                <a:cs typeface="Arial" panose="020B0604020202020204" pitchFamily="34" charset="0"/>
              </a:rPr>
              <a:t>Kinki 7</a:t>
            </a:r>
            <a:endParaRPr kumimoji="1" lang="ja-JP" altLang="en-US" sz="1400" dirty="0">
              <a:latin typeface="Arial" panose="020B0604020202020204" pitchFamily="34" charset="0"/>
              <a:cs typeface="Arial" panose="020B0604020202020204" pitchFamily="34" charset="0"/>
            </a:endParaRPr>
          </a:p>
        </p:txBody>
      </p:sp>
      <p:sp>
        <p:nvSpPr>
          <p:cNvPr id="23" name="テキスト ボックス 22"/>
          <p:cNvSpPr txBox="1"/>
          <p:nvPr/>
        </p:nvSpPr>
        <p:spPr>
          <a:xfrm>
            <a:off x="7792254" y="4383779"/>
            <a:ext cx="1148408" cy="523220"/>
          </a:xfrm>
          <a:prstGeom prst="rect">
            <a:avLst/>
          </a:prstGeom>
          <a:solidFill>
            <a:schemeClr val="bg1"/>
          </a:solidFill>
        </p:spPr>
        <p:txBody>
          <a:bodyPr wrap="square" rtlCol="0">
            <a:spAutoFit/>
          </a:bodyPr>
          <a:lstStyle/>
          <a:p>
            <a:r>
              <a:rPr lang="en-US" altLang="ja-JP" sz="1400" dirty="0">
                <a:latin typeface="Arial" panose="020B0604020202020204" pitchFamily="34" charset="0"/>
                <a:cs typeface="Arial" panose="020B0604020202020204" pitchFamily="34" charset="0"/>
              </a:rPr>
              <a:t>Chugoku/</a:t>
            </a:r>
          </a:p>
          <a:p>
            <a:r>
              <a:rPr lang="en-US" altLang="ja-JP" sz="1400" dirty="0">
                <a:latin typeface="Arial" panose="020B0604020202020204" pitchFamily="34" charset="0"/>
                <a:cs typeface="Arial" panose="020B0604020202020204" pitchFamily="34" charset="0"/>
              </a:rPr>
              <a:t>Shikoku 12</a:t>
            </a:r>
            <a:endParaRPr kumimoji="1" lang="ja-JP" altLang="en-US" sz="1400" dirty="0">
              <a:latin typeface="Arial" panose="020B0604020202020204" pitchFamily="34" charset="0"/>
              <a:cs typeface="Arial" panose="020B0604020202020204" pitchFamily="34" charset="0"/>
            </a:endParaRPr>
          </a:p>
        </p:txBody>
      </p:sp>
      <p:sp>
        <p:nvSpPr>
          <p:cNvPr id="24" name="テキスト ボックス 23"/>
          <p:cNvSpPr txBox="1"/>
          <p:nvPr/>
        </p:nvSpPr>
        <p:spPr>
          <a:xfrm>
            <a:off x="7748989" y="3765370"/>
            <a:ext cx="1778051" cy="307777"/>
          </a:xfrm>
          <a:prstGeom prst="rect">
            <a:avLst/>
          </a:prstGeom>
          <a:solidFill>
            <a:schemeClr val="bg1"/>
          </a:solidFill>
        </p:spPr>
        <p:txBody>
          <a:bodyPr wrap="none" rtlCol="0">
            <a:spAutoFit/>
          </a:bodyPr>
          <a:lstStyle/>
          <a:p>
            <a:r>
              <a:rPr lang="en-US" altLang="ja-JP" sz="1400" dirty="0">
                <a:latin typeface="Arial" panose="020B0604020202020204" pitchFamily="34" charset="0"/>
                <a:cs typeface="Arial" panose="020B0604020202020204" pitchFamily="34" charset="0"/>
              </a:rPr>
              <a:t>Kyushu/Okinawa 10</a:t>
            </a:r>
            <a:endParaRPr kumimoji="1" lang="ja-JP"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2934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217086" y="1028732"/>
            <a:ext cx="3632885" cy="5327618"/>
          </a:xfrm>
        </p:spPr>
      </p:pic>
      <p:sp>
        <p:nvSpPr>
          <p:cNvPr id="5" name="タイトル 1"/>
          <p:cNvSpPr>
            <a:spLocks noGrp="1"/>
          </p:cNvSpPr>
          <p:nvPr>
            <p:ph type="title"/>
          </p:nvPr>
        </p:nvSpPr>
        <p:spPr>
          <a:xfrm>
            <a:off x="838200" y="187705"/>
            <a:ext cx="10515600" cy="603866"/>
          </a:xfrm>
          <a:ln>
            <a:solidFill>
              <a:schemeClr val="tx1"/>
            </a:solidFill>
          </a:ln>
        </p:spPr>
        <p:txBody>
          <a:bodyPr>
            <a:normAutofit/>
          </a:bodyPr>
          <a:lstStyle/>
          <a:p>
            <a:r>
              <a:rPr lang="en-US" altLang="ja-JP" sz="2000" dirty="0">
                <a:latin typeface="Arial" panose="020B0604020202020204" pitchFamily="34" charset="0"/>
                <a:cs typeface="Arial" panose="020B0604020202020204" pitchFamily="34" charset="0"/>
              </a:rPr>
              <a:t>Movement toward food loss reduction </a:t>
            </a:r>
            <a:r>
              <a:rPr lang="ja-JP" altLang="en-US" sz="2000" b="1" dirty="0">
                <a:latin typeface="HGS明朝E" panose="02020900000000000000" pitchFamily="18" charset="-128"/>
                <a:ea typeface="HGS明朝E" panose="02020900000000000000" pitchFamily="18" charset="-128"/>
              </a:rPr>
              <a:t>（</a:t>
            </a:r>
            <a:r>
              <a:rPr lang="en-US" altLang="ja-JP" sz="2000" b="1" dirty="0">
                <a:latin typeface="HGS明朝E" panose="02020900000000000000" pitchFamily="18" charset="-128"/>
                <a:ea typeface="HGS明朝E" panose="02020900000000000000" pitchFamily="18" charset="-128"/>
              </a:rPr>
              <a:t>donation volunteers</a:t>
            </a:r>
            <a:r>
              <a:rPr lang="ja-JP" altLang="en-US" sz="2000" b="1" dirty="0">
                <a:latin typeface="HGS明朝E" panose="02020900000000000000" pitchFamily="18" charset="-128"/>
                <a:ea typeface="HGS明朝E" panose="02020900000000000000" pitchFamily="18" charset="-128"/>
              </a:rPr>
              <a:t>）</a:t>
            </a:r>
            <a:endParaRPr kumimoji="1" lang="ja-JP" altLang="en-US" sz="2000" b="1" dirty="0">
              <a:latin typeface="HGS明朝E" panose="02020900000000000000" pitchFamily="18" charset="-128"/>
              <a:ea typeface="HGS明朝E" panose="02020900000000000000" pitchFamily="18" charset="-128"/>
            </a:endParaRPr>
          </a:p>
        </p:txBody>
      </p:sp>
      <p:sp>
        <p:nvSpPr>
          <p:cNvPr id="6" name="正方形/長方形 5"/>
          <p:cNvSpPr/>
          <p:nvPr/>
        </p:nvSpPr>
        <p:spPr>
          <a:xfrm>
            <a:off x="838200" y="1028732"/>
            <a:ext cx="6163101" cy="54591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altLang="ja-JP" sz="2000" dirty="0">
                <a:solidFill>
                  <a:schemeClr val="tx1"/>
                </a:solidFill>
                <a:latin typeface="Arial" panose="020B0604020202020204" pitchFamily="34" charset="0"/>
                <a:cs typeface="Arial" panose="020B0604020202020204" pitchFamily="34" charset="0"/>
              </a:rPr>
              <a:t>NPO in Kanagawa</a:t>
            </a:r>
            <a:r>
              <a:rPr lang="en-US" altLang="ja-JP" sz="2000" dirty="0">
                <a:latin typeface="Arial" panose="020B0604020202020204" pitchFamily="34" charset="0"/>
                <a:cs typeface="Arial" panose="020B0604020202020204" pitchFamily="34" charset="0"/>
              </a:rPr>
              <a:t> </a:t>
            </a:r>
            <a:r>
              <a:rPr lang="en-US" altLang="ja-JP" sz="2000" dirty="0">
                <a:solidFill>
                  <a:schemeClr val="tx1"/>
                </a:solidFill>
                <a:latin typeface="Arial" panose="020B0604020202020204" pitchFamily="34" charset="0"/>
                <a:cs typeface="Arial" panose="020B0604020202020204" pitchFamily="34" charset="0"/>
              </a:rPr>
              <a:t>Prefecture use the public facilities to collects house hold excess foods and donates them to social welfare facilities.</a:t>
            </a:r>
          </a:p>
          <a:p>
            <a:pPr marL="285750" indent="-285750">
              <a:buFont typeface="Arial" panose="020B0604020202020204" pitchFamily="34" charset="0"/>
              <a:buChar char="•"/>
            </a:pPr>
            <a:r>
              <a:rPr lang="en-US" altLang="ja-JP" sz="2000" dirty="0">
                <a:solidFill>
                  <a:schemeClr val="tx1"/>
                </a:solidFill>
                <a:latin typeface="Arial" panose="020B0604020202020204" pitchFamily="34" charset="0"/>
                <a:cs typeface="Arial" panose="020B0604020202020204" pitchFamily="34" charset="0"/>
              </a:rPr>
              <a:t>The items they handle are foods that can be stored at room temperature, seasonings, sweets, etc., which have a shelf life of two months or more.</a:t>
            </a:r>
          </a:p>
          <a:p>
            <a:pPr marL="285750" indent="-285750">
              <a:buFont typeface="Arial" panose="020B0604020202020204" pitchFamily="34" charset="0"/>
              <a:buChar char="•"/>
            </a:pPr>
            <a:r>
              <a:rPr lang="en-US" altLang="ja-JP" sz="2000" dirty="0">
                <a:solidFill>
                  <a:schemeClr val="tx1"/>
                </a:solidFill>
                <a:latin typeface="Arial" panose="020B0604020202020204" pitchFamily="34" charset="0"/>
                <a:cs typeface="Arial" panose="020B0604020202020204" pitchFamily="34" charset="0"/>
              </a:rPr>
              <a:t>The depots include Nissan Stadium and Seibu Totsuka store.</a:t>
            </a:r>
          </a:p>
          <a:p>
            <a:r>
              <a:rPr lang="en-US" altLang="ja-JP" sz="2000" dirty="0">
                <a:solidFill>
                  <a:schemeClr val="tx1"/>
                </a:solidFill>
                <a:latin typeface="Arial" panose="020B0604020202020204" pitchFamily="34" charset="0"/>
                <a:cs typeface="Arial" panose="020B0604020202020204" pitchFamily="34" charset="0"/>
              </a:rPr>
              <a:t/>
            </a:r>
            <a:br>
              <a:rPr lang="en-US" altLang="ja-JP" sz="2000" dirty="0">
                <a:solidFill>
                  <a:schemeClr val="tx1"/>
                </a:solidFill>
                <a:latin typeface="Arial" panose="020B0604020202020204" pitchFamily="34" charset="0"/>
                <a:cs typeface="Arial" panose="020B0604020202020204" pitchFamily="34" charset="0"/>
              </a:rPr>
            </a:br>
            <a:r>
              <a:rPr lang="en-US" altLang="ja-JP" sz="2000" dirty="0">
                <a:solidFill>
                  <a:schemeClr val="tx1"/>
                </a:solidFill>
                <a:latin typeface="Arial" panose="020B0604020202020204" pitchFamily="34" charset="0"/>
                <a:cs typeface="Arial" panose="020B0604020202020204" pitchFamily="34" charset="0"/>
              </a:rPr>
              <a:t>User voice</a:t>
            </a:r>
            <a:br>
              <a:rPr lang="en-US" altLang="ja-JP" sz="2000" dirty="0">
                <a:solidFill>
                  <a:schemeClr val="tx1"/>
                </a:solidFill>
                <a:latin typeface="Arial" panose="020B0604020202020204" pitchFamily="34" charset="0"/>
                <a:cs typeface="Arial" panose="020B0604020202020204" pitchFamily="34" charset="0"/>
              </a:rPr>
            </a:br>
            <a:r>
              <a:rPr lang="en-US" altLang="ja-JP" sz="2000" dirty="0">
                <a:solidFill>
                  <a:schemeClr val="tx1"/>
                </a:solidFill>
                <a:latin typeface="Arial" panose="020B0604020202020204" pitchFamily="34" charset="0"/>
                <a:cs typeface="Arial" panose="020B0604020202020204" pitchFamily="34" charset="0"/>
              </a:rPr>
              <a:t>The kids were very happy to find some sweets in your food gift . It encouraged me to stand firm from now on.</a:t>
            </a:r>
            <a:endParaRPr kumimoji="1" lang="ja-JP" altLang="en-US" sz="2000" dirty="0">
              <a:solidFill>
                <a:schemeClr val="tx1"/>
              </a:solidFill>
              <a:latin typeface="Arial" panose="020B0604020202020204" pitchFamily="34" charset="0"/>
              <a:cs typeface="Arial" panose="020B0604020202020204" pitchFamily="34" charset="0"/>
            </a:endParaRPr>
          </a:p>
        </p:txBody>
      </p:sp>
      <p:sp>
        <p:nvSpPr>
          <p:cNvPr id="3" name="スライド番号プレースホルダー 2"/>
          <p:cNvSpPr>
            <a:spLocks noGrp="1"/>
          </p:cNvSpPr>
          <p:nvPr>
            <p:ph type="sldNum" sz="quarter" idx="12"/>
          </p:nvPr>
        </p:nvSpPr>
        <p:spPr/>
        <p:txBody>
          <a:bodyPr/>
          <a:lstStyle/>
          <a:p>
            <a:fld id="{F48FF65C-A0D8-4676-9D7F-E477FEA797F6}" type="slidenum">
              <a:rPr kumimoji="1" lang="ja-JP" altLang="en-US" smtClean="0"/>
              <a:t>18</a:t>
            </a:fld>
            <a:endParaRPr kumimoji="1" lang="ja-JP" altLang="en-US"/>
          </a:p>
        </p:txBody>
      </p:sp>
    </p:spTree>
    <p:extLst>
      <p:ext uri="{BB962C8B-B14F-4D97-AF65-F5344CB8AC3E}">
        <p14:creationId xmlns:p14="http://schemas.microsoft.com/office/powerpoint/2010/main" val="454541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1443" y="513556"/>
            <a:ext cx="5813947" cy="905812"/>
          </a:xfrm>
          <a:ln>
            <a:solidFill>
              <a:schemeClr val="tx1"/>
            </a:solidFill>
          </a:ln>
        </p:spPr>
        <p:txBody>
          <a:bodyPr>
            <a:normAutofit/>
          </a:bodyPr>
          <a:lstStyle/>
          <a:p>
            <a:r>
              <a:rPr kumimoji="1" lang="en-US" altLang="ja-JP" sz="2800" b="1" dirty="0"/>
              <a:t>Food sharing service</a:t>
            </a:r>
            <a:r>
              <a:rPr kumimoji="1" lang="ja-JP" altLang="en-US" sz="2800" b="1" dirty="0"/>
              <a:t>１</a:t>
            </a:r>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23918" y="3871579"/>
            <a:ext cx="5190661" cy="2170836"/>
          </a:xfrm>
        </p:spPr>
      </p:pic>
      <p:pic>
        <p:nvPicPr>
          <p:cNvPr id="2050" name="Picture 2" descr="https://static.camp-fire.jp/uploads/project_version/image/208433/TABETE1stbirthday_2.png?ixlib=rails-2.1.4&amp;w=1120&amp;h=746&amp;fit=clip&amp;auto=form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7779" y="513555"/>
            <a:ext cx="4191356" cy="2794238"/>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359390" y="1910674"/>
            <a:ext cx="6096000" cy="2308324"/>
          </a:xfrm>
          <a:prstGeom prst="rect">
            <a:avLst/>
          </a:prstGeom>
        </p:spPr>
        <p:txBody>
          <a:bodyPr>
            <a:spAutoFit/>
          </a:bodyPr>
          <a:lstStyle/>
          <a:p>
            <a:r>
              <a:rPr lang="ja-JP" altLang="en-US" b="1" dirty="0"/>
              <a:t>■</a:t>
            </a:r>
            <a:r>
              <a:rPr lang="en-US" altLang="ja-JP" b="1" dirty="0"/>
              <a:t>TABETE</a:t>
            </a:r>
            <a:r>
              <a:rPr lang="ja-JP" altLang="en-US" b="1" dirty="0"/>
              <a:t>について</a:t>
            </a:r>
            <a:r>
              <a:rPr lang="ja-JP" altLang="en-US" dirty="0"/>
              <a:t/>
            </a:r>
            <a:br>
              <a:rPr lang="ja-JP" altLang="en-US" dirty="0"/>
            </a:br>
            <a:r>
              <a:rPr lang="ja-JP" altLang="en-US" dirty="0"/>
              <a:t>「</a:t>
            </a:r>
            <a:r>
              <a:rPr lang="en-US" altLang="ja-JP" dirty="0"/>
              <a:t>TABETE</a:t>
            </a:r>
            <a:r>
              <a:rPr lang="ja-JP" altLang="en-US" dirty="0"/>
              <a:t>（タベテ）」は、飲食店や販売店にてフードロスとなる恐れのある料理をアプリで出品・購入できるフードシェアリングサービスです。この仕組みにより“まだ安全に美味しく食べられるのに捨てざるをえない状況”にある飲食店の食事を、消費者が</a:t>
            </a:r>
            <a:r>
              <a:rPr lang="en-US" altLang="ja-JP" dirty="0"/>
              <a:t>1</a:t>
            </a:r>
            <a:r>
              <a:rPr lang="ja-JP" altLang="en-US" dirty="0"/>
              <a:t>品から美味しく・お得に「レスキュー」できます。</a:t>
            </a:r>
            <a:br>
              <a:rPr lang="ja-JP" altLang="en-US" dirty="0"/>
            </a:br>
            <a:endParaRPr lang="ja-JP" altLang="en-US" dirty="0"/>
          </a:p>
        </p:txBody>
      </p:sp>
      <p:sp>
        <p:nvSpPr>
          <p:cNvPr id="5" name="正方形/長方形 4"/>
          <p:cNvSpPr/>
          <p:nvPr/>
        </p:nvSpPr>
        <p:spPr>
          <a:xfrm>
            <a:off x="359390" y="4218998"/>
            <a:ext cx="6096000" cy="923330"/>
          </a:xfrm>
          <a:prstGeom prst="rect">
            <a:avLst/>
          </a:prstGeom>
          <a:ln>
            <a:solidFill>
              <a:schemeClr val="tx1"/>
            </a:solidFill>
          </a:ln>
        </p:spPr>
        <p:txBody>
          <a:bodyPr>
            <a:spAutoFit/>
          </a:bodyPr>
          <a:lstStyle/>
          <a:p>
            <a:r>
              <a:rPr lang="en-US" altLang="ja-JP" b="1" dirty="0"/>
              <a:t>&lt;</a:t>
            </a:r>
            <a:r>
              <a:rPr lang="ja-JP" altLang="en-US" b="1" dirty="0"/>
              <a:t>利用状況</a:t>
            </a:r>
            <a:r>
              <a:rPr lang="en-US" altLang="ja-JP" b="1" dirty="0"/>
              <a:t>&gt;</a:t>
            </a:r>
          </a:p>
          <a:p>
            <a:r>
              <a:rPr lang="ja-JP" altLang="en-US" b="1" dirty="0"/>
              <a:t>都内を中心に</a:t>
            </a:r>
            <a:r>
              <a:rPr lang="en-US" altLang="ja-JP" b="1" dirty="0"/>
              <a:t>340</a:t>
            </a:r>
            <a:r>
              <a:rPr lang="ja-JP" altLang="en-US" b="1" dirty="0"/>
              <a:t>店舗の飲食店・惣菜店</a:t>
            </a:r>
            <a:endParaRPr lang="en-US" altLang="ja-JP" b="1" dirty="0"/>
          </a:p>
          <a:p>
            <a:r>
              <a:rPr lang="ja-JP" altLang="en-US" b="1" dirty="0"/>
              <a:t>消費者の登録は</a:t>
            </a:r>
            <a:r>
              <a:rPr lang="en-US" altLang="ja-JP" b="1" dirty="0"/>
              <a:t>11</a:t>
            </a:r>
            <a:r>
              <a:rPr lang="ja-JP" altLang="en-US" b="1" dirty="0"/>
              <a:t>万人を超えた。</a:t>
            </a:r>
            <a:endParaRPr lang="ja-JP" altLang="en-US" dirty="0"/>
          </a:p>
        </p:txBody>
      </p:sp>
      <p:sp>
        <p:nvSpPr>
          <p:cNvPr id="6" name="正方形/長方形 5"/>
          <p:cNvSpPr/>
          <p:nvPr/>
        </p:nvSpPr>
        <p:spPr>
          <a:xfrm>
            <a:off x="9035139" y="6314529"/>
            <a:ext cx="1955535" cy="369332"/>
          </a:xfrm>
          <a:prstGeom prst="rect">
            <a:avLst/>
          </a:prstGeom>
        </p:spPr>
        <p:txBody>
          <a:bodyPr wrap="none">
            <a:spAutoFit/>
          </a:bodyPr>
          <a:lstStyle/>
          <a:p>
            <a:r>
              <a:rPr lang="en-US" altLang="ja-JP" dirty="0"/>
              <a:t>https://tabete.me</a:t>
            </a:r>
            <a:endParaRPr lang="ja-JP" altLang="en-US" dirty="0"/>
          </a:p>
        </p:txBody>
      </p:sp>
      <p:sp>
        <p:nvSpPr>
          <p:cNvPr id="7" name="正方形/長方形 6"/>
          <p:cNvSpPr/>
          <p:nvPr/>
        </p:nvSpPr>
        <p:spPr>
          <a:xfrm>
            <a:off x="359390" y="5377218"/>
            <a:ext cx="6218831" cy="13066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b="1" dirty="0">
              <a:solidFill>
                <a:schemeClr val="tx1"/>
              </a:solidFill>
            </a:endParaRPr>
          </a:p>
          <a:p>
            <a:r>
              <a:rPr lang="en-US" altLang="ja-JP" b="1" dirty="0">
                <a:solidFill>
                  <a:schemeClr val="tx1"/>
                </a:solidFill>
              </a:rPr>
              <a:t>〈</a:t>
            </a:r>
            <a:r>
              <a:rPr lang="ja-JP" altLang="en-US" b="1" dirty="0">
                <a:solidFill>
                  <a:schemeClr val="tx1"/>
                </a:solidFill>
              </a:rPr>
              <a:t>使い方</a:t>
            </a:r>
            <a:r>
              <a:rPr lang="en-US" altLang="ja-JP" b="1" dirty="0">
                <a:solidFill>
                  <a:schemeClr val="tx1"/>
                </a:solidFill>
              </a:rPr>
              <a:t>〉</a:t>
            </a:r>
          </a:p>
          <a:p>
            <a:r>
              <a:rPr lang="ja-JP" altLang="en-US" b="1" dirty="0">
                <a:solidFill>
                  <a:schemeClr val="tx1"/>
                </a:solidFill>
              </a:rPr>
              <a:t>ユーザー登録をして、通勤途上あるいは居住場所の近くの店舗を登録すると夕方には店舗からレスキューが出される。</a:t>
            </a:r>
            <a:endParaRPr lang="en-US" altLang="ja-JP" b="1" dirty="0">
              <a:solidFill>
                <a:schemeClr val="tx1"/>
              </a:solidFill>
            </a:endParaRPr>
          </a:p>
          <a:p>
            <a:r>
              <a:rPr lang="ja-JP" altLang="en-US" b="1" dirty="0">
                <a:solidFill>
                  <a:schemeClr val="tx1"/>
                </a:solidFill>
              </a:rPr>
              <a:t>定価の</a:t>
            </a:r>
            <a:r>
              <a:rPr lang="en-US" altLang="ja-JP" b="1" dirty="0">
                <a:solidFill>
                  <a:schemeClr val="tx1"/>
                </a:solidFill>
              </a:rPr>
              <a:t>50</a:t>
            </a:r>
            <a:r>
              <a:rPr lang="ja-JP" altLang="en-US" b="1" dirty="0">
                <a:solidFill>
                  <a:schemeClr val="tx1"/>
                </a:solidFill>
              </a:rPr>
              <a:t>％程度で引き取りが可能。スマホでの決済。</a:t>
            </a:r>
            <a:endParaRPr lang="en-US" altLang="ja-JP" b="1" dirty="0">
              <a:solidFill>
                <a:schemeClr val="tx1"/>
              </a:solidFill>
            </a:endParaRPr>
          </a:p>
          <a:p>
            <a:endParaRPr kumimoji="1" lang="ja-JP" altLang="en-US" b="1" dirty="0">
              <a:solidFill>
                <a:schemeClr val="tx1"/>
              </a:solidFill>
            </a:endParaRPr>
          </a:p>
        </p:txBody>
      </p:sp>
      <p:sp>
        <p:nvSpPr>
          <p:cNvPr id="8" name="スライド番号プレースホルダー 7"/>
          <p:cNvSpPr>
            <a:spLocks noGrp="1"/>
          </p:cNvSpPr>
          <p:nvPr>
            <p:ph type="sldNum" sz="quarter" idx="12"/>
          </p:nvPr>
        </p:nvSpPr>
        <p:spPr/>
        <p:txBody>
          <a:bodyPr/>
          <a:lstStyle/>
          <a:p>
            <a:fld id="{F48FF65C-A0D8-4676-9D7F-E477FEA797F6}" type="slidenum">
              <a:rPr kumimoji="1" lang="ja-JP" altLang="en-US" smtClean="0"/>
              <a:t>19</a:t>
            </a:fld>
            <a:endParaRPr kumimoji="1" lang="ja-JP" altLang="en-US"/>
          </a:p>
        </p:txBody>
      </p:sp>
    </p:spTree>
    <p:extLst>
      <p:ext uri="{BB962C8B-B14F-4D97-AF65-F5344CB8AC3E}">
        <p14:creationId xmlns:p14="http://schemas.microsoft.com/office/powerpoint/2010/main" val="2134318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29884" y="2100314"/>
            <a:ext cx="10515600" cy="1078315"/>
          </a:xfrm>
        </p:spPr>
        <p:txBody>
          <a:bodyPr>
            <a:normAutofit/>
          </a:bodyPr>
          <a:lstStyle/>
          <a:p>
            <a:pPr marL="0" indent="0" algn="ctr">
              <a:buNone/>
            </a:pPr>
            <a:r>
              <a:rPr lang="ja-JP" altLang="en-US" sz="5400" dirty="0">
                <a:latin typeface="Meiryo UI" panose="020B0604030504040204" pitchFamily="50" charset="-128"/>
                <a:ea typeface="Meiryo UI" panose="020B0604030504040204" pitchFamily="50" charset="-128"/>
              </a:rPr>
              <a:t>　</a:t>
            </a:r>
            <a:r>
              <a:rPr lang="en-US" altLang="ja-JP" sz="5400" dirty="0">
                <a:latin typeface="Meiryo UI" panose="020B0604030504040204" pitchFamily="50" charset="-128"/>
                <a:ea typeface="Meiryo UI" panose="020B0604030504040204" pitchFamily="50" charset="-128"/>
              </a:rPr>
              <a:t> Food Loss /current state </a:t>
            </a:r>
            <a:endParaRPr kumimoji="1" lang="ja-JP" altLang="en-US" sz="54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F48FF65C-A0D8-4676-9D7F-E477FEA797F6}" type="slidenum">
              <a:rPr kumimoji="1" lang="ja-JP" altLang="en-US" smtClean="0"/>
              <a:t>2</a:t>
            </a:fld>
            <a:endParaRPr kumimoji="1" lang="ja-JP" altLang="en-US"/>
          </a:p>
        </p:txBody>
      </p:sp>
      <p:sp>
        <p:nvSpPr>
          <p:cNvPr id="4" name="正方形/長方形 3">
            <a:extLst>
              <a:ext uri="{FF2B5EF4-FFF2-40B4-BE49-F238E27FC236}">
                <a16:creationId xmlns:a16="http://schemas.microsoft.com/office/drawing/2014/main" id="{3DC37B1B-4FFF-4E52-B4C8-A415693BD789}"/>
              </a:ext>
            </a:extLst>
          </p:cNvPr>
          <p:cNvSpPr/>
          <p:nvPr/>
        </p:nvSpPr>
        <p:spPr>
          <a:xfrm>
            <a:off x="1105786" y="3742660"/>
            <a:ext cx="10248014" cy="16267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800" dirty="0"/>
              <a:t>Eiichi Hiyoshi</a:t>
            </a:r>
          </a:p>
          <a:p>
            <a:pPr algn="ctr"/>
            <a:r>
              <a:rPr kumimoji="1" lang="en-US" altLang="ja-JP" sz="2800" dirty="0"/>
              <a:t>Environmental Counse</a:t>
            </a:r>
            <a:r>
              <a:rPr lang="en-US" altLang="ja-JP" sz="2800" dirty="0"/>
              <a:t>lor</a:t>
            </a:r>
          </a:p>
          <a:p>
            <a:pPr algn="ctr"/>
            <a:r>
              <a:rPr kumimoji="1" lang="en-US" altLang="ja-JP" sz="2800" dirty="0"/>
              <a:t>                                                                                                  21/5/20</a:t>
            </a:r>
            <a:r>
              <a:rPr lang="en-US" altLang="ja-JP" sz="2800" dirty="0"/>
              <a:t>20</a:t>
            </a:r>
            <a:endParaRPr kumimoji="1" lang="ja-JP" altLang="en-US" sz="2800" dirty="0"/>
          </a:p>
        </p:txBody>
      </p:sp>
    </p:spTree>
    <p:extLst>
      <p:ext uri="{BB962C8B-B14F-4D97-AF65-F5344CB8AC3E}">
        <p14:creationId xmlns:p14="http://schemas.microsoft.com/office/powerpoint/2010/main" val="312817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4332" y="1115061"/>
            <a:ext cx="2609456" cy="1598291"/>
          </a:xfrm>
          <a:prstGeom prst="rect">
            <a:avLst/>
          </a:prstGeom>
        </p:spPr>
      </p:pic>
      <p:sp>
        <p:nvSpPr>
          <p:cNvPr id="6" name="正方形/長方形 5"/>
          <p:cNvSpPr/>
          <p:nvPr/>
        </p:nvSpPr>
        <p:spPr>
          <a:xfrm>
            <a:off x="1069072" y="1115061"/>
            <a:ext cx="7146880" cy="2862322"/>
          </a:xfrm>
          <a:prstGeom prst="rect">
            <a:avLst/>
          </a:prstGeom>
        </p:spPr>
        <p:txBody>
          <a:bodyPr wrap="square">
            <a:spAutoFit/>
          </a:bodyPr>
          <a:lstStyle/>
          <a:p>
            <a:r>
              <a:rPr lang="en-US" altLang="ja-JP" sz="2000" b="1" dirty="0">
                <a:latin typeface="Arial" panose="020B0604020202020204" pitchFamily="34" charset="0"/>
                <a:cs typeface="Arial" panose="020B0604020202020204" pitchFamily="34" charset="0"/>
              </a:rPr>
              <a:t>What is LOSS BREAD</a:t>
            </a:r>
            <a:r>
              <a:rPr lang="ja-JP" altLang="en-US" sz="2000" b="1"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altLang="ja-JP" sz="2000" dirty="0">
                <a:latin typeface="Arial" panose="020B0604020202020204" pitchFamily="34" charset="0"/>
                <a:cs typeface="Arial" panose="020B0604020202020204" pitchFamily="34" charset="0"/>
              </a:rPr>
              <a:t>a set of bread that has </a:t>
            </a:r>
            <a:r>
              <a:rPr lang="en-US" altLang="ja-JP" sz="2000" u="sng" dirty="0">
                <a:latin typeface="Arial" panose="020B0604020202020204" pitchFamily="34" charset="0"/>
                <a:cs typeface="Arial" panose="020B0604020202020204" pitchFamily="34" charset="0"/>
              </a:rPr>
              <a:t>unexpectedly remain unsold at bakeries</a:t>
            </a:r>
            <a:r>
              <a:rPr lang="en-US" altLang="ja-JP" sz="2000" dirty="0">
                <a:latin typeface="Arial" panose="020B0604020202020204" pitchFamily="34" charset="0"/>
                <a:cs typeface="Arial" panose="020B0604020202020204" pitchFamily="34" charset="0"/>
              </a:rPr>
              <a:t> due to factors such as the weather. </a:t>
            </a:r>
          </a:p>
          <a:p>
            <a:pPr marL="342900" indent="-342900">
              <a:buFont typeface="Arial" panose="020B0604020202020204" pitchFamily="34" charset="0"/>
              <a:buChar char="•"/>
            </a:pPr>
            <a:r>
              <a:rPr lang="en-US" altLang="ja-JP" sz="2000" dirty="0">
                <a:latin typeface="Arial" panose="020B0604020202020204" pitchFamily="34" charset="0"/>
                <a:cs typeface="Arial" panose="020B0604020202020204" pitchFamily="34" charset="0"/>
              </a:rPr>
              <a:t>The taste and appearance are almost the same as those usually sold. </a:t>
            </a:r>
          </a:p>
          <a:p>
            <a:pPr marL="342900" indent="-342900">
              <a:buFont typeface="Arial" panose="020B0604020202020204" pitchFamily="34" charset="0"/>
              <a:buChar char="•"/>
            </a:pPr>
            <a:r>
              <a:rPr lang="en-US" altLang="ja-JP" sz="2000" dirty="0">
                <a:latin typeface="Arial" panose="020B0604020202020204" pitchFamily="34" charset="0"/>
                <a:cs typeface="Arial" panose="020B0604020202020204" pitchFamily="34" charset="0"/>
              </a:rPr>
              <a:t>It may take more than 30 days depending on the condition of the remaining bread. Please note on your purchase.</a:t>
            </a:r>
          </a:p>
          <a:p>
            <a:pPr marL="342900" indent="-342900">
              <a:buFont typeface="Arial" panose="020B0604020202020204" pitchFamily="34" charset="0"/>
              <a:buChar char="•"/>
            </a:pPr>
            <a:r>
              <a:rPr lang="en-US" altLang="ja-JP" sz="2000" dirty="0">
                <a:latin typeface="Arial" panose="020B0604020202020204" pitchFamily="34" charset="0"/>
                <a:cs typeface="Arial" panose="020B0604020202020204" pitchFamily="34" charset="0"/>
              </a:rPr>
              <a:t>* </a:t>
            </a:r>
            <a:r>
              <a:rPr lang="en-US" altLang="ja-JP" sz="2000" u="sng" dirty="0">
                <a:latin typeface="Arial" panose="020B0604020202020204" pitchFamily="34" charset="0"/>
                <a:cs typeface="Arial" panose="020B0604020202020204" pitchFamily="34" charset="0"/>
              </a:rPr>
              <a:t>A portion of Loss bread's sales will be donated to organizations working on food waste reduction</a:t>
            </a:r>
            <a:r>
              <a:rPr lang="en-US" altLang="ja-JP" sz="2000" dirty="0">
                <a:latin typeface="Arial" panose="020B0604020202020204" pitchFamily="34" charset="0"/>
                <a:cs typeface="Arial" panose="020B0604020202020204" pitchFamily="34" charset="0"/>
              </a:rPr>
              <a:t>.</a:t>
            </a:r>
            <a:endParaRPr lang="ja-JP" altLang="en-US" sz="2000" dirty="0">
              <a:latin typeface="Arial" panose="020B0604020202020204" pitchFamily="34" charset="0"/>
              <a:cs typeface="Arial" panose="020B0604020202020204" pitchFamily="34" charset="0"/>
            </a:endParaRPr>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44332" y="3777002"/>
            <a:ext cx="2487528" cy="1658352"/>
          </a:xfrm>
          <a:prstGeom prst="rect">
            <a:avLst/>
          </a:prstGeom>
        </p:spPr>
      </p:pic>
      <p:sp>
        <p:nvSpPr>
          <p:cNvPr id="9" name="正方形/長方形 8"/>
          <p:cNvSpPr/>
          <p:nvPr/>
        </p:nvSpPr>
        <p:spPr>
          <a:xfrm>
            <a:off x="7239680" y="6499004"/>
            <a:ext cx="4224426" cy="369332"/>
          </a:xfrm>
          <a:prstGeom prst="rect">
            <a:avLst/>
          </a:prstGeom>
        </p:spPr>
        <p:txBody>
          <a:bodyPr wrap="none">
            <a:spAutoFit/>
          </a:bodyPr>
          <a:lstStyle/>
          <a:p>
            <a:r>
              <a:rPr lang="en-US" altLang="ja-JP" dirty="0"/>
              <a:t>https://rebake.me/items/tags/</a:t>
            </a:r>
            <a:r>
              <a:rPr lang="ja-JP" altLang="en-US" dirty="0"/>
              <a:t>ロスパン</a:t>
            </a:r>
          </a:p>
        </p:txBody>
      </p:sp>
      <p:sp>
        <p:nvSpPr>
          <p:cNvPr id="10" name="タイトル 1"/>
          <p:cNvSpPr>
            <a:spLocks noGrp="1"/>
          </p:cNvSpPr>
          <p:nvPr>
            <p:ph type="title"/>
          </p:nvPr>
        </p:nvSpPr>
        <p:spPr>
          <a:xfrm>
            <a:off x="275422" y="95534"/>
            <a:ext cx="11589744" cy="872666"/>
          </a:xfrm>
          <a:ln>
            <a:solidFill>
              <a:schemeClr val="tx1"/>
            </a:solidFill>
          </a:ln>
        </p:spPr>
        <p:txBody>
          <a:bodyPr>
            <a:noAutofit/>
          </a:bodyPr>
          <a:lstStyle/>
          <a:p>
            <a:r>
              <a:rPr lang="en-US" altLang="ja-JP" sz="3200" dirty="0">
                <a:latin typeface="Arial" panose="020B0604020202020204" pitchFamily="34" charset="0"/>
                <a:cs typeface="Arial" panose="020B0604020202020204" pitchFamily="34" charset="0"/>
              </a:rPr>
              <a:t>Food sharing service 2</a:t>
            </a:r>
            <a:r>
              <a:rPr lang="ja-JP" altLang="en-US" sz="3200" dirty="0">
                <a:latin typeface="Arial" panose="020B0604020202020204" pitchFamily="34" charset="0"/>
                <a:cs typeface="Arial" panose="020B0604020202020204" pitchFamily="34" charset="0"/>
              </a:rPr>
              <a:t>    </a:t>
            </a:r>
            <a:r>
              <a:rPr lang="en-US" altLang="ja-JP" sz="3200" dirty="0">
                <a:latin typeface="Arial" panose="020B0604020202020204" pitchFamily="34" charset="0"/>
                <a:cs typeface="Arial" panose="020B0604020202020204" pitchFamily="34" charset="0"/>
              </a:rPr>
              <a:t>Platform for bread waste reduction</a:t>
            </a:r>
            <a:endParaRPr kumimoji="1" lang="ja-JP" altLang="en-US" sz="3200" dirty="0">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p:txBody>
          <a:bodyPr/>
          <a:lstStyle/>
          <a:p>
            <a:fld id="{F48FF65C-A0D8-4676-9D7F-E477FEA797F6}" type="slidenum">
              <a:rPr kumimoji="1" lang="ja-JP" altLang="en-US" smtClean="0"/>
              <a:t>20</a:t>
            </a:fld>
            <a:endParaRPr kumimoji="1" lang="ja-JP" altLang="en-US"/>
          </a:p>
        </p:txBody>
      </p:sp>
    </p:spTree>
    <p:extLst>
      <p:ext uri="{BB962C8B-B14F-4D97-AF65-F5344CB8AC3E}">
        <p14:creationId xmlns:p14="http://schemas.microsoft.com/office/powerpoint/2010/main" val="2270320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1930" y="308851"/>
            <a:ext cx="10515600" cy="740344"/>
          </a:xfrm>
          <a:ln>
            <a:solidFill>
              <a:schemeClr val="tx1"/>
            </a:solidFill>
          </a:ln>
        </p:spPr>
        <p:txBody>
          <a:bodyPr>
            <a:normAutofit/>
          </a:bodyPr>
          <a:lstStyle/>
          <a:p>
            <a:r>
              <a:rPr kumimoji="1" lang="en-US" altLang="ja-JP" sz="3200" dirty="0">
                <a:latin typeface="Arial" panose="020B0604020202020204" pitchFamily="34" charset="0"/>
                <a:cs typeface="Arial" panose="020B0604020202020204" pitchFamily="34" charset="0"/>
              </a:rPr>
              <a:t>Food Business’s shift to Food loss reduction</a:t>
            </a:r>
            <a:endParaRPr kumimoji="1" lang="ja-JP" altLang="en-US" sz="3200" dirty="0">
              <a:latin typeface="Arial" panose="020B0604020202020204" pitchFamily="34" charset="0"/>
              <a:cs typeface="Arial" panose="020B0604020202020204" pitchFamily="34" charset="0"/>
            </a:endParaRPr>
          </a:p>
        </p:txBody>
      </p:sp>
      <p:pic>
        <p:nvPicPr>
          <p:cNvPr id="4" name="コンテンツ プレースホルダー 3"/>
          <p:cNvPicPr>
            <a:picLocks noGrp="1" noChangeAspect="1"/>
          </p:cNvPicPr>
          <p:nvPr>
            <p:ph idx="1"/>
          </p:nvPr>
        </p:nvPicPr>
        <p:blipFill>
          <a:blip r:embed="rId3"/>
          <a:stretch>
            <a:fillRect/>
          </a:stretch>
        </p:blipFill>
        <p:spPr>
          <a:xfrm>
            <a:off x="2915538" y="1378425"/>
            <a:ext cx="9175771" cy="5158852"/>
          </a:xfrm>
          <a:prstGeom prst="rect">
            <a:avLst/>
          </a:prstGeom>
        </p:spPr>
      </p:pic>
      <p:sp>
        <p:nvSpPr>
          <p:cNvPr id="5" name="正方形/長方形 4"/>
          <p:cNvSpPr/>
          <p:nvPr/>
        </p:nvSpPr>
        <p:spPr>
          <a:xfrm>
            <a:off x="286439" y="1446663"/>
            <a:ext cx="2629099" cy="51452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solidFill>
                  <a:schemeClr val="tx1"/>
                </a:solidFill>
                <a:latin typeface="Arial" panose="020B0604020202020204" pitchFamily="34" charset="0"/>
                <a:cs typeface="Arial" panose="020B0604020202020204" pitchFamily="34" charset="0"/>
              </a:rPr>
              <a:t>Lunch service limited to 100 meals a day</a:t>
            </a:r>
          </a:p>
          <a:p>
            <a:r>
              <a:rPr lang="en-US" altLang="ja-JP" sz="2000" dirty="0">
                <a:solidFill>
                  <a:schemeClr val="tx1"/>
                </a:solidFill>
                <a:latin typeface="Arial" panose="020B0604020202020204" pitchFamily="34" charset="0"/>
                <a:cs typeface="Arial" panose="020B0604020202020204" pitchFamily="34" charset="0"/>
              </a:rPr>
              <a:t/>
            </a:r>
            <a:br>
              <a:rPr lang="en-US" altLang="ja-JP" sz="2000" dirty="0">
                <a:solidFill>
                  <a:schemeClr val="tx1"/>
                </a:solidFill>
                <a:latin typeface="Arial" panose="020B0604020202020204" pitchFamily="34" charset="0"/>
                <a:cs typeface="Arial" panose="020B0604020202020204" pitchFamily="34" charset="0"/>
              </a:rPr>
            </a:br>
            <a:r>
              <a:rPr lang="ja-JP" altLang="en-US" sz="2000" dirty="0">
                <a:solidFill>
                  <a:schemeClr val="tx1"/>
                </a:solidFill>
                <a:latin typeface="Arial" panose="020B0604020202020204" pitchFamily="34" charset="0"/>
                <a:cs typeface="Arial" panose="020B0604020202020204" pitchFamily="34" charset="0"/>
              </a:rPr>
              <a:t>・ </a:t>
            </a:r>
            <a:r>
              <a:rPr lang="en-US" altLang="ja-JP" sz="2000" dirty="0">
                <a:solidFill>
                  <a:schemeClr val="tx1"/>
                </a:solidFill>
                <a:latin typeface="Arial" panose="020B0604020202020204" pitchFamily="34" charset="0"/>
                <a:cs typeface="Arial" panose="020B0604020202020204" pitchFamily="34" charset="0"/>
              </a:rPr>
              <a:t>No food loss</a:t>
            </a:r>
            <a:br>
              <a:rPr lang="en-US" altLang="ja-JP" sz="2000" dirty="0">
                <a:solidFill>
                  <a:schemeClr val="tx1"/>
                </a:solidFill>
                <a:latin typeface="Arial" panose="020B0604020202020204" pitchFamily="34" charset="0"/>
                <a:cs typeface="Arial" panose="020B0604020202020204" pitchFamily="34" charset="0"/>
              </a:rPr>
            </a:br>
            <a:r>
              <a:rPr lang="ja-JP" altLang="en-US" sz="2000" dirty="0">
                <a:solidFill>
                  <a:schemeClr val="tx1"/>
                </a:solidFill>
                <a:latin typeface="Arial" panose="020B0604020202020204" pitchFamily="34" charset="0"/>
                <a:cs typeface="Arial" panose="020B0604020202020204" pitchFamily="34" charset="0"/>
              </a:rPr>
              <a:t>・ </a:t>
            </a:r>
            <a:r>
              <a:rPr lang="en-US" altLang="ja-JP" sz="2000" dirty="0">
                <a:solidFill>
                  <a:schemeClr val="tx1"/>
                </a:solidFill>
                <a:latin typeface="Arial" panose="020B0604020202020204" pitchFamily="34" charset="0"/>
                <a:cs typeface="Arial" panose="020B0604020202020204" pitchFamily="34" charset="0"/>
              </a:rPr>
              <a:t>Working hours of employees are from 9:00 to 17:45 in principle</a:t>
            </a:r>
            <a:br>
              <a:rPr lang="en-US" altLang="ja-JP" sz="2000" dirty="0">
                <a:solidFill>
                  <a:schemeClr val="tx1"/>
                </a:solidFill>
                <a:latin typeface="Arial" panose="020B0604020202020204" pitchFamily="34" charset="0"/>
                <a:cs typeface="Arial" panose="020B0604020202020204" pitchFamily="34" charset="0"/>
              </a:rPr>
            </a:br>
            <a:r>
              <a:rPr lang="ja-JP" altLang="en-US" sz="2000" dirty="0">
                <a:solidFill>
                  <a:schemeClr val="tx1"/>
                </a:solidFill>
                <a:latin typeface="Arial" panose="020B0604020202020204" pitchFamily="34" charset="0"/>
                <a:cs typeface="Arial" panose="020B0604020202020204" pitchFamily="34" charset="0"/>
              </a:rPr>
              <a:t>・ </a:t>
            </a:r>
            <a:r>
              <a:rPr lang="en-US" altLang="ja-JP" sz="2000" dirty="0">
                <a:solidFill>
                  <a:schemeClr val="tx1"/>
                </a:solidFill>
                <a:latin typeface="Arial" panose="020B0604020202020204" pitchFamily="34" charset="0"/>
                <a:cs typeface="Arial" panose="020B0604020202020204" pitchFamily="34" charset="0"/>
              </a:rPr>
              <a:t>In profit and loss calculation, 50 meals</a:t>
            </a:r>
            <a:br>
              <a:rPr lang="en-US" altLang="ja-JP" sz="2000" dirty="0">
                <a:solidFill>
                  <a:schemeClr val="tx1"/>
                </a:solidFill>
                <a:latin typeface="Arial" panose="020B0604020202020204" pitchFamily="34" charset="0"/>
                <a:cs typeface="Arial" panose="020B0604020202020204" pitchFamily="34" charset="0"/>
              </a:rPr>
            </a:br>
            <a:r>
              <a:rPr lang="ja-JP" altLang="en-US" sz="2000" dirty="0">
                <a:solidFill>
                  <a:schemeClr val="tx1"/>
                </a:solidFill>
                <a:latin typeface="Arial" panose="020B0604020202020204" pitchFamily="34" charset="0"/>
                <a:cs typeface="Arial" panose="020B0604020202020204" pitchFamily="34" charset="0"/>
              </a:rPr>
              <a:t>・ </a:t>
            </a:r>
            <a:r>
              <a:rPr lang="en-US" altLang="ja-JP" sz="2000" dirty="0">
                <a:solidFill>
                  <a:schemeClr val="tx1"/>
                </a:solidFill>
                <a:latin typeface="Arial" panose="020B0604020202020204" pitchFamily="34" charset="0"/>
                <a:cs typeface="Arial" panose="020B0604020202020204" pitchFamily="34" charset="0"/>
              </a:rPr>
              <a:t>Aim to gain more profit</a:t>
            </a:r>
            <a:r>
              <a:rPr lang="ja-JP" altLang="en-US" sz="2000" dirty="0">
                <a:solidFill>
                  <a:schemeClr val="tx1"/>
                </a:solidFill>
                <a:latin typeface="Arial" panose="020B0604020202020204" pitchFamily="34" charset="0"/>
                <a:cs typeface="Arial" panose="020B0604020202020204" pitchFamily="34" charset="0"/>
              </a:rPr>
              <a:t> </a:t>
            </a:r>
            <a:r>
              <a:rPr lang="en-US" altLang="ja-JP" sz="2000" dirty="0">
                <a:solidFill>
                  <a:schemeClr val="tx1"/>
                </a:solidFill>
                <a:latin typeface="Arial" panose="020B0604020202020204" pitchFamily="34" charset="0"/>
                <a:cs typeface="Arial" panose="020B0604020202020204" pitchFamily="34" charset="0"/>
              </a:rPr>
              <a:t>deducing sales</a:t>
            </a:r>
            <a:endParaRPr kumimoji="1" lang="ja-JP" altLang="en-US" sz="2000" dirty="0">
              <a:solidFill>
                <a:schemeClr val="tx1"/>
              </a:solidFill>
              <a:latin typeface="Arial" panose="020B0604020202020204" pitchFamily="34" charset="0"/>
              <a:cs typeface="Arial" panose="020B0604020202020204" pitchFamily="34" charset="0"/>
            </a:endParaRPr>
          </a:p>
        </p:txBody>
      </p:sp>
      <p:sp>
        <p:nvSpPr>
          <p:cNvPr id="3" name="正方形/長方形 2"/>
          <p:cNvSpPr/>
          <p:nvPr/>
        </p:nvSpPr>
        <p:spPr>
          <a:xfrm>
            <a:off x="7274257" y="6591869"/>
            <a:ext cx="4626591" cy="2183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a:solidFill>
                  <a:schemeClr val="tx1"/>
                </a:solidFill>
              </a:rPr>
              <a:t>https://www.100shokuya.com/about/</a:t>
            </a:r>
            <a:endParaRPr kumimoji="1" lang="ja-JP" altLang="en-US">
              <a:solidFill>
                <a:schemeClr val="tx1"/>
              </a:solidFill>
            </a:endParaRPr>
          </a:p>
        </p:txBody>
      </p:sp>
      <p:sp>
        <p:nvSpPr>
          <p:cNvPr id="6" name="スライド番号プレースホルダー 5"/>
          <p:cNvSpPr>
            <a:spLocks noGrp="1"/>
          </p:cNvSpPr>
          <p:nvPr>
            <p:ph type="sldNum" sz="quarter" idx="12"/>
          </p:nvPr>
        </p:nvSpPr>
        <p:spPr/>
        <p:txBody>
          <a:bodyPr/>
          <a:lstStyle/>
          <a:p>
            <a:fld id="{F48FF65C-A0D8-4676-9D7F-E477FEA797F6}" type="slidenum">
              <a:rPr kumimoji="1" lang="ja-JP" altLang="en-US" smtClean="0"/>
              <a:t>21</a:t>
            </a:fld>
            <a:endParaRPr kumimoji="1" lang="ja-JP" altLang="en-US"/>
          </a:p>
        </p:txBody>
      </p:sp>
    </p:spTree>
    <p:extLst>
      <p:ext uri="{BB962C8B-B14F-4D97-AF65-F5344CB8AC3E}">
        <p14:creationId xmlns:p14="http://schemas.microsoft.com/office/powerpoint/2010/main" val="1065843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166882" y="191068"/>
            <a:ext cx="9730854" cy="12692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chemeClr val="tx1"/>
                </a:solidFill>
                <a:latin typeface="Arial" panose="020B0604020202020204" pitchFamily="34" charset="0"/>
                <a:cs typeface="Arial" panose="020B0604020202020204" pitchFamily="34" charset="0"/>
              </a:rPr>
              <a:t>Causes of food loss and preventive measures </a:t>
            </a:r>
          </a:p>
          <a:p>
            <a:pPr algn="ctr"/>
            <a:r>
              <a:rPr lang="en-US" altLang="ja-JP" sz="3200" dirty="0">
                <a:solidFill>
                  <a:schemeClr val="tx1"/>
                </a:solidFill>
                <a:latin typeface="Arial" panose="020B0604020202020204" pitchFamily="34" charset="0"/>
                <a:cs typeface="Arial" panose="020B0604020202020204" pitchFamily="34" charset="0"/>
              </a:rPr>
              <a:t>in </a:t>
            </a:r>
            <a:r>
              <a:rPr kumimoji="1" lang="en-US" altLang="ja-JP" sz="3200" dirty="0">
                <a:solidFill>
                  <a:schemeClr val="tx1"/>
                </a:solidFill>
                <a:latin typeface="Arial" panose="020B0604020202020204" pitchFamily="34" charset="0"/>
                <a:cs typeface="Arial" panose="020B0604020202020204" pitchFamily="34" charset="0"/>
              </a:rPr>
              <a:t>FAO developed Countries</a:t>
            </a:r>
            <a:endParaRPr kumimoji="1" lang="ja-JP" altLang="en-US" sz="3200" dirty="0">
              <a:solidFill>
                <a:schemeClr val="tx1"/>
              </a:solidFill>
              <a:latin typeface="Arial" panose="020B0604020202020204" pitchFamily="34" charset="0"/>
              <a:cs typeface="Arial" panose="020B0604020202020204" pitchFamily="34" charset="0"/>
            </a:endParaRPr>
          </a:p>
        </p:txBody>
      </p:sp>
      <p:sp>
        <p:nvSpPr>
          <p:cNvPr id="3" name="正方形/長方形 2"/>
          <p:cNvSpPr/>
          <p:nvPr/>
        </p:nvSpPr>
        <p:spPr>
          <a:xfrm>
            <a:off x="504967" y="1712793"/>
            <a:ext cx="4080680" cy="37712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dirty="0">
                <a:solidFill>
                  <a:schemeClr val="tx1"/>
                </a:solidFill>
                <a:latin typeface="Arial" panose="020B0604020202020204" pitchFamily="34" charset="0"/>
                <a:cs typeface="Arial" panose="020B0604020202020204" pitchFamily="34" charset="0"/>
              </a:rPr>
              <a:t>Reason</a:t>
            </a:r>
          </a:p>
          <a:p>
            <a:pPr marL="285750" indent="-285750">
              <a:buFont typeface="Arial" panose="020B0604020202020204" pitchFamily="34" charset="0"/>
              <a:buChar char="•"/>
            </a:pPr>
            <a:r>
              <a:rPr lang="en-US" altLang="ja-JP" sz="2000" dirty="0">
                <a:solidFill>
                  <a:schemeClr val="tx1"/>
                </a:solidFill>
                <a:latin typeface="Arial" panose="020B0604020202020204" pitchFamily="34" charset="0"/>
                <a:cs typeface="Arial" panose="020B0604020202020204" pitchFamily="34" charset="0"/>
              </a:rPr>
              <a:t>Production exceeds demand</a:t>
            </a:r>
          </a:p>
          <a:p>
            <a:pPr marL="285750" indent="-285750">
              <a:buFont typeface="Arial" panose="020B0604020202020204" pitchFamily="34" charset="0"/>
              <a:buChar char="•"/>
            </a:pPr>
            <a:r>
              <a:rPr lang="en-US" altLang="ja-JP" sz="2000" dirty="0">
                <a:solidFill>
                  <a:schemeClr val="tx1"/>
                </a:solidFill>
                <a:latin typeface="Arial" panose="020B0604020202020204" pitchFamily="34" charset="0"/>
                <a:cs typeface="Arial" panose="020B0604020202020204" pitchFamily="34" charset="0"/>
              </a:rPr>
              <a:t>Distinguishing by the appearance of fresh products</a:t>
            </a:r>
          </a:p>
          <a:p>
            <a:pPr marL="285750" indent="-285750">
              <a:buFont typeface="Arial" panose="020B0604020202020204" pitchFamily="34" charset="0"/>
              <a:buChar char="•"/>
            </a:pPr>
            <a:r>
              <a:rPr lang="ja-JP" altLang="en-US" sz="2000" dirty="0">
                <a:solidFill>
                  <a:schemeClr val="tx1"/>
                </a:solidFill>
                <a:latin typeface="Arial" panose="020B0604020202020204" pitchFamily="34" charset="0"/>
                <a:cs typeface="Arial" panose="020B0604020202020204" pitchFamily="34" charset="0"/>
              </a:rPr>
              <a:t> </a:t>
            </a:r>
            <a:r>
              <a:rPr lang="en-US" altLang="ja-JP" sz="2000" dirty="0">
                <a:solidFill>
                  <a:schemeClr val="tx1"/>
                </a:solidFill>
                <a:latin typeface="Arial" panose="020B0604020202020204" pitchFamily="34" charset="0"/>
                <a:cs typeface="Arial" panose="020B0604020202020204" pitchFamily="34" charset="0"/>
              </a:rPr>
              <a:t>Awareness that it is cheaper to throw away than reuse</a:t>
            </a:r>
          </a:p>
          <a:p>
            <a:pPr marL="285750" indent="-285750">
              <a:buFont typeface="Arial" panose="020B0604020202020204" pitchFamily="34" charset="0"/>
              <a:buChar char="•"/>
            </a:pPr>
            <a:r>
              <a:rPr lang="en-US" altLang="ja-JP" sz="2000" dirty="0">
                <a:solidFill>
                  <a:schemeClr val="tx1"/>
                </a:solidFill>
                <a:latin typeface="Arial" panose="020B0604020202020204" pitchFamily="34" charset="0"/>
                <a:cs typeface="Arial" panose="020B0604020202020204" pitchFamily="34" charset="0"/>
              </a:rPr>
              <a:t>Large-scale display / assortment</a:t>
            </a:r>
          </a:p>
          <a:p>
            <a:pPr marL="285750" indent="-285750">
              <a:buFont typeface="Arial" panose="020B0604020202020204" pitchFamily="34" charset="0"/>
              <a:buChar char="•"/>
            </a:pPr>
            <a:r>
              <a:rPr lang="ja-JP" altLang="en-US" sz="2000" dirty="0">
                <a:solidFill>
                  <a:schemeClr val="tx1"/>
                </a:solidFill>
                <a:latin typeface="Arial" panose="020B0604020202020204" pitchFamily="34" charset="0"/>
                <a:cs typeface="Arial" panose="020B0604020202020204" pitchFamily="34" charset="0"/>
              </a:rPr>
              <a:t> </a:t>
            </a:r>
            <a:r>
              <a:rPr lang="en-US" altLang="ja-JP" sz="2000" dirty="0">
                <a:solidFill>
                  <a:schemeClr val="tx1"/>
                </a:solidFill>
                <a:latin typeface="Arial" panose="020B0604020202020204" pitchFamily="34" charset="0"/>
                <a:cs typeface="Arial" panose="020B0604020202020204" pitchFamily="34" charset="0"/>
              </a:rPr>
              <a:t>Consumer awareness of wealth</a:t>
            </a:r>
            <a:endParaRPr kumimoji="1" lang="ja-JP" altLang="en-US" sz="2000" dirty="0">
              <a:solidFill>
                <a:schemeClr val="tx1"/>
              </a:solidFill>
              <a:latin typeface="Arial" panose="020B0604020202020204" pitchFamily="34" charset="0"/>
              <a:cs typeface="Arial" panose="020B0604020202020204" pitchFamily="34" charset="0"/>
            </a:endParaRPr>
          </a:p>
        </p:txBody>
      </p:sp>
      <p:sp>
        <p:nvSpPr>
          <p:cNvPr id="4" name="右矢印 3"/>
          <p:cNvSpPr/>
          <p:nvPr/>
        </p:nvSpPr>
        <p:spPr>
          <a:xfrm>
            <a:off x="4739182" y="3104865"/>
            <a:ext cx="1132764" cy="832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6032309" y="1644553"/>
            <a:ext cx="4217159" cy="38969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solidFill>
                  <a:schemeClr val="tx1"/>
                </a:solidFill>
                <a:latin typeface="Arial" panose="020B0604020202020204" pitchFamily="34" charset="0"/>
                <a:cs typeface="Arial" panose="020B0604020202020204" pitchFamily="34" charset="0"/>
              </a:rPr>
              <a:t>Prevention</a:t>
            </a:r>
          </a:p>
          <a:p>
            <a:pPr marL="342900" indent="-342900">
              <a:buFont typeface="Arial" panose="020B0604020202020204" pitchFamily="34" charset="0"/>
              <a:buChar char="•"/>
            </a:pPr>
            <a:r>
              <a:rPr lang="en-US" altLang="ja-JP" sz="2000" dirty="0">
                <a:solidFill>
                  <a:schemeClr val="tx1"/>
                </a:solidFill>
                <a:latin typeface="Arial" panose="020B0604020202020204" pitchFamily="34" charset="0"/>
                <a:cs typeface="Arial" panose="020B0604020202020204" pitchFamily="34" charset="0"/>
              </a:rPr>
              <a:t>Communication between producers and distribution consumers (prevention of overproduction)</a:t>
            </a:r>
          </a:p>
          <a:p>
            <a:pPr marL="342900" indent="-342900">
              <a:buFont typeface="Arial" panose="020B0604020202020204" pitchFamily="34" charset="0"/>
              <a:buChar char="•"/>
            </a:pPr>
            <a:r>
              <a:rPr lang="en-US" altLang="ja-JP" sz="2000" dirty="0">
                <a:solidFill>
                  <a:schemeClr val="tx1"/>
                </a:solidFill>
                <a:latin typeface="Arial" panose="020B0604020202020204" pitchFamily="34" charset="0"/>
                <a:cs typeface="Arial" panose="020B0604020202020204" pitchFamily="34" charset="0"/>
              </a:rPr>
              <a:t>Development of substandard product market</a:t>
            </a:r>
          </a:p>
          <a:p>
            <a:pPr marL="342900" indent="-342900">
              <a:buFont typeface="Arial" panose="020B0604020202020204" pitchFamily="34" charset="0"/>
              <a:buChar char="•"/>
            </a:pPr>
            <a:r>
              <a:rPr lang="ja-JP" altLang="en-US" sz="2000" dirty="0">
                <a:solidFill>
                  <a:schemeClr val="tx1"/>
                </a:solidFill>
                <a:latin typeface="Arial" panose="020B0604020202020204" pitchFamily="34" charset="0"/>
                <a:cs typeface="Arial" panose="020B0604020202020204" pitchFamily="34" charset="0"/>
              </a:rPr>
              <a:t> </a:t>
            </a:r>
            <a:r>
              <a:rPr lang="en-US" altLang="ja-JP" sz="2000" dirty="0">
                <a:solidFill>
                  <a:schemeClr val="tx1"/>
                </a:solidFill>
                <a:latin typeface="Arial" panose="020B0604020202020204" pitchFamily="34" charset="0"/>
                <a:cs typeface="Arial" panose="020B0604020202020204" pitchFamily="34" charset="0"/>
              </a:rPr>
              <a:t>Close Sales to consumers of fresh vegetables</a:t>
            </a:r>
            <a:br>
              <a:rPr lang="en-US" altLang="ja-JP" sz="2000" dirty="0">
                <a:solidFill>
                  <a:schemeClr val="tx1"/>
                </a:solidFill>
                <a:latin typeface="Arial" panose="020B0604020202020204" pitchFamily="34" charset="0"/>
                <a:cs typeface="Arial" panose="020B0604020202020204" pitchFamily="34" charset="0"/>
              </a:rPr>
            </a:br>
            <a:r>
              <a:rPr lang="en-US" altLang="ja-JP" sz="2000" dirty="0">
                <a:solidFill>
                  <a:schemeClr val="tx1"/>
                </a:solidFill>
                <a:latin typeface="Arial" panose="020B0604020202020204" pitchFamily="34" charset="0"/>
                <a:cs typeface="Arial" panose="020B0604020202020204" pitchFamily="34" charset="0"/>
              </a:rPr>
              <a:t> (direct production / ITC)</a:t>
            </a:r>
          </a:p>
          <a:p>
            <a:pPr marL="342900" indent="-342900">
              <a:buFont typeface="Arial" panose="020B0604020202020204" pitchFamily="34" charset="0"/>
              <a:buChar char="•"/>
            </a:pPr>
            <a:r>
              <a:rPr lang="ja-JP" altLang="en-US" sz="2000" dirty="0">
                <a:solidFill>
                  <a:schemeClr val="tx1"/>
                </a:solidFill>
                <a:latin typeface="Arial" panose="020B0604020202020204" pitchFamily="34" charset="0"/>
                <a:cs typeface="Arial" panose="020B0604020202020204" pitchFamily="34" charset="0"/>
              </a:rPr>
              <a:t> </a:t>
            </a:r>
            <a:r>
              <a:rPr lang="en-US" altLang="ja-JP" sz="2000" dirty="0">
                <a:solidFill>
                  <a:schemeClr val="tx1"/>
                </a:solidFill>
                <a:latin typeface="Arial" panose="020B0604020202020204" pitchFamily="34" charset="0"/>
                <a:cs typeface="Arial" panose="020B0604020202020204" pitchFamily="34" charset="0"/>
              </a:rPr>
              <a:t>Consumer awareness</a:t>
            </a:r>
          </a:p>
        </p:txBody>
      </p:sp>
      <p:sp>
        <p:nvSpPr>
          <p:cNvPr id="6" name="正方形/長方形 5"/>
          <p:cNvSpPr/>
          <p:nvPr/>
        </p:nvSpPr>
        <p:spPr>
          <a:xfrm>
            <a:off x="1978925" y="5793967"/>
            <a:ext cx="7888406" cy="9616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Arial" panose="020B0604020202020204" pitchFamily="34" charset="0"/>
                <a:cs typeface="Arial" panose="020B0604020202020204" pitchFamily="34" charset="0"/>
              </a:rPr>
              <a:t>・ </a:t>
            </a:r>
            <a:r>
              <a:rPr lang="en-US" altLang="ja-JP" sz="2000" dirty="0">
                <a:solidFill>
                  <a:schemeClr val="tx1"/>
                </a:solidFill>
                <a:latin typeface="Arial" panose="020B0604020202020204" pitchFamily="34" charset="0"/>
                <a:cs typeface="Arial" panose="020B0604020202020204" pitchFamily="34" charset="0"/>
              </a:rPr>
              <a:t>Production plan tailored to market trends</a:t>
            </a:r>
            <a:br>
              <a:rPr lang="en-US" altLang="ja-JP" sz="2000" dirty="0">
                <a:solidFill>
                  <a:schemeClr val="tx1"/>
                </a:solidFill>
                <a:latin typeface="Arial" panose="020B0604020202020204" pitchFamily="34" charset="0"/>
                <a:cs typeface="Arial" panose="020B0604020202020204" pitchFamily="34" charset="0"/>
              </a:rPr>
            </a:br>
            <a:r>
              <a:rPr lang="ja-JP" altLang="en-US" sz="2000" dirty="0">
                <a:solidFill>
                  <a:schemeClr val="tx1"/>
                </a:solidFill>
                <a:latin typeface="Arial" panose="020B0604020202020204" pitchFamily="34" charset="0"/>
                <a:cs typeface="Arial" panose="020B0604020202020204" pitchFamily="34" charset="0"/>
              </a:rPr>
              <a:t>・ </a:t>
            </a:r>
            <a:r>
              <a:rPr lang="en-US" altLang="ja-JP" sz="2000" dirty="0">
                <a:solidFill>
                  <a:schemeClr val="tx1"/>
                </a:solidFill>
                <a:latin typeface="Arial" panose="020B0604020202020204" pitchFamily="34" charset="0"/>
                <a:cs typeface="Arial" panose="020B0604020202020204" pitchFamily="34" charset="0"/>
              </a:rPr>
              <a:t>Improvement of storage and packaging technology</a:t>
            </a:r>
            <a:br>
              <a:rPr lang="en-US" altLang="ja-JP" sz="2000" dirty="0">
                <a:solidFill>
                  <a:schemeClr val="tx1"/>
                </a:solidFill>
                <a:latin typeface="Arial" panose="020B0604020202020204" pitchFamily="34" charset="0"/>
                <a:cs typeface="Arial" panose="020B0604020202020204" pitchFamily="34" charset="0"/>
              </a:rPr>
            </a:br>
            <a:r>
              <a:rPr lang="ja-JP" altLang="en-US" sz="2000" dirty="0">
                <a:solidFill>
                  <a:schemeClr val="tx1"/>
                </a:solidFill>
                <a:latin typeface="Arial" panose="020B0604020202020204" pitchFamily="34" charset="0"/>
                <a:cs typeface="Arial" panose="020B0604020202020204" pitchFamily="34" charset="0"/>
              </a:rPr>
              <a:t>・ </a:t>
            </a:r>
            <a:r>
              <a:rPr lang="en-US" altLang="ja-JP" sz="2000" dirty="0">
                <a:solidFill>
                  <a:schemeClr val="tx1"/>
                </a:solidFill>
                <a:latin typeface="Arial" panose="020B0604020202020204" pitchFamily="34" charset="0"/>
                <a:cs typeface="Arial" panose="020B0604020202020204" pitchFamily="34" charset="0"/>
              </a:rPr>
              <a:t>Improvement of transportation logistics management</a:t>
            </a:r>
            <a:endParaRPr kumimoji="1" lang="ja-JP" altLang="en-US" sz="2000" dirty="0">
              <a:solidFill>
                <a:schemeClr val="tx1"/>
              </a:solidFill>
              <a:latin typeface="Arial" panose="020B0604020202020204" pitchFamily="34" charset="0"/>
              <a:cs typeface="Arial" panose="020B0604020202020204" pitchFamily="34" charset="0"/>
            </a:endParaRPr>
          </a:p>
        </p:txBody>
      </p:sp>
      <p:sp>
        <p:nvSpPr>
          <p:cNvPr id="7" name="正方形/長方形 6"/>
          <p:cNvSpPr/>
          <p:nvPr/>
        </p:nvSpPr>
        <p:spPr>
          <a:xfrm>
            <a:off x="10249468" y="6182436"/>
            <a:ext cx="1815153" cy="5732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Source:</a:t>
            </a:r>
            <a:r>
              <a:rPr kumimoji="1" lang="ja-JP" altLang="en-US" dirty="0">
                <a:solidFill>
                  <a:schemeClr val="tx1"/>
                </a:solidFill>
              </a:rPr>
              <a:t>ＦＡＯ</a:t>
            </a:r>
          </a:p>
        </p:txBody>
      </p:sp>
      <p:sp>
        <p:nvSpPr>
          <p:cNvPr id="8" name="スライド番号プレースホルダー 7"/>
          <p:cNvSpPr>
            <a:spLocks noGrp="1"/>
          </p:cNvSpPr>
          <p:nvPr>
            <p:ph type="sldNum" sz="quarter" idx="12"/>
          </p:nvPr>
        </p:nvSpPr>
        <p:spPr/>
        <p:txBody>
          <a:bodyPr/>
          <a:lstStyle/>
          <a:p>
            <a:fld id="{F48FF65C-A0D8-4676-9D7F-E477FEA797F6}" type="slidenum">
              <a:rPr kumimoji="1" lang="ja-JP" altLang="en-US" smtClean="0"/>
              <a:t>22</a:t>
            </a:fld>
            <a:endParaRPr kumimoji="1" lang="ja-JP" altLang="en-US"/>
          </a:p>
        </p:txBody>
      </p:sp>
    </p:spTree>
    <p:extLst>
      <p:ext uri="{BB962C8B-B14F-4D97-AF65-F5344CB8AC3E}">
        <p14:creationId xmlns:p14="http://schemas.microsoft.com/office/powerpoint/2010/main" val="2140822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107304" cy="576570"/>
          </a:xfrm>
          <a:ln>
            <a:solidFill>
              <a:schemeClr val="tx1"/>
            </a:solidFill>
          </a:ln>
        </p:spPr>
        <p:txBody>
          <a:bodyPr>
            <a:normAutofit/>
          </a:bodyPr>
          <a:lstStyle/>
          <a:p>
            <a:r>
              <a:rPr lang="en-US" altLang="ja-JP" sz="3200" dirty="0">
                <a:latin typeface="Arial" panose="020B0604020202020204" pitchFamily="34" charset="0"/>
                <a:cs typeface="Arial" panose="020B0604020202020204" pitchFamily="34" charset="0"/>
              </a:rPr>
              <a:t>Activities in developed countries</a:t>
            </a:r>
            <a:endParaRPr kumimoji="1" lang="ja-JP" altLang="en-US" sz="3200" dirty="0">
              <a:latin typeface="Arial" panose="020B0604020202020204" pitchFamily="34" charset="0"/>
              <a:cs typeface="Arial" panose="020B0604020202020204" pitchFamily="34" charset="0"/>
            </a:endParaRP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27676" y="3069477"/>
            <a:ext cx="1959805" cy="1959805"/>
          </a:xfr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676" y="4763067"/>
            <a:ext cx="1864057" cy="1864057"/>
          </a:xfrm>
          <a:prstGeom prst="rect">
            <a:avLst/>
          </a:prstGeom>
        </p:spPr>
      </p:pic>
      <p:sp>
        <p:nvSpPr>
          <p:cNvPr id="7" name="正方形/長方形 6"/>
          <p:cNvSpPr/>
          <p:nvPr/>
        </p:nvSpPr>
        <p:spPr>
          <a:xfrm>
            <a:off x="3562064" y="3425193"/>
            <a:ext cx="7383440" cy="12483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altLang="ja-JP" sz="2000" dirty="0">
                <a:solidFill>
                  <a:schemeClr val="tx1"/>
                </a:solidFill>
                <a:latin typeface="Arial" panose="020B0604020202020204" pitchFamily="34" charset="0"/>
                <a:cs typeface="Arial" panose="020B0604020202020204" pitchFamily="34" charset="0"/>
              </a:rPr>
              <a:t>Food Disposal Prohibition Law</a:t>
            </a:r>
          </a:p>
          <a:p>
            <a:pPr marL="285750" indent="-285750">
              <a:buFont typeface="Arial" panose="020B0604020202020204" pitchFamily="34" charset="0"/>
              <a:buChar char="•"/>
            </a:pPr>
            <a:r>
              <a:rPr lang="en-US" altLang="ja-JP" sz="2000" dirty="0">
                <a:solidFill>
                  <a:schemeClr val="tx1"/>
                </a:solidFill>
                <a:latin typeface="Arial" panose="020B0604020202020204" pitchFamily="34" charset="0"/>
                <a:cs typeface="Arial" panose="020B0604020202020204" pitchFamily="34" charset="0"/>
              </a:rPr>
              <a:t>Prohibiting disposal of unsold food to large supermarkets. Mandatory food donation to volunteer groups</a:t>
            </a:r>
            <a:endParaRPr kumimoji="1" lang="ja-JP" altLang="en-US" sz="2000" dirty="0">
              <a:solidFill>
                <a:schemeClr val="tx1"/>
              </a:solidFill>
              <a:latin typeface="Arial" panose="020B0604020202020204" pitchFamily="34" charset="0"/>
              <a:cs typeface="Arial" panose="020B0604020202020204" pitchFamily="34" charset="0"/>
            </a:endParaRPr>
          </a:p>
        </p:txBody>
      </p:sp>
      <p:sp>
        <p:nvSpPr>
          <p:cNvPr id="8" name="正方形/長方形 7"/>
          <p:cNvSpPr/>
          <p:nvPr/>
        </p:nvSpPr>
        <p:spPr>
          <a:xfrm>
            <a:off x="3466530" y="5029282"/>
            <a:ext cx="7383440" cy="13316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altLang="ja-JP" sz="2000" dirty="0">
                <a:solidFill>
                  <a:schemeClr val="tx1"/>
                </a:solidFill>
                <a:latin typeface="Arial" panose="020B0604020202020204" pitchFamily="34" charset="0"/>
                <a:cs typeface="Arial" panose="020B0604020202020204" pitchFamily="34" charset="0"/>
              </a:rPr>
              <a:t>In England, unsold menu items are packed into bags and placed on the road. Providing it free of charge to homeless people</a:t>
            </a:r>
            <a:endParaRPr kumimoji="1" lang="ja-JP" altLang="en-US" sz="2000" dirty="0">
              <a:solidFill>
                <a:schemeClr val="tx1"/>
              </a:solidFill>
              <a:latin typeface="Arial" panose="020B0604020202020204" pitchFamily="34" charset="0"/>
              <a:cs typeface="Arial" panose="020B0604020202020204" pitchFamily="34" charset="0"/>
            </a:endParaRPr>
          </a:p>
        </p:txBody>
      </p:sp>
      <p:sp>
        <p:nvSpPr>
          <p:cNvPr id="3" name="正方形/長方形 2"/>
          <p:cNvSpPr/>
          <p:nvPr/>
        </p:nvSpPr>
        <p:spPr>
          <a:xfrm>
            <a:off x="627677" y="1187355"/>
            <a:ext cx="10467954" cy="19789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solidFill>
                  <a:schemeClr val="tx1"/>
                </a:solidFill>
                <a:latin typeface="Arial" panose="020B0604020202020204" pitchFamily="34" charset="0"/>
                <a:cs typeface="Arial" panose="020B0604020202020204" pitchFamily="34" charset="0"/>
              </a:rPr>
              <a:t>EC: </a:t>
            </a:r>
            <a:r>
              <a:rPr lang="en-US" altLang="ja-JP" sz="2000" u="sng" dirty="0">
                <a:solidFill>
                  <a:schemeClr val="tx1"/>
                </a:solidFill>
                <a:latin typeface="Arial" panose="020B0604020202020204" pitchFamily="34" charset="0"/>
                <a:cs typeface="Arial" panose="020B0604020202020204" pitchFamily="34" charset="0"/>
              </a:rPr>
              <a:t>30% reduction by 2025 and 50% reduction by 2050 </a:t>
            </a:r>
            <a:r>
              <a:rPr lang="en-US" altLang="ja-JP" sz="2000" dirty="0">
                <a:solidFill>
                  <a:schemeClr val="tx1"/>
                </a:solidFill>
                <a:latin typeface="Arial" panose="020B0604020202020204" pitchFamily="34" charset="0"/>
                <a:cs typeface="Arial" panose="020B0604020202020204" pitchFamily="34" charset="0"/>
              </a:rPr>
              <a:t>based on 2014</a:t>
            </a:r>
            <a:br>
              <a:rPr lang="en-US" altLang="ja-JP" sz="2000" dirty="0">
                <a:solidFill>
                  <a:schemeClr val="tx1"/>
                </a:solidFill>
                <a:latin typeface="Arial" panose="020B0604020202020204" pitchFamily="34" charset="0"/>
                <a:cs typeface="Arial" panose="020B0604020202020204" pitchFamily="34" charset="0"/>
              </a:rPr>
            </a:br>
            <a:r>
              <a:rPr lang="en-US" altLang="ja-JP" sz="2000" dirty="0">
                <a:solidFill>
                  <a:schemeClr val="tx1"/>
                </a:solidFill>
                <a:latin typeface="Arial" panose="020B0604020202020204" pitchFamily="34" charset="0"/>
                <a:cs typeface="Arial" panose="020B0604020202020204" pitchFamily="34" charset="0"/>
              </a:rPr>
              <a:t>UC: 50% reduction in landfilled food loss from households, retailers, restaurants, schools, etc. </a:t>
            </a:r>
            <a:r>
              <a:rPr lang="en-US" altLang="ja-JP" sz="2000" u="sng" dirty="0">
                <a:solidFill>
                  <a:schemeClr val="tx1"/>
                </a:solidFill>
                <a:latin typeface="Arial" panose="020B0604020202020204" pitchFamily="34" charset="0"/>
                <a:cs typeface="Arial" panose="020B0604020202020204" pitchFamily="34" charset="0"/>
              </a:rPr>
              <a:t>by 2030 </a:t>
            </a:r>
            <a:r>
              <a:rPr lang="en-US" altLang="ja-JP" sz="2000" dirty="0">
                <a:solidFill>
                  <a:schemeClr val="tx1"/>
                </a:solidFill>
                <a:latin typeface="Arial" panose="020B0604020202020204" pitchFamily="34" charset="0"/>
                <a:cs typeface="Arial" panose="020B0604020202020204" pitchFamily="34" charset="0"/>
              </a:rPr>
              <a:t>based on 2010</a:t>
            </a:r>
            <a:endParaRPr kumimoji="1" lang="ja-JP" altLang="en-US" sz="2000" u="sng" dirty="0">
              <a:solidFill>
                <a:schemeClr val="tx1"/>
              </a:solidFill>
              <a:latin typeface="Arial" panose="020B0604020202020204" pitchFamily="34" charset="0"/>
              <a:cs typeface="Arial" panose="020B0604020202020204" pitchFamily="34" charset="0"/>
            </a:endParaRPr>
          </a:p>
        </p:txBody>
      </p:sp>
      <p:sp>
        <p:nvSpPr>
          <p:cNvPr id="10" name="正方形/長方形 9"/>
          <p:cNvSpPr/>
          <p:nvPr/>
        </p:nvSpPr>
        <p:spPr>
          <a:xfrm>
            <a:off x="6786390" y="6390214"/>
            <a:ext cx="5221995" cy="4677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Source </a:t>
            </a:r>
            <a:r>
              <a:rPr kumimoji="1" lang="ja-JP" altLang="en-US" dirty="0">
                <a:solidFill>
                  <a:schemeClr val="tx1"/>
                </a:solidFill>
              </a:rPr>
              <a:t>小林富雄：</a:t>
            </a:r>
            <a:r>
              <a:rPr kumimoji="1" lang="en-US" altLang="ja-JP" dirty="0">
                <a:solidFill>
                  <a:schemeClr val="tx1"/>
                </a:solidFill>
              </a:rPr>
              <a:t>2019.10/25</a:t>
            </a:r>
            <a:r>
              <a:rPr kumimoji="1" lang="ja-JP" altLang="en-US" dirty="0">
                <a:solidFill>
                  <a:schemeClr val="tx1"/>
                </a:solidFill>
              </a:rPr>
              <a:t>セミナー資料</a:t>
            </a:r>
          </a:p>
        </p:txBody>
      </p:sp>
      <p:sp>
        <p:nvSpPr>
          <p:cNvPr id="11" name="スライド番号プレースホルダー 10"/>
          <p:cNvSpPr>
            <a:spLocks noGrp="1"/>
          </p:cNvSpPr>
          <p:nvPr>
            <p:ph type="sldNum" sz="quarter" idx="12"/>
          </p:nvPr>
        </p:nvSpPr>
        <p:spPr/>
        <p:txBody>
          <a:bodyPr/>
          <a:lstStyle/>
          <a:p>
            <a:fld id="{F48FF65C-A0D8-4676-9D7F-E477FEA797F6}" type="slidenum">
              <a:rPr kumimoji="1" lang="ja-JP" altLang="en-US" smtClean="0"/>
              <a:t>23</a:t>
            </a:fld>
            <a:endParaRPr kumimoji="1" lang="ja-JP" altLang="en-US" dirty="0"/>
          </a:p>
        </p:txBody>
      </p:sp>
    </p:spTree>
    <p:extLst>
      <p:ext uri="{BB962C8B-B14F-4D97-AF65-F5344CB8AC3E}">
        <p14:creationId xmlns:p14="http://schemas.microsoft.com/office/powerpoint/2010/main" val="82204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p:cNvPicPr>
            <a:picLocks noGrp="1" noChangeAspect="1"/>
          </p:cNvPicPr>
          <p:nvPr>
            <p:ph idx="1"/>
          </p:nvPr>
        </p:nvPicPr>
        <p:blipFill>
          <a:blip r:embed="rId2"/>
          <a:stretch>
            <a:fillRect/>
          </a:stretch>
        </p:blipFill>
        <p:spPr>
          <a:xfrm>
            <a:off x="5443663" y="1290941"/>
            <a:ext cx="6484479" cy="4495709"/>
          </a:xfrm>
          <a:prstGeom prst="rect">
            <a:avLst/>
          </a:prstGeom>
          <a:ln>
            <a:solidFill>
              <a:schemeClr val="tx1"/>
            </a:solidFill>
          </a:ln>
        </p:spPr>
      </p:pic>
      <p:sp>
        <p:nvSpPr>
          <p:cNvPr id="4" name="タイトル 1"/>
          <p:cNvSpPr>
            <a:spLocks noGrp="1"/>
          </p:cNvSpPr>
          <p:nvPr>
            <p:ph type="title"/>
          </p:nvPr>
        </p:nvSpPr>
        <p:spPr>
          <a:xfrm>
            <a:off x="933735" y="242297"/>
            <a:ext cx="10129080" cy="481036"/>
          </a:xfrm>
          <a:ln>
            <a:solidFill>
              <a:schemeClr val="tx1"/>
            </a:solidFill>
          </a:ln>
        </p:spPr>
        <p:txBody>
          <a:bodyPr>
            <a:normAutofit/>
          </a:bodyPr>
          <a:lstStyle/>
          <a:p>
            <a:r>
              <a:rPr kumimoji="1" lang="ja-JP" altLang="en-US" sz="2000" b="1" dirty="0">
                <a:latin typeface="HGS明朝E" panose="02020900000000000000" pitchFamily="18" charset="-128"/>
                <a:ea typeface="HGS明朝E" panose="02020900000000000000" pitchFamily="18" charset="-128"/>
              </a:rPr>
              <a:t>食品ロス</a:t>
            </a:r>
            <a:r>
              <a:rPr lang="ja-JP" altLang="en-US" sz="2000" b="1" dirty="0">
                <a:latin typeface="HGS明朝E" panose="02020900000000000000" pitchFamily="18" charset="-128"/>
                <a:ea typeface="HGS明朝E" panose="02020900000000000000" pitchFamily="18" charset="-128"/>
              </a:rPr>
              <a:t>削減に向けた動き（関係省庁の目標）</a:t>
            </a:r>
            <a:endParaRPr kumimoji="1" lang="ja-JP" altLang="en-US" sz="2000" b="1" dirty="0">
              <a:latin typeface="HGS明朝E" panose="02020900000000000000" pitchFamily="18" charset="-128"/>
              <a:ea typeface="HGS明朝E" panose="02020900000000000000" pitchFamily="18" charset="-128"/>
            </a:endParaRPr>
          </a:p>
        </p:txBody>
      </p:sp>
      <p:sp>
        <p:nvSpPr>
          <p:cNvPr id="6" name="正方形/長方形 5"/>
          <p:cNvSpPr/>
          <p:nvPr/>
        </p:nvSpPr>
        <p:spPr>
          <a:xfrm>
            <a:off x="933735" y="1290941"/>
            <a:ext cx="3924869" cy="53362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kumimoji="1" lang="en-US" altLang="ja-JP" sz="2400" dirty="0">
                <a:solidFill>
                  <a:schemeClr val="tx1"/>
                </a:solidFill>
              </a:rPr>
              <a:t>2030</a:t>
            </a:r>
            <a:r>
              <a:rPr kumimoji="1" lang="ja-JP" altLang="en-US" sz="2400" dirty="0">
                <a:solidFill>
                  <a:schemeClr val="tx1"/>
                </a:solidFill>
              </a:rPr>
              <a:t>年度における家庭系食品ロスの重量を</a:t>
            </a:r>
            <a:r>
              <a:rPr kumimoji="1" lang="en-US" altLang="ja-JP" sz="2400" dirty="0">
                <a:solidFill>
                  <a:schemeClr val="tx1"/>
                </a:solidFill>
              </a:rPr>
              <a:t>2000</a:t>
            </a:r>
            <a:r>
              <a:rPr kumimoji="1" lang="ja-JP" altLang="en-US" sz="2400" dirty="0">
                <a:solidFill>
                  <a:schemeClr val="tx1"/>
                </a:solidFill>
              </a:rPr>
              <a:t>年度比半減</a:t>
            </a:r>
            <a:endParaRPr kumimoji="1" lang="en-US" altLang="ja-JP" sz="2400" dirty="0">
              <a:solidFill>
                <a:schemeClr val="tx1"/>
              </a:solidFill>
            </a:endParaRPr>
          </a:p>
          <a:p>
            <a:r>
              <a:rPr lang="ja-JP" altLang="en-US" sz="2400" dirty="0">
                <a:solidFill>
                  <a:schemeClr val="tx1"/>
                </a:solidFill>
              </a:rPr>
              <a:t>（第</a:t>
            </a:r>
            <a:r>
              <a:rPr lang="en-US" altLang="ja-JP" sz="2400" dirty="0">
                <a:solidFill>
                  <a:schemeClr val="tx1"/>
                </a:solidFill>
              </a:rPr>
              <a:t>4</a:t>
            </a:r>
            <a:r>
              <a:rPr lang="ja-JP" altLang="en-US" sz="2400" dirty="0">
                <a:solidFill>
                  <a:schemeClr val="tx1"/>
                </a:solidFill>
              </a:rPr>
              <a:t>次循環基本計画）</a:t>
            </a:r>
            <a:endParaRPr lang="en-US" altLang="ja-JP" sz="2400" dirty="0">
              <a:solidFill>
                <a:schemeClr val="tx1"/>
              </a:solidFill>
            </a:endParaRPr>
          </a:p>
          <a:p>
            <a:pPr marL="285750" indent="-285750">
              <a:buFont typeface="Arial" panose="020B0604020202020204" pitchFamily="34" charset="0"/>
              <a:buChar char="•"/>
            </a:pPr>
            <a:r>
              <a:rPr lang="ja-JP" altLang="en-US" sz="2400" dirty="0">
                <a:solidFill>
                  <a:schemeClr val="tx1"/>
                </a:solidFill>
              </a:rPr>
              <a:t>事業系食品ロスの重量を</a:t>
            </a:r>
            <a:r>
              <a:rPr lang="en-US" altLang="ja-JP" sz="2400" dirty="0">
                <a:solidFill>
                  <a:schemeClr val="tx1"/>
                </a:solidFill>
              </a:rPr>
              <a:t>2000</a:t>
            </a:r>
            <a:r>
              <a:rPr lang="ja-JP" altLang="en-US" sz="2400" dirty="0">
                <a:solidFill>
                  <a:schemeClr val="tx1"/>
                </a:solidFill>
              </a:rPr>
              <a:t>年度比半減（食品循環資源の再生利用の推進に関する基本方針）</a:t>
            </a:r>
            <a:endParaRPr lang="en-US" altLang="ja-JP" sz="2400" dirty="0">
              <a:solidFill>
                <a:schemeClr val="tx1"/>
              </a:solidFill>
            </a:endParaRPr>
          </a:p>
          <a:p>
            <a:pPr marL="285750" indent="-285750">
              <a:buFont typeface="Arial" panose="020B0604020202020204" pitchFamily="34" charset="0"/>
              <a:buChar char="•"/>
            </a:pPr>
            <a:r>
              <a:rPr kumimoji="1" lang="ja-JP" altLang="en-US" sz="2400" dirty="0">
                <a:solidFill>
                  <a:schemeClr val="tx1"/>
                </a:solidFill>
              </a:rPr>
              <a:t>食品ロス削減のため何らかの</a:t>
            </a:r>
            <a:r>
              <a:rPr kumimoji="1" lang="ja-JP" altLang="en-US" sz="2400" b="1" dirty="0">
                <a:solidFill>
                  <a:srgbClr val="FF0000"/>
                </a:solidFill>
              </a:rPr>
              <a:t>行動をしている国民の割合</a:t>
            </a:r>
            <a:endParaRPr kumimoji="1" lang="en-US" altLang="ja-JP" sz="2400" b="1" dirty="0">
              <a:solidFill>
                <a:srgbClr val="FF0000"/>
              </a:solidFill>
            </a:endParaRPr>
          </a:p>
          <a:p>
            <a:pPr marL="285750" indent="-285750">
              <a:buFont typeface="Arial" panose="020B0604020202020204" pitchFamily="34" charset="0"/>
              <a:buChar char="•"/>
            </a:pPr>
            <a:r>
              <a:rPr kumimoji="1" lang="en-US" altLang="ja-JP" sz="2400" dirty="0">
                <a:solidFill>
                  <a:schemeClr val="tx1"/>
                </a:solidFill>
              </a:rPr>
              <a:t>2014</a:t>
            </a:r>
            <a:r>
              <a:rPr kumimoji="1" lang="ja-JP" altLang="en-US" sz="2400" dirty="0">
                <a:solidFill>
                  <a:schemeClr val="tx1"/>
                </a:solidFill>
              </a:rPr>
              <a:t>年度</a:t>
            </a:r>
            <a:r>
              <a:rPr kumimoji="1" lang="en-US" altLang="ja-JP" sz="2400" dirty="0">
                <a:solidFill>
                  <a:schemeClr val="tx1"/>
                </a:solidFill>
              </a:rPr>
              <a:t>67.2%</a:t>
            </a:r>
          </a:p>
          <a:p>
            <a:r>
              <a:rPr kumimoji="1" lang="ja-JP" altLang="en-US" sz="2400" dirty="0">
                <a:solidFill>
                  <a:schemeClr val="tx1"/>
                </a:solidFill>
              </a:rPr>
              <a:t>　</a:t>
            </a:r>
            <a:r>
              <a:rPr kumimoji="1" lang="en-US" altLang="ja-JP" sz="2400" b="1" dirty="0">
                <a:solidFill>
                  <a:srgbClr val="FF0000"/>
                </a:solidFill>
              </a:rPr>
              <a:t>2020</a:t>
            </a:r>
            <a:r>
              <a:rPr kumimoji="1" lang="ja-JP" altLang="en-US" sz="2400" b="1" dirty="0">
                <a:solidFill>
                  <a:srgbClr val="FF0000"/>
                </a:solidFill>
              </a:rPr>
              <a:t>年度</a:t>
            </a:r>
            <a:r>
              <a:rPr kumimoji="1" lang="en-US" altLang="ja-JP" sz="2400" b="1" dirty="0">
                <a:solidFill>
                  <a:srgbClr val="FF0000"/>
                </a:solidFill>
              </a:rPr>
              <a:t>80%</a:t>
            </a:r>
            <a:r>
              <a:rPr kumimoji="1" lang="ja-JP" altLang="en-US" sz="2400" b="1" dirty="0">
                <a:solidFill>
                  <a:srgbClr val="FF0000"/>
                </a:solidFill>
              </a:rPr>
              <a:t>以上</a:t>
            </a:r>
            <a:endParaRPr kumimoji="1" lang="en-US" altLang="ja-JP" sz="2400" b="1" dirty="0">
              <a:solidFill>
                <a:srgbClr val="FF0000"/>
              </a:solidFill>
            </a:endParaRPr>
          </a:p>
          <a:p>
            <a:r>
              <a:rPr lang="ja-JP" altLang="en-US" sz="2400" dirty="0">
                <a:solidFill>
                  <a:schemeClr val="tx1"/>
                </a:solidFill>
              </a:rPr>
              <a:t>（第</a:t>
            </a:r>
            <a:r>
              <a:rPr lang="en-US" altLang="ja-JP" sz="2400" dirty="0">
                <a:solidFill>
                  <a:schemeClr val="tx1"/>
                </a:solidFill>
              </a:rPr>
              <a:t>3</a:t>
            </a:r>
            <a:r>
              <a:rPr lang="ja-JP" altLang="en-US" sz="2400" dirty="0">
                <a:solidFill>
                  <a:schemeClr val="tx1"/>
                </a:solidFill>
              </a:rPr>
              <a:t>次食育基本計画）</a:t>
            </a:r>
            <a:endParaRPr kumimoji="1" lang="en-US" altLang="ja-JP" sz="2400" dirty="0">
              <a:solidFill>
                <a:schemeClr val="tx1"/>
              </a:solidFill>
            </a:endParaRPr>
          </a:p>
          <a:p>
            <a:pPr marL="285750" indent="-285750">
              <a:buFont typeface="Arial" panose="020B0604020202020204" pitchFamily="34" charset="0"/>
              <a:buChar char="•"/>
            </a:pPr>
            <a:endParaRPr kumimoji="1" lang="ja-JP" altLang="en-US" sz="2400" dirty="0">
              <a:solidFill>
                <a:schemeClr val="tx1"/>
              </a:solidFill>
            </a:endParaRPr>
          </a:p>
        </p:txBody>
      </p:sp>
      <p:sp>
        <p:nvSpPr>
          <p:cNvPr id="7" name="正方形/長方形 6"/>
          <p:cNvSpPr/>
          <p:nvPr/>
        </p:nvSpPr>
        <p:spPr>
          <a:xfrm>
            <a:off x="5443664" y="5882185"/>
            <a:ext cx="5856682" cy="745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環境省：第四次循環基本計画の概要</a:t>
            </a:r>
            <a:endParaRPr lang="en-US" altLang="ja-JP" dirty="0">
              <a:solidFill>
                <a:schemeClr val="tx1"/>
              </a:solidFill>
            </a:endParaRPr>
          </a:p>
          <a:p>
            <a:pPr algn="ctr"/>
            <a:r>
              <a:rPr kumimoji="1" lang="ja-JP" altLang="en-US" dirty="0">
                <a:solidFill>
                  <a:schemeClr val="tx1"/>
                </a:solidFill>
              </a:rPr>
              <a:t>農水省：食品循環資源再生利用基本方針</a:t>
            </a:r>
            <a:endParaRPr kumimoji="1" lang="en-US" altLang="ja-JP" dirty="0">
              <a:solidFill>
                <a:schemeClr val="tx1"/>
              </a:solidFill>
            </a:endParaRPr>
          </a:p>
        </p:txBody>
      </p:sp>
      <p:sp>
        <p:nvSpPr>
          <p:cNvPr id="3" name="正方形/長方形 2"/>
          <p:cNvSpPr/>
          <p:nvPr/>
        </p:nvSpPr>
        <p:spPr>
          <a:xfrm>
            <a:off x="5540991" y="3384645"/>
            <a:ext cx="6264322" cy="2197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a:solidFill>
                <a:schemeClr val="tx1"/>
              </a:solidFill>
              <a:latin typeface="HGPｺﾞｼｯｸE" panose="020B0900000000000000" pitchFamily="50" charset="-128"/>
              <a:ea typeface="HGPｺﾞｼｯｸE" panose="020B0900000000000000" pitchFamily="50" charset="-128"/>
            </a:endParaRPr>
          </a:p>
          <a:p>
            <a:pPr algn="ctr"/>
            <a:r>
              <a:rPr kumimoji="1" lang="ja-JP" altLang="en-US" b="1" dirty="0">
                <a:solidFill>
                  <a:schemeClr val="tx1"/>
                </a:solidFill>
                <a:latin typeface="HGPｺﾞｼｯｸE" panose="020B0900000000000000" pitchFamily="50" charset="-128"/>
                <a:ea typeface="HGPｺﾞｼｯｸE" panose="020B0900000000000000" pitchFamily="50" charset="-128"/>
              </a:rPr>
              <a:t>事業系食品ロス</a:t>
            </a:r>
            <a:endParaRPr kumimoji="1" lang="en-US" altLang="ja-JP" b="1" dirty="0">
              <a:solidFill>
                <a:schemeClr val="tx1"/>
              </a:solidFill>
              <a:latin typeface="HGPｺﾞｼｯｸE" panose="020B0900000000000000" pitchFamily="50" charset="-128"/>
              <a:ea typeface="HGPｺﾞｼｯｸE" panose="020B0900000000000000" pitchFamily="50" charset="-128"/>
            </a:endParaRPr>
          </a:p>
          <a:p>
            <a:pPr algn="ctr"/>
            <a:r>
              <a:rPr lang="en-US" altLang="ja-JP" b="1" dirty="0">
                <a:solidFill>
                  <a:schemeClr val="tx1"/>
                </a:solidFill>
                <a:latin typeface="HGPｺﾞｼｯｸE" panose="020B0900000000000000" pitchFamily="50" charset="-128"/>
                <a:ea typeface="HGPｺﾞｼｯｸE" panose="020B0900000000000000" pitchFamily="50" charset="-128"/>
              </a:rPr>
              <a:t>2000</a:t>
            </a:r>
            <a:r>
              <a:rPr lang="ja-JP" altLang="en-US" b="1" dirty="0">
                <a:solidFill>
                  <a:schemeClr val="tx1"/>
                </a:solidFill>
                <a:latin typeface="HGPｺﾞｼｯｸE" panose="020B0900000000000000" pitchFamily="50" charset="-128"/>
                <a:ea typeface="HGPｺﾞｼｯｸE" panose="020B0900000000000000" pitchFamily="50" charset="-128"/>
              </a:rPr>
              <a:t>年度（</a:t>
            </a:r>
            <a:r>
              <a:rPr lang="en-US" altLang="ja-JP" b="1" dirty="0">
                <a:solidFill>
                  <a:schemeClr val="tx1"/>
                </a:solidFill>
                <a:latin typeface="HGPｺﾞｼｯｸE" panose="020B0900000000000000" pitchFamily="50" charset="-128"/>
                <a:ea typeface="HGPｺﾞｼｯｸE" panose="020B0900000000000000" pitchFamily="50" charset="-128"/>
              </a:rPr>
              <a:t>547</a:t>
            </a:r>
            <a:r>
              <a:rPr lang="ja-JP" altLang="en-US" b="1" dirty="0">
                <a:solidFill>
                  <a:schemeClr val="tx1"/>
                </a:solidFill>
                <a:latin typeface="HGPｺﾞｼｯｸE" panose="020B0900000000000000" pitchFamily="50" charset="-128"/>
                <a:ea typeface="HGPｺﾞｼｯｸE" panose="020B0900000000000000" pitchFamily="50" charset="-128"/>
              </a:rPr>
              <a:t>万ｔ）⇒　</a:t>
            </a:r>
            <a:r>
              <a:rPr lang="en-US" altLang="ja-JP" b="1" dirty="0">
                <a:solidFill>
                  <a:schemeClr val="tx1"/>
                </a:solidFill>
                <a:latin typeface="HGPｺﾞｼｯｸE" panose="020B0900000000000000" pitchFamily="50" charset="-128"/>
                <a:ea typeface="HGPｺﾞｼｯｸE" panose="020B0900000000000000" pitchFamily="50" charset="-128"/>
              </a:rPr>
              <a:t>2030</a:t>
            </a:r>
            <a:r>
              <a:rPr lang="ja-JP" altLang="en-US" b="1" dirty="0">
                <a:solidFill>
                  <a:schemeClr val="tx1"/>
                </a:solidFill>
                <a:latin typeface="HGPｺﾞｼｯｸE" panose="020B0900000000000000" pitchFamily="50" charset="-128"/>
                <a:ea typeface="HGPｺﾞｼｯｸE" panose="020B0900000000000000" pitchFamily="50" charset="-128"/>
              </a:rPr>
              <a:t>年度（</a:t>
            </a:r>
            <a:r>
              <a:rPr lang="en-US" altLang="ja-JP" b="1" dirty="0">
                <a:solidFill>
                  <a:schemeClr val="tx1"/>
                </a:solidFill>
                <a:latin typeface="HGPｺﾞｼｯｸE" panose="020B0900000000000000" pitchFamily="50" charset="-128"/>
                <a:ea typeface="HGPｺﾞｼｯｸE" panose="020B0900000000000000" pitchFamily="50" charset="-128"/>
              </a:rPr>
              <a:t>273</a:t>
            </a:r>
            <a:r>
              <a:rPr lang="ja-JP" altLang="en-US" b="1" dirty="0">
                <a:solidFill>
                  <a:schemeClr val="tx1"/>
                </a:solidFill>
                <a:latin typeface="HGPｺﾞｼｯｸE" panose="020B0900000000000000" pitchFamily="50" charset="-128"/>
                <a:ea typeface="HGPｺﾞｼｯｸE" panose="020B0900000000000000" pitchFamily="50" charset="-128"/>
              </a:rPr>
              <a:t>万</a:t>
            </a:r>
            <a:r>
              <a:rPr lang="en-US" altLang="ja-JP" b="1" dirty="0">
                <a:solidFill>
                  <a:schemeClr val="tx1"/>
                </a:solidFill>
                <a:latin typeface="HGPｺﾞｼｯｸE" panose="020B0900000000000000" pitchFamily="50" charset="-128"/>
                <a:ea typeface="HGPｺﾞｼｯｸE" panose="020B0900000000000000" pitchFamily="50" charset="-128"/>
              </a:rPr>
              <a:t>t</a:t>
            </a:r>
            <a:r>
              <a:rPr lang="ja-JP" altLang="en-US" b="1" dirty="0">
                <a:solidFill>
                  <a:schemeClr val="tx1"/>
                </a:solidFill>
                <a:latin typeface="HGPｺﾞｼｯｸE" panose="020B0900000000000000" pitchFamily="50" charset="-128"/>
                <a:ea typeface="HGPｺﾞｼｯｸE" panose="020B0900000000000000" pitchFamily="50" charset="-128"/>
              </a:rPr>
              <a:t>）</a:t>
            </a:r>
            <a:endParaRPr lang="en-US" altLang="ja-JP" b="1" dirty="0">
              <a:solidFill>
                <a:schemeClr val="tx1"/>
              </a:solidFill>
              <a:latin typeface="HGPｺﾞｼｯｸE" panose="020B0900000000000000" pitchFamily="50" charset="-128"/>
              <a:ea typeface="HGPｺﾞｼｯｸE" panose="020B0900000000000000" pitchFamily="50" charset="-128"/>
            </a:endParaRPr>
          </a:p>
          <a:p>
            <a:pPr algn="ctr"/>
            <a:r>
              <a:rPr lang="en-US" altLang="ja-JP" b="1" dirty="0">
                <a:solidFill>
                  <a:schemeClr val="tx1"/>
                </a:solidFill>
                <a:latin typeface="HGPｺﾞｼｯｸE" panose="020B0900000000000000" pitchFamily="50" charset="-128"/>
                <a:ea typeface="HGPｺﾞｼｯｸE" panose="020B0900000000000000" pitchFamily="50" charset="-128"/>
              </a:rPr>
              <a:t>2015</a:t>
            </a:r>
            <a:r>
              <a:rPr lang="ja-JP" altLang="en-US" b="1" dirty="0">
                <a:solidFill>
                  <a:schemeClr val="tx1"/>
                </a:solidFill>
                <a:latin typeface="HGPｺﾞｼｯｸE" panose="020B0900000000000000" pitchFamily="50" charset="-128"/>
                <a:ea typeface="HGPｺﾞｼｯｸE" panose="020B0900000000000000" pitchFamily="50" charset="-128"/>
              </a:rPr>
              <a:t>年度　</a:t>
            </a:r>
            <a:r>
              <a:rPr lang="en-US" altLang="ja-JP" b="1" dirty="0">
                <a:solidFill>
                  <a:schemeClr val="tx1"/>
                </a:solidFill>
                <a:latin typeface="HGPｺﾞｼｯｸE" panose="020B0900000000000000" pitchFamily="50" charset="-128"/>
                <a:ea typeface="HGPｺﾞｼｯｸE" panose="020B0900000000000000" pitchFamily="50" charset="-128"/>
              </a:rPr>
              <a:t>357</a:t>
            </a:r>
            <a:r>
              <a:rPr lang="ja-JP" altLang="en-US" b="1" dirty="0">
                <a:solidFill>
                  <a:schemeClr val="tx1"/>
                </a:solidFill>
                <a:latin typeface="HGPｺﾞｼｯｸE" panose="020B0900000000000000" pitchFamily="50" charset="-128"/>
                <a:ea typeface="HGPｺﾞｼｯｸE" panose="020B0900000000000000" pitchFamily="50" charset="-128"/>
              </a:rPr>
              <a:t>万</a:t>
            </a:r>
            <a:r>
              <a:rPr lang="en-US" altLang="ja-JP" b="1" dirty="0">
                <a:solidFill>
                  <a:schemeClr val="tx1"/>
                </a:solidFill>
                <a:latin typeface="HGPｺﾞｼｯｸE" panose="020B0900000000000000" pitchFamily="50" charset="-128"/>
                <a:ea typeface="HGPｺﾞｼｯｸE" panose="020B0900000000000000" pitchFamily="50" charset="-128"/>
              </a:rPr>
              <a:t>t</a:t>
            </a:r>
            <a:r>
              <a:rPr lang="ja-JP" altLang="en-US" b="1" dirty="0">
                <a:solidFill>
                  <a:schemeClr val="tx1"/>
                </a:solidFill>
                <a:latin typeface="HGPｺﾞｼｯｸE" panose="020B0900000000000000" pitchFamily="50" charset="-128"/>
                <a:ea typeface="HGPｺﾞｼｯｸE" panose="020B0900000000000000" pitchFamily="50" charset="-128"/>
              </a:rPr>
              <a:t>　</a:t>
            </a:r>
            <a:r>
              <a:rPr lang="en-US" altLang="ja-JP" b="1" dirty="0">
                <a:solidFill>
                  <a:schemeClr val="tx1"/>
                </a:solidFill>
                <a:latin typeface="HGPｺﾞｼｯｸE" panose="020B0900000000000000" pitchFamily="50" charset="-128"/>
                <a:ea typeface="HGPｺﾞｼｯｸE" panose="020B0900000000000000" pitchFamily="50" charset="-128"/>
              </a:rPr>
              <a:t>2016</a:t>
            </a:r>
            <a:r>
              <a:rPr lang="ja-JP" altLang="en-US" b="1" dirty="0">
                <a:solidFill>
                  <a:schemeClr val="tx1"/>
                </a:solidFill>
                <a:latin typeface="HGPｺﾞｼｯｸE" panose="020B0900000000000000" pitchFamily="50" charset="-128"/>
                <a:ea typeface="HGPｺﾞｼｯｸE" panose="020B0900000000000000" pitchFamily="50" charset="-128"/>
              </a:rPr>
              <a:t>年度　</a:t>
            </a:r>
            <a:r>
              <a:rPr lang="en-US" altLang="ja-JP" b="1" dirty="0">
                <a:solidFill>
                  <a:schemeClr val="tx1"/>
                </a:solidFill>
                <a:latin typeface="HGPｺﾞｼｯｸE" panose="020B0900000000000000" pitchFamily="50" charset="-128"/>
                <a:ea typeface="HGPｺﾞｼｯｸE" panose="020B0900000000000000" pitchFamily="50" charset="-128"/>
              </a:rPr>
              <a:t>352</a:t>
            </a:r>
            <a:r>
              <a:rPr lang="ja-JP" altLang="en-US" b="1" dirty="0">
                <a:solidFill>
                  <a:schemeClr val="tx1"/>
                </a:solidFill>
                <a:latin typeface="HGPｺﾞｼｯｸE" panose="020B0900000000000000" pitchFamily="50" charset="-128"/>
                <a:ea typeface="HGPｺﾞｼｯｸE" panose="020B0900000000000000" pitchFamily="50" charset="-128"/>
              </a:rPr>
              <a:t>万</a:t>
            </a:r>
            <a:r>
              <a:rPr lang="en-US" altLang="ja-JP" b="1" dirty="0">
                <a:solidFill>
                  <a:schemeClr val="tx1"/>
                </a:solidFill>
                <a:latin typeface="HGPｺﾞｼｯｸE" panose="020B0900000000000000" pitchFamily="50" charset="-128"/>
                <a:ea typeface="HGPｺﾞｼｯｸE" panose="020B0900000000000000" pitchFamily="50" charset="-128"/>
              </a:rPr>
              <a:t>t</a:t>
            </a:r>
          </a:p>
          <a:p>
            <a:pPr algn="ctr"/>
            <a:endParaRPr lang="en-US" altLang="ja-JP" b="1" dirty="0">
              <a:solidFill>
                <a:schemeClr val="tx1"/>
              </a:solidFill>
              <a:latin typeface="HGPｺﾞｼｯｸE" panose="020B0900000000000000" pitchFamily="50" charset="-128"/>
              <a:ea typeface="HGPｺﾞｼｯｸE" panose="020B0900000000000000" pitchFamily="50" charset="-128"/>
            </a:endParaRPr>
          </a:p>
          <a:p>
            <a:pPr algn="ctr"/>
            <a:r>
              <a:rPr lang="ja-JP" altLang="en-US" b="1" dirty="0">
                <a:solidFill>
                  <a:schemeClr val="tx1"/>
                </a:solidFill>
                <a:latin typeface="HGPｺﾞｼｯｸE" panose="020B0900000000000000" pitchFamily="50" charset="-128"/>
                <a:ea typeface="HGPｺﾞｼｯｸE" panose="020B0900000000000000" pitchFamily="50" charset="-128"/>
              </a:rPr>
              <a:t>家庭系＋事業系</a:t>
            </a:r>
            <a:endParaRPr lang="en-US" altLang="ja-JP" b="1" dirty="0">
              <a:solidFill>
                <a:schemeClr val="tx1"/>
              </a:solidFill>
              <a:latin typeface="HGPｺﾞｼｯｸE" panose="020B0900000000000000" pitchFamily="50" charset="-128"/>
              <a:ea typeface="HGPｺﾞｼｯｸE" panose="020B0900000000000000" pitchFamily="50" charset="-128"/>
            </a:endParaRPr>
          </a:p>
          <a:p>
            <a:pPr algn="ctr"/>
            <a:r>
              <a:rPr lang="en-US" altLang="ja-JP" b="1" dirty="0">
                <a:solidFill>
                  <a:schemeClr val="tx1"/>
                </a:solidFill>
                <a:latin typeface="HGPｺﾞｼｯｸE" panose="020B0900000000000000" pitchFamily="50" charset="-128"/>
                <a:ea typeface="HGPｺﾞｼｯｸE" panose="020B0900000000000000" pitchFamily="50" charset="-128"/>
              </a:rPr>
              <a:t>2000</a:t>
            </a:r>
            <a:r>
              <a:rPr lang="ja-JP" altLang="en-US" b="1" dirty="0">
                <a:solidFill>
                  <a:schemeClr val="tx1"/>
                </a:solidFill>
                <a:latin typeface="HGPｺﾞｼｯｸE" panose="020B0900000000000000" pitchFamily="50" charset="-128"/>
                <a:ea typeface="HGPｺﾞｼｯｸE" panose="020B0900000000000000" pitchFamily="50" charset="-128"/>
              </a:rPr>
              <a:t>年度（</a:t>
            </a:r>
            <a:r>
              <a:rPr lang="en-US" altLang="ja-JP" b="1" dirty="0">
                <a:solidFill>
                  <a:schemeClr val="tx1"/>
                </a:solidFill>
                <a:latin typeface="HGPｺﾞｼｯｸE" panose="020B0900000000000000" pitchFamily="50" charset="-128"/>
                <a:ea typeface="HGPｺﾞｼｯｸE" panose="020B0900000000000000" pitchFamily="50" charset="-128"/>
              </a:rPr>
              <a:t>980</a:t>
            </a:r>
            <a:r>
              <a:rPr lang="ja-JP" altLang="en-US" b="1" dirty="0">
                <a:solidFill>
                  <a:schemeClr val="tx1"/>
                </a:solidFill>
                <a:latin typeface="HGPｺﾞｼｯｸE" panose="020B0900000000000000" pitchFamily="50" charset="-128"/>
                <a:ea typeface="HGPｺﾞｼｯｸE" panose="020B0900000000000000" pitchFamily="50" charset="-128"/>
              </a:rPr>
              <a:t>万ｔ）⇒</a:t>
            </a:r>
            <a:r>
              <a:rPr lang="en-US" altLang="ja-JP" b="1" dirty="0">
                <a:solidFill>
                  <a:schemeClr val="tx1"/>
                </a:solidFill>
                <a:latin typeface="HGPｺﾞｼｯｸE" panose="020B0900000000000000" pitchFamily="50" charset="-128"/>
                <a:ea typeface="HGPｺﾞｼｯｸE" panose="020B0900000000000000" pitchFamily="50" charset="-128"/>
              </a:rPr>
              <a:t>2030</a:t>
            </a:r>
            <a:r>
              <a:rPr lang="ja-JP" altLang="en-US" b="1" dirty="0">
                <a:solidFill>
                  <a:schemeClr val="tx1"/>
                </a:solidFill>
                <a:latin typeface="HGPｺﾞｼｯｸE" panose="020B0900000000000000" pitchFamily="50" charset="-128"/>
                <a:ea typeface="HGPｺﾞｼｯｸE" panose="020B0900000000000000" pitchFamily="50" charset="-128"/>
              </a:rPr>
              <a:t>年度（</a:t>
            </a:r>
            <a:r>
              <a:rPr lang="en-US" altLang="ja-JP" b="1" dirty="0">
                <a:solidFill>
                  <a:schemeClr val="tx1"/>
                </a:solidFill>
                <a:latin typeface="HGPｺﾞｼｯｸE" panose="020B0900000000000000" pitchFamily="50" charset="-128"/>
                <a:ea typeface="HGPｺﾞｼｯｸE" panose="020B0900000000000000" pitchFamily="50" charset="-128"/>
              </a:rPr>
              <a:t>490</a:t>
            </a:r>
            <a:r>
              <a:rPr lang="ja-JP" altLang="en-US" b="1" dirty="0">
                <a:solidFill>
                  <a:schemeClr val="tx1"/>
                </a:solidFill>
                <a:latin typeface="HGPｺﾞｼｯｸE" panose="020B0900000000000000" pitchFamily="50" charset="-128"/>
                <a:ea typeface="HGPｺﾞｼｯｸE" panose="020B0900000000000000" pitchFamily="50" charset="-128"/>
              </a:rPr>
              <a:t>万ｔ）</a:t>
            </a:r>
            <a:endParaRPr lang="en-US" altLang="ja-JP" b="1" dirty="0">
              <a:solidFill>
                <a:schemeClr val="tx1"/>
              </a:solidFill>
              <a:latin typeface="HGPｺﾞｼｯｸE" panose="020B0900000000000000" pitchFamily="50" charset="-128"/>
              <a:ea typeface="HGPｺﾞｼｯｸE" panose="020B0900000000000000" pitchFamily="50" charset="-128"/>
            </a:endParaRPr>
          </a:p>
          <a:p>
            <a:pPr algn="ctr"/>
            <a:r>
              <a:rPr lang="en-US" altLang="ja-JP" b="1" dirty="0">
                <a:solidFill>
                  <a:schemeClr val="tx1"/>
                </a:solidFill>
                <a:latin typeface="HGPｺﾞｼｯｸE" panose="020B0900000000000000" pitchFamily="50" charset="-128"/>
                <a:ea typeface="HGPｺﾞｼｯｸE" panose="020B0900000000000000" pitchFamily="50" charset="-128"/>
              </a:rPr>
              <a:t>2015</a:t>
            </a:r>
            <a:r>
              <a:rPr lang="ja-JP" altLang="en-US" b="1" dirty="0">
                <a:solidFill>
                  <a:schemeClr val="tx1"/>
                </a:solidFill>
                <a:latin typeface="HGPｺﾞｼｯｸE" panose="020B0900000000000000" pitchFamily="50" charset="-128"/>
                <a:ea typeface="HGPｺﾞｼｯｸE" panose="020B0900000000000000" pitchFamily="50" charset="-128"/>
              </a:rPr>
              <a:t>年度　</a:t>
            </a:r>
            <a:r>
              <a:rPr lang="en-US" altLang="ja-JP" b="1" dirty="0">
                <a:solidFill>
                  <a:schemeClr val="tx1"/>
                </a:solidFill>
                <a:latin typeface="HGPｺﾞｼｯｸE" panose="020B0900000000000000" pitchFamily="50" charset="-128"/>
                <a:ea typeface="HGPｺﾞｼｯｸE" panose="020B0900000000000000" pitchFamily="50" charset="-128"/>
              </a:rPr>
              <a:t>646</a:t>
            </a:r>
            <a:r>
              <a:rPr lang="ja-JP" altLang="en-US" b="1" dirty="0">
                <a:solidFill>
                  <a:schemeClr val="tx1"/>
                </a:solidFill>
                <a:latin typeface="HGPｺﾞｼｯｸE" panose="020B0900000000000000" pitchFamily="50" charset="-128"/>
                <a:ea typeface="HGPｺﾞｼｯｸE" panose="020B0900000000000000" pitchFamily="50" charset="-128"/>
              </a:rPr>
              <a:t>万ｔ　</a:t>
            </a:r>
            <a:r>
              <a:rPr lang="en-US" altLang="ja-JP" b="1" dirty="0">
                <a:solidFill>
                  <a:schemeClr val="tx1"/>
                </a:solidFill>
                <a:latin typeface="HGPｺﾞｼｯｸE" panose="020B0900000000000000" pitchFamily="50" charset="-128"/>
                <a:ea typeface="HGPｺﾞｼｯｸE" panose="020B0900000000000000" pitchFamily="50" charset="-128"/>
              </a:rPr>
              <a:t>2016</a:t>
            </a:r>
            <a:r>
              <a:rPr lang="ja-JP" altLang="en-US" b="1" dirty="0">
                <a:solidFill>
                  <a:schemeClr val="tx1"/>
                </a:solidFill>
                <a:latin typeface="HGPｺﾞｼｯｸE" panose="020B0900000000000000" pitchFamily="50" charset="-128"/>
                <a:ea typeface="HGPｺﾞｼｯｸE" panose="020B0900000000000000" pitchFamily="50" charset="-128"/>
              </a:rPr>
              <a:t>年度　</a:t>
            </a:r>
            <a:r>
              <a:rPr lang="en-US" altLang="ja-JP" b="1" dirty="0">
                <a:solidFill>
                  <a:schemeClr val="tx1"/>
                </a:solidFill>
                <a:latin typeface="HGPｺﾞｼｯｸE" panose="020B0900000000000000" pitchFamily="50" charset="-128"/>
                <a:ea typeface="HGPｺﾞｼｯｸE" panose="020B0900000000000000" pitchFamily="50" charset="-128"/>
              </a:rPr>
              <a:t>643</a:t>
            </a:r>
            <a:r>
              <a:rPr lang="ja-JP" altLang="en-US" b="1" dirty="0">
                <a:solidFill>
                  <a:schemeClr val="tx1"/>
                </a:solidFill>
                <a:latin typeface="HGPｺﾞｼｯｸE" panose="020B0900000000000000" pitchFamily="50" charset="-128"/>
                <a:ea typeface="HGPｺﾞｼｯｸE" panose="020B0900000000000000" pitchFamily="50" charset="-128"/>
              </a:rPr>
              <a:t>万</a:t>
            </a:r>
            <a:r>
              <a:rPr lang="ja-JP" altLang="en-US" b="1" dirty="0" err="1">
                <a:solidFill>
                  <a:schemeClr val="tx1"/>
                </a:solidFill>
                <a:latin typeface="HGPｺﾞｼｯｸE" panose="020B0900000000000000" pitchFamily="50" charset="-128"/>
                <a:ea typeface="HGPｺﾞｼｯｸE" panose="020B0900000000000000" pitchFamily="50" charset="-128"/>
              </a:rPr>
              <a:t>ｔ</a:t>
            </a:r>
            <a:endParaRPr lang="en-US" altLang="ja-JP" b="1" dirty="0">
              <a:solidFill>
                <a:schemeClr val="tx1"/>
              </a:solidFill>
              <a:latin typeface="HGPｺﾞｼｯｸE" panose="020B0900000000000000" pitchFamily="50" charset="-128"/>
              <a:ea typeface="HGPｺﾞｼｯｸE" panose="020B0900000000000000" pitchFamily="50" charset="-128"/>
            </a:endParaRPr>
          </a:p>
          <a:p>
            <a:pPr algn="ctr"/>
            <a:endParaRPr lang="en-US" altLang="ja-JP" b="1" dirty="0">
              <a:solidFill>
                <a:schemeClr val="tx1"/>
              </a:solidFill>
              <a:latin typeface="HGPｺﾞｼｯｸE" panose="020B0900000000000000" pitchFamily="50" charset="-128"/>
              <a:ea typeface="HGPｺﾞｼｯｸE" panose="020B0900000000000000" pitchFamily="50" charset="-128"/>
            </a:endParaRPr>
          </a:p>
          <a:p>
            <a:pPr algn="ctr"/>
            <a:endParaRPr kumimoji="1" lang="ja-JP" altLang="en-US" b="1" dirty="0">
              <a:solidFill>
                <a:schemeClr val="tx1"/>
              </a:solidFill>
              <a:latin typeface="HGPｺﾞｼｯｸE" panose="020B0900000000000000" pitchFamily="50" charset="-128"/>
              <a:ea typeface="HGPｺﾞｼｯｸE" panose="020B0900000000000000" pitchFamily="50" charset="-128"/>
            </a:endParaRPr>
          </a:p>
        </p:txBody>
      </p:sp>
      <p:sp>
        <p:nvSpPr>
          <p:cNvPr id="10" name="スライド番号プレースホルダー 9"/>
          <p:cNvSpPr>
            <a:spLocks noGrp="1"/>
          </p:cNvSpPr>
          <p:nvPr>
            <p:ph type="sldNum" sz="quarter" idx="12"/>
          </p:nvPr>
        </p:nvSpPr>
        <p:spPr/>
        <p:txBody>
          <a:bodyPr/>
          <a:lstStyle/>
          <a:p>
            <a:fld id="{F48FF65C-A0D8-4676-9D7F-E477FEA797F6}" type="slidenum">
              <a:rPr kumimoji="1" lang="ja-JP" altLang="en-US" smtClean="0"/>
              <a:t>24</a:t>
            </a:fld>
            <a:endParaRPr kumimoji="1" lang="ja-JP" altLang="en-US"/>
          </a:p>
        </p:txBody>
      </p:sp>
      <p:sp>
        <p:nvSpPr>
          <p:cNvPr id="11" name="角丸四角形 10"/>
          <p:cNvSpPr/>
          <p:nvPr/>
        </p:nvSpPr>
        <p:spPr>
          <a:xfrm>
            <a:off x="5923128" y="4380931"/>
            <a:ext cx="5759356" cy="1201003"/>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94161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4552" y="1880026"/>
            <a:ext cx="10515600" cy="1325563"/>
          </a:xfrm>
        </p:spPr>
        <p:txBody>
          <a:bodyPr>
            <a:normAutofit/>
          </a:bodyPr>
          <a:lstStyle/>
          <a:p>
            <a:pPr algn="ctr"/>
            <a:r>
              <a:rPr kumimoji="1" lang="en-US" altLang="ja-JP" sz="4800" b="1" dirty="0"/>
              <a:t>Food loss reduction _ Future Issues</a:t>
            </a:r>
            <a:endParaRPr kumimoji="1" lang="ja-JP" altLang="en-US" sz="4800" b="1" dirty="0"/>
          </a:p>
        </p:txBody>
      </p:sp>
      <p:sp>
        <p:nvSpPr>
          <p:cNvPr id="3" name="スライド番号プレースホルダー 2"/>
          <p:cNvSpPr>
            <a:spLocks noGrp="1"/>
          </p:cNvSpPr>
          <p:nvPr>
            <p:ph type="sldNum" sz="quarter" idx="12"/>
          </p:nvPr>
        </p:nvSpPr>
        <p:spPr/>
        <p:txBody>
          <a:bodyPr/>
          <a:lstStyle/>
          <a:p>
            <a:fld id="{F48FF65C-A0D8-4676-9D7F-E477FEA797F6}" type="slidenum">
              <a:rPr kumimoji="1" lang="ja-JP" altLang="en-US" smtClean="0"/>
              <a:t>25</a:t>
            </a:fld>
            <a:endParaRPr kumimoji="1" lang="ja-JP" altLang="en-US"/>
          </a:p>
        </p:txBody>
      </p:sp>
    </p:spTree>
    <p:extLst>
      <p:ext uri="{BB962C8B-B14F-4D97-AF65-F5344CB8AC3E}">
        <p14:creationId xmlns:p14="http://schemas.microsoft.com/office/powerpoint/2010/main" val="2330913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378425" y="177422"/>
            <a:ext cx="9840035" cy="8801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Arial" panose="020B0604020202020204" pitchFamily="34" charset="0"/>
                <a:cs typeface="Arial" panose="020B0604020202020204" pitchFamily="34" charset="0"/>
              </a:rPr>
              <a:t>じ</a:t>
            </a:r>
            <a:r>
              <a:rPr lang="en-US" altLang="ja-JP" sz="4000" b="1" dirty="0">
                <a:solidFill>
                  <a:schemeClr val="tx1"/>
                </a:solidFill>
                <a:latin typeface="Arial" panose="020B0604020202020204" pitchFamily="34" charset="0"/>
                <a:cs typeface="Arial" panose="020B0604020202020204" pitchFamily="34" charset="0"/>
              </a:rPr>
              <a:t>What is important is a bird's-eye view</a:t>
            </a:r>
            <a:endParaRPr kumimoji="1" lang="ja-JP" altLang="en-US" sz="4000" b="1" dirty="0">
              <a:latin typeface="Arial" panose="020B0604020202020204" pitchFamily="34" charset="0"/>
              <a:cs typeface="Arial" panose="020B0604020202020204" pitchFamily="34" charset="0"/>
            </a:endParaRPr>
          </a:p>
        </p:txBody>
      </p:sp>
      <p:sp>
        <p:nvSpPr>
          <p:cNvPr id="5" name="正方形/長方形 4"/>
          <p:cNvSpPr/>
          <p:nvPr/>
        </p:nvSpPr>
        <p:spPr>
          <a:xfrm>
            <a:off x="7304183" y="6462216"/>
            <a:ext cx="4733143" cy="3957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Source:</a:t>
            </a:r>
            <a:r>
              <a:rPr kumimoji="1" lang="ja-JP" altLang="en-US" dirty="0">
                <a:solidFill>
                  <a:schemeClr val="tx1"/>
                </a:solidFill>
              </a:rPr>
              <a:t>小林富雄：</a:t>
            </a:r>
            <a:r>
              <a:rPr kumimoji="1" lang="en-US" altLang="ja-JP" dirty="0">
                <a:solidFill>
                  <a:schemeClr val="tx1"/>
                </a:solidFill>
              </a:rPr>
              <a:t>2019.10/25</a:t>
            </a:r>
            <a:r>
              <a:rPr kumimoji="1" lang="ja-JP" altLang="en-US" dirty="0">
                <a:solidFill>
                  <a:schemeClr val="tx1"/>
                </a:solidFill>
              </a:rPr>
              <a:t>セミナー資料</a:t>
            </a:r>
          </a:p>
        </p:txBody>
      </p:sp>
      <p:sp>
        <p:nvSpPr>
          <p:cNvPr id="6" name="正方形/長方形 5"/>
          <p:cNvSpPr/>
          <p:nvPr/>
        </p:nvSpPr>
        <p:spPr>
          <a:xfrm>
            <a:off x="310936" y="2293498"/>
            <a:ext cx="2961074" cy="3093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solidFill>
                  <a:schemeClr val="tx1"/>
                </a:solidFill>
                <a:latin typeface="Arial" panose="020B0604020202020204" pitchFamily="34" charset="0"/>
                <a:cs typeface="Arial" panose="020B0604020202020204" pitchFamily="34" charset="0"/>
              </a:rPr>
              <a:t>Japan does not include disposal at the site of primary industry.</a:t>
            </a:r>
          </a:p>
          <a:p>
            <a:r>
              <a:rPr lang="ja-JP" altLang="en-US" sz="2000" dirty="0">
                <a:solidFill>
                  <a:schemeClr val="tx1"/>
                </a:solidFill>
                <a:latin typeface="Arial" panose="020B0604020202020204" pitchFamily="34" charset="0"/>
                <a:cs typeface="Arial" panose="020B0604020202020204" pitchFamily="34" charset="0"/>
              </a:rPr>
              <a:t>・ </a:t>
            </a:r>
            <a:r>
              <a:rPr lang="en-US" altLang="ja-JP" sz="2000" dirty="0">
                <a:solidFill>
                  <a:schemeClr val="tx1"/>
                </a:solidFill>
                <a:latin typeface="Arial" panose="020B0604020202020204" pitchFamily="34" charset="0"/>
                <a:cs typeface="Arial" panose="020B0604020202020204" pitchFamily="34" charset="0"/>
              </a:rPr>
              <a:t>Vegetable harvest, livestock, fish diseases</a:t>
            </a:r>
          </a:p>
          <a:p>
            <a:r>
              <a:rPr lang="ja-JP" altLang="en-US" sz="2000" dirty="0">
                <a:solidFill>
                  <a:schemeClr val="tx1"/>
                </a:solidFill>
                <a:latin typeface="Arial" panose="020B0604020202020204" pitchFamily="34" charset="0"/>
                <a:cs typeface="Arial" panose="020B0604020202020204" pitchFamily="34" charset="0"/>
              </a:rPr>
              <a:t>・ </a:t>
            </a:r>
            <a:r>
              <a:rPr lang="en-US" altLang="ja-JP" sz="2000" dirty="0">
                <a:solidFill>
                  <a:schemeClr val="tx1"/>
                </a:solidFill>
                <a:latin typeface="Arial" panose="020B0604020202020204" pitchFamily="34" charset="0"/>
                <a:cs typeface="Arial" panose="020B0604020202020204" pitchFamily="34" charset="0"/>
              </a:rPr>
              <a:t>Adjustment of supply and demand in production areas</a:t>
            </a:r>
          </a:p>
          <a:p>
            <a:r>
              <a:rPr lang="ja-JP" altLang="en-US" sz="2000" dirty="0">
                <a:solidFill>
                  <a:schemeClr val="tx1"/>
                </a:solidFill>
                <a:latin typeface="Arial" panose="020B0604020202020204" pitchFamily="34" charset="0"/>
                <a:cs typeface="Arial" panose="020B0604020202020204" pitchFamily="34" charset="0"/>
              </a:rPr>
              <a:t>・ </a:t>
            </a:r>
            <a:r>
              <a:rPr lang="en-US" altLang="ja-JP" sz="2000" dirty="0">
                <a:solidFill>
                  <a:schemeClr val="tx1"/>
                </a:solidFill>
                <a:latin typeface="Arial" panose="020B0604020202020204" pitchFamily="34" charset="0"/>
                <a:cs typeface="Arial" panose="020B0604020202020204" pitchFamily="34" charset="0"/>
              </a:rPr>
              <a:t>Distribution of production center</a:t>
            </a:r>
            <a:endParaRPr kumimoji="1" lang="en-US" altLang="ja-JP" sz="2000" dirty="0">
              <a:solidFill>
                <a:schemeClr val="tx1"/>
              </a:solidFill>
              <a:latin typeface="Arial" panose="020B0604020202020204" pitchFamily="34" charset="0"/>
              <a:cs typeface="Arial" panose="020B0604020202020204" pitchFamily="34" charset="0"/>
            </a:endParaRPr>
          </a:p>
        </p:txBody>
      </p:sp>
      <p:sp>
        <p:nvSpPr>
          <p:cNvPr id="7" name="スライド番号プレースホルダー 6"/>
          <p:cNvSpPr>
            <a:spLocks noGrp="1"/>
          </p:cNvSpPr>
          <p:nvPr>
            <p:ph type="sldNum" sz="quarter" idx="12"/>
          </p:nvPr>
        </p:nvSpPr>
        <p:spPr/>
        <p:txBody>
          <a:bodyPr/>
          <a:lstStyle/>
          <a:p>
            <a:fld id="{F48FF65C-A0D8-4676-9D7F-E477FEA797F6}" type="slidenum">
              <a:rPr kumimoji="1" lang="ja-JP" altLang="en-US" smtClean="0"/>
              <a:t>26</a:t>
            </a:fld>
            <a:endParaRPr kumimoji="1" lang="ja-JP" altLang="en-US"/>
          </a:p>
        </p:txBody>
      </p:sp>
      <p:sp>
        <p:nvSpPr>
          <p:cNvPr id="3" name="テキスト ボックス 2"/>
          <p:cNvSpPr txBox="1"/>
          <p:nvPr/>
        </p:nvSpPr>
        <p:spPr>
          <a:xfrm>
            <a:off x="1208074" y="1247335"/>
            <a:ext cx="10145726" cy="523220"/>
          </a:xfrm>
          <a:prstGeom prst="rect">
            <a:avLst/>
          </a:prstGeom>
          <a:solidFill>
            <a:schemeClr val="bg1"/>
          </a:solidFill>
        </p:spPr>
        <p:txBody>
          <a:bodyPr wrap="none" rtlCol="0">
            <a:spAutoFit/>
          </a:bodyPr>
          <a:lstStyle/>
          <a:p>
            <a:r>
              <a:rPr kumimoji="1" lang="en-US" altLang="ja-JP" sz="2800" dirty="0">
                <a:latin typeface="Arial" panose="020B0604020202020204" pitchFamily="34" charset="0"/>
                <a:cs typeface="Arial" panose="020B0604020202020204" pitchFamily="34" charset="0"/>
              </a:rPr>
              <a:t>Supply chain incorporated definition of Food loss management</a:t>
            </a:r>
            <a:endParaRPr kumimoji="1" lang="ja-JP" altLang="en-US" sz="2800" dirty="0">
              <a:latin typeface="Arial" panose="020B0604020202020204" pitchFamily="34" charset="0"/>
              <a:cs typeface="Arial" panose="020B0604020202020204" pitchFamily="34" charset="0"/>
            </a:endParaRPr>
          </a:p>
        </p:txBody>
      </p:sp>
      <p:pic>
        <p:nvPicPr>
          <p:cNvPr id="8" name="図 7"/>
          <p:cNvPicPr>
            <a:picLocks noChangeAspect="1"/>
          </p:cNvPicPr>
          <p:nvPr/>
        </p:nvPicPr>
        <p:blipFill rotWithShape="1">
          <a:blip r:embed="rId3"/>
          <a:srcRect l="16947" t="14720" r="18640" b="23187"/>
          <a:stretch/>
        </p:blipFill>
        <p:spPr>
          <a:xfrm>
            <a:off x="3965228" y="1770555"/>
            <a:ext cx="7040623" cy="3981225"/>
          </a:xfrm>
          <a:prstGeom prst="rect">
            <a:avLst/>
          </a:prstGeom>
        </p:spPr>
      </p:pic>
      <p:sp>
        <p:nvSpPr>
          <p:cNvPr id="10" name="角丸四角形 9"/>
          <p:cNvSpPr/>
          <p:nvPr/>
        </p:nvSpPr>
        <p:spPr>
          <a:xfrm>
            <a:off x="3514380" y="5840450"/>
            <a:ext cx="8363701" cy="568833"/>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latin typeface="Arial" panose="020B0604020202020204" pitchFamily="34" charset="0"/>
                <a:cs typeface="Arial" panose="020B0604020202020204" pitchFamily="34" charset="0"/>
              </a:rPr>
              <a:t>Compared to SDGs(FLW protocol), FR,UK, and EU cover further stage for reduction targets</a:t>
            </a:r>
            <a:endParaRPr kumimoji="1" lang="ja-JP" altLang="en-US" sz="2000" dirty="0">
              <a:latin typeface="Arial" panose="020B0604020202020204" pitchFamily="34" charset="0"/>
              <a:cs typeface="Arial" panose="020B0604020202020204" pitchFamily="34" charset="0"/>
            </a:endParaRPr>
          </a:p>
        </p:txBody>
      </p:sp>
      <p:sp>
        <p:nvSpPr>
          <p:cNvPr id="11" name="テキスト ボックス 10"/>
          <p:cNvSpPr txBox="1"/>
          <p:nvPr/>
        </p:nvSpPr>
        <p:spPr>
          <a:xfrm>
            <a:off x="9844845" y="1988268"/>
            <a:ext cx="889987" cy="646331"/>
          </a:xfrm>
          <a:prstGeom prst="rect">
            <a:avLst/>
          </a:prstGeom>
          <a:solidFill>
            <a:schemeClr val="bg1"/>
          </a:solidFill>
        </p:spPr>
        <p:txBody>
          <a:bodyPr wrap="none" rtlCol="0">
            <a:spAutoFit/>
          </a:bodyPr>
          <a:lstStyle/>
          <a:p>
            <a:r>
              <a:rPr kumimoji="1" lang="en-US" altLang="ja-JP" b="1" dirty="0">
                <a:latin typeface="Arial" panose="020B0604020202020204" pitchFamily="34" charset="0"/>
                <a:cs typeface="Arial" panose="020B0604020202020204" pitchFamily="34" charset="0"/>
              </a:rPr>
              <a:t>House</a:t>
            </a:r>
          </a:p>
          <a:p>
            <a:r>
              <a:rPr kumimoji="1" lang="en-US" altLang="ja-JP" b="1" dirty="0">
                <a:latin typeface="Arial" panose="020B0604020202020204" pitchFamily="34" charset="0"/>
                <a:cs typeface="Arial" panose="020B0604020202020204" pitchFamily="34" charset="0"/>
              </a:rPr>
              <a:t> hold</a:t>
            </a:r>
            <a:endParaRPr kumimoji="1" lang="ja-JP" altLang="en-US" b="1" dirty="0">
              <a:latin typeface="Arial" panose="020B0604020202020204" pitchFamily="34" charset="0"/>
              <a:cs typeface="Arial" panose="020B0604020202020204" pitchFamily="34" charset="0"/>
            </a:endParaRPr>
          </a:p>
        </p:txBody>
      </p:sp>
      <p:sp>
        <p:nvSpPr>
          <p:cNvPr id="12" name="テキスト ボックス 11"/>
          <p:cNvSpPr txBox="1"/>
          <p:nvPr/>
        </p:nvSpPr>
        <p:spPr>
          <a:xfrm>
            <a:off x="4135916" y="2756285"/>
            <a:ext cx="404278" cy="307777"/>
          </a:xfrm>
          <a:prstGeom prst="rect">
            <a:avLst/>
          </a:prstGeom>
          <a:solidFill>
            <a:schemeClr val="bg1"/>
          </a:solidFill>
        </p:spPr>
        <p:txBody>
          <a:bodyPr wrap="none" rtlCol="0">
            <a:spAutoFit/>
          </a:bodyPr>
          <a:lstStyle/>
          <a:p>
            <a:r>
              <a:rPr kumimoji="1" lang="en-US" altLang="ja-JP" sz="1400" b="1" dirty="0">
                <a:latin typeface="Arial" panose="020B0604020202020204" pitchFamily="34" charset="0"/>
                <a:cs typeface="Arial" panose="020B0604020202020204" pitchFamily="34" charset="0"/>
              </a:rPr>
              <a:t>JP</a:t>
            </a:r>
            <a:endParaRPr kumimoji="1" lang="ja-JP" altLang="en-US" sz="1400" b="1" dirty="0">
              <a:latin typeface="Arial" panose="020B0604020202020204" pitchFamily="34" charset="0"/>
              <a:cs typeface="Arial" panose="020B0604020202020204" pitchFamily="34" charset="0"/>
            </a:endParaRPr>
          </a:p>
        </p:txBody>
      </p:sp>
      <p:sp>
        <p:nvSpPr>
          <p:cNvPr id="13" name="テキスト ボックス 12"/>
          <p:cNvSpPr txBox="1"/>
          <p:nvPr/>
        </p:nvSpPr>
        <p:spPr>
          <a:xfrm>
            <a:off x="3965228" y="3154640"/>
            <a:ext cx="1327351" cy="307777"/>
          </a:xfrm>
          <a:prstGeom prst="rect">
            <a:avLst/>
          </a:prstGeom>
          <a:solidFill>
            <a:schemeClr val="bg1"/>
          </a:solidFill>
        </p:spPr>
        <p:txBody>
          <a:bodyPr wrap="none" rtlCol="0">
            <a:spAutoFit/>
          </a:bodyPr>
          <a:lstStyle/>
          <a:p>
            <a:r>
              <a:rPr kumimoji="1" lang="en-US" altLang="ja-JP" sz="1400" b="1" dirty="0">
                <a:latin typeface="Arial" panose="020B0604020202020204" pitchFamily="34" charset="0"/>
                <a:cs typeface="Arial" panose="020B0604020202020204" pitchFamily="34" charset="0"/>
              </a:rPr>
              <a:t>FLW protocol</a:t>
            </a:r>
            <a:endParaRPr kumimoji="1" lang="ja-JP" altLang="en-US" sz="1400" b="1" dirty="0">
              <a:latin typeface="Arial" panose="020B0604020202020204" pitchFamily="34" charset="0"/>
              <a:cs typeface="Arial" panose="020B0604020202020204" pitchFamily="34" charset="0"/>
            </a:endParaRPr>
          </a:p>
        </p:txBody>
      </p:sp>
      <p:sp>
        <p:nvSpPr>
          <p:cNvPr id="14" name="テキスト ボックス 13"/>
          <p:cNvSpPr txBox="1"/>
          <p:nvPr/>
        </p:nvSpPr>
        <p:spPr>
          <a:xfrm>
            <a:off x="4168968" y="4268290"/>
            <a:ext cx="444352" cy="307777"/>
          </a:xfrm>
          <a:prstGeom prst="rect">
            <a:avLst/>
          </a:prstGeom>
          <a:solidFill>
            <a:schemeClr val="bg1"/>
          </a:solidFill>
        </p:spPr>
        <p:txBody>
          <a:bodyPr wrap="none" rtlCol="0">
            <a:spAutoFit/>
          </a:bodyPr>
          <a:lstStyle/>
          <a:p>
            <a:r>
              <a:rPr kumimoji="1" lang="en-US" altLang="ja-JP" sz="1400" b="1" dirty="0">
                <a:latin typeface="Arial" panose="020B0604020202020204" pitchFamily="34" charset="0"/>
                <a:cs typeface="Arial" panose="020B0604020202020204" pitchFamily="34" charset="0"/>
              </a:rPr>
              <a:t>UK</a:t>
            </a:r>
            <a:endParaRPr kumimoji="1" lang="ja-JP" altLang="en-US" sz="1400" b="1" dirty="0">
              <a:latin typeface="Arial" panose="020B0604020202020204" pitchFamily="34" charset="0"/>
              <a:cs typeface="Arial" panose="020B0604020202020204" pitchFamily="34" charset="0"/>
            </a:endParaRPr>
          </a:p>
        </p:txBody>
      </p:sp>
      <p:sp>
        <p:nvSpPr>
          <p:cNvPr id="15" name="テキスト ボックス 14"/>
          <p:cNvSpPr txBox="1"/>
          <p:nvPr/>
        </p:nvSpPr>
        <p:spPr>
          <a:xfrm>
            <a:off x="4168968" y="4671870"/>
            <a:ext cx="423514" cy="307777"/>
          </a:xfrm>
          <a:prstGeom prst="rect">
            <a:avLst/>
          </a:prstGeom>
          <a:solidFill>
            <a:schemeClr val="bg1"/>
          </a:solidFill>
        </p:spPr>
        <p:txBody>
          <a:bodyPr wrap="none" rtlCol="0">
            <a:spAutoFit/>
          </a:bodyPr>
          <a:lstStyle/>
          <a:p>
            <a:r>
              <a:rPr kumimoji="1" lang="en-US" altLang="ja-JP" sz="1400" b="1" dirty="0">
                <a:latin typeface="Arial" panose="020B0604020202020204" pitchFamily="34" charset="0"/>
                <a:cs typeface="Arial" panose="020B0604020202020204" pitchFamily="34" charset="0"/>
              </a:rPr>
              <a:t>FR</a:t>
            </a:r>
            <a:endParaRPr kumimoji="1" lang="ja-JP" altLang="en-US" sz="1400" b="1" dirty="0">
              <a:latin typeface="Arial" panose="020B0604020202020204" pitchFamily="34" charset="0"/>
              <a:cs typeface="Arial" panose="020B0604020202020204" pitchFamily="34" charset="0"/>
            </a:endParaRPr>
          </a:p>
        </p:txBody>
      </p:sp>
      <p:sp>
        <p:nvSpPr>
          <p:cNvPr id="16" name="テキスト ボックス 15"/>
          <p:cNvSpPr txBox="1"/>
          <p:nvPr/>
        </p:nvSpPr>
        <p:spPr>
          <a:xfrm>
            <a:off x="4135917" y="5024885"/>
            <a:ext cx="434734" cy="307777"/>
          </a:xfrm>
          <a:prstGeom prst="rect">
            <a:avLst/>
          </a:prstGeom>
          <a:solidFill>
            <a:schemeClr val="bg1"/>
          </a:solidFill>
        </p:spPr>
        <p:txBody>
          <a:bodyPr wrap="none" rtlCol="0">
            <a:spAutoFit/>
          </a:bodyPr>
          <a:lstStyle/>
          <a:p>
            <a:r>
              <a:rPr kumimoji="1" lang="en-US" altLang="ja-JP" sz="1400" b="1" dirty="0">
                <a:latin typeface="Arial" panose="020B0604020202020204" pitchFamily="34" charset="0"/>
                <a:cs typeface="Arial" panose="020B0604020202020204" pitchFamily="34" charset="0"/>
              </a:rPr>
              <a:t>US</a:t>
            </a:r>
            <a:endParaRPr kumimoji="1" lang="ja-JP" altLang="en-US" sz="1400" b="1" dirty="0">
              <a:latin typeface="Arial" panose="020B0604020202020204" pitchFamily="34" charset="0"/>
              <a:cs typeface="Arial" panose="020B0604020202020204" pitchFamily="34" charset="0"/>
            </a:endParaRPr>
          </a:p>
        </p:txBody>
      </p:sp>
      <p:sp>
        <p:nvSpPr>
          <p:cNvPr id="17" name="テキスト ボックス 16"/>
          <p:cNvSpPr txBox="1"/>
          <p:nvPr/>
        </p:nvSpPr>
        <p:spPr>
          <a:xfrm>
            <a:off x="4135917" y="5377076"/>
            <a:ext cx="434734" cy="307777"/>
          </a:xfrm>
          <a:prstGeom prst="rect">
            <a:avLst/>
          </a:prstGeom>
          <a:solidFill>
            <a:schemeClr val="bg1"/>
          </a:solidFill>
        </p:spPr>
        <p:txBody>
          <a:bodyPr wrap="none" rtlCol="0">
            <a:spAutoFit/>
          </a:bodyPr>
          <a:lstStyle/>
          <a:p>
            <a:r>
              <a:rPr kumimoji="1" lang="en-US" altLang="ja-JP" sz="1400" b="1" dirty="0">
                <a:latin typeface="Arial" panose="020B0604020202020204" pitchFamily="34" charset="0"/>
                <a:cs typeface="Arial" panose="020B0604020202020204" pitchFamily="34" charset="0"/>
              </a:rPr>
              <a:t>US</a:t>
            </a:r>
            <a:endParaRPr kumimoji="1" lang="ja-JP" altLang="en-US" sz="1400" b="1" dirty="0">
              <a:latin typeface="Arial" panose="020B0604020202020204" pitchFamily="34" charset="0"/>
              <a:cs typeface="Arial" panose="020B0604020202020204" pitchFamily="34" charset="0"/>
            </a:endParaRPr>
          </a:p>
        </p:txBody>
      </p:sp>
      <p:sp>
        <p:nvSpPr>
          <p:cNvPr id="18" name="テキスト ボックス 17"/>
          <p:cNvSpPr txBox="1"/>
          <p:nvPr/>
        </p:nvSpPr>
        <p:spPr>
          <a:xfrm>
            <a:off x="8965967" y="1979411"/>
            <a:ext cx="607859" cy="646331"/>
          </a:xfrm>
          <a:prstGeom prst="rect">
            <a:avLst/>
          </a:prstGeom>
          <a:solidFill>
            <a:schemeClr val="bg1"/>
          </a:solidFill>
        </p:spPr>
        <p:txBody>
          <a:bodyPr wrap="none" rtlCol="0">
            <a:spAutoFit/>
          </a:bodyPr>
          <a:lstStyle/>
          <a:p>
            <a:r>
              <a:rPr kumimoji="1" lang="en-US" altLang="ja-JP" b="1" dirty="0">
                <a:latin typeface="Arial" panose="020B0604020202020204" pitchFamily="34" charset="0"/>
                <a:cs typeface="Arial" panose="020B0604020202020204" pitchFamily="34" charset="0"/>
              </a:rPr>
              <a:t>Eat </a:t>
            </a:r>
          </a:p>
          <a:p>
            <a:r>
              <a:rPr kumimoji="1" lang="en-US" altLang="ja-JP" b="1" dirty="0">
                <a:latin typeface="Arial" panose="020B0604020202020204" pitchFamily="34" charset="0"/>
                <a:cs typeface="Arial" panose="020B0604020202020204" pitchFamily="34" charset="0"/>
              </a:rPr>
              <a:t>Out</a:t>
            </a:r>
            <a:endParaRPr kumimoji="1" lang="ja-JP" altLang="en-US" b="1" dirty="0">
              <a:latin typeface="Arial" panose="020B0604020202020204" pitchFamily="34" charset="0"/>
              <a:cs typeface="Arial" panose="020B0604020202020204" pitchFamily="34" charset="0"/>
            </a:endParaRPr>
          </a:p>
        </p:txBody>
      </p:sp>
      <p:sp>
        <p:nvSpPr>
          <p:cNvPr id="19" name="テキスト ボックス 18"/>
          <p:cNvSpPr txBox="1"/>
          <p:nvPr/>
        </p:nvSpPr>
        <p:spPr>
          <a:xfrm>
            <a:off x="8013758" y="1973626"/>
            <a:ext cx="810753" cy="738664"/>
          </a:xfrm>
          <a:prstGeom prst="rect">
            <a:avLst/>
          </a:prstGeom>
          <a:solidFill>
            <a:schemeClr val="bg1"/>
          </a:solidFill>
        </p:spPr>
        <p:txBody>
          <a:bodyPr wrap="square" rtlCol="0">
            <a:spAutoFit/>
          </a:bodyPr>
          <a:lstStyle/>
          <a:p>
            <a:r>
              <a:rPr kumimoji="1" lang="en-US" altLang="ja-JP" sz="1400" b="1" dirty="0">
                <a:latin typeface="Arial" panose="020B0604020202020204" pitchFamily="34" charset="0"/>
                <a:cs typeface="Arial" panose="020B0604020202020204" pitchFamily="34" charset="0"/>
              </a:rPr>
              <a:t>Wholesales</a:t>
            </a:r>
          </a:p>
          <a:p>
            <a:r>
              <a:rPr lang="en-US" altLang="ja-JP" sz="1400" b="1" dirty="0">
                <a:latin typeface="Arial" panose="020B0604020202020204" pitchFamily="34" charset="0"/>
                <a:cs typeface="Arial" panose="020B0604020202020204" pitchFamily="34" charset="0"/>
              </a:rPr>
              <a:t>retailer</a:t>
            </a:r>
            <a:endParaRPr kumimoji="1" lang="ja-JP" altLang="en-US" sz="1400" b="1" dirty="0">
              <a:latin typeface="Arial" panose="020B0604020202020204" pitchFamily="34" charset="0"/>
              <a:cs typeface="Arial" panose="020B0604020202020204" pitchFamily="34" charset="0"/>
            </a:endParaRPr>
          </a:p>
        </p:txBody>
      </p:sp>
      <p:sp>
        <p:nvSpPr>
          <p:cNvPr id="20" name="テキスト ボックス 19"/>
          <p:cNvSpPr txBox="1"/>
          <p:nvPr/>
        </p:nvSpPr>
        <p:spPr>
          <a:xfrm>
            <a:off x="6173929" y="1923774"/>
            <a:ext cx="810753" cy="523220"/>
          </a:xfrm>
          <a:prstGeom prst="rect">
            <a:avLst/>
          </a:prstGeom>
          <a:solidFill>
            <a:schemeClr val="bg1"/>
          </a:solidFill>
        </p:spPr>
        <p:txBody>
          <a:bodyPr wrap="square" rtlCol="0">
            <a:spAutoFit/>
          </a:bodyPr>
          <a:lstStyle/>
          <a:p>
            <a:r>
              <a:rPr kumimoji="1" lang="en-US" altLang="ja-JP" sz="1400" b="1" dirty="0">
                <a:latin typeface="Arial" panose="020B0604020202020204" pitchFamily="34" charset="0"/>
                <a:cs typeface="Arial" panose="020B0604020202020204" pitchFamily="34" charset="0"/>
              </a:rPr>
              <a:t>Cultivated </a:t>
            </a:r>
            <a:endParaRPr kumimoji="1" lang="ja-JP" altLang="en-US" sz="1400" b="1" dirty="0">
              <a:latin typeface="Arial" panose="020B0604020202020204" pitchFamily="34" charset="0"/>
              <a:cs typeface="Arial" panose="020B0604020202020204" pitchFamily="34" charset="0"/>
            </a:endParaRPr>
          </a:p>
        </p:txBody>
      </p:sp>
      <p:sp>
        <p:nvSpPr>
          <p:cNvPr id="21" name="テキスト ボックス 20"/>
          <p:cNvSpPr txBox="1"/>
          <p:nvPr/>
        </p:nvSpPr>
        <p:spPr>
          <a:xfrm>
            <a:off x="7083541" y="2006664"/>
            <a:ext cx="810753" cy="738664"/>
          </a:xfrm>
          <a:prstGeom prst="rect">
            <a:avLst/>
          </a:prstGeom>
          <a:solidFill>
            <a:schemeClr val="bg1"/>
          </a:solidFill>
        </p:spPr>
        <p:txBody>
          <a:bodyPr wrap="square" rtlCol="0">
            <a:spAutoFit/>
          </a:bodyPr>
          <a:lstStyle/>
          <a:p>
            <a:r>
              <a:rPr kumimoji="1" lang="en-US" altLang="ja-JP" sz="1400" b="1" dirty="0">
                <a:latin typeface="Arial" panose="020B0604020202020204" pitchFamily="34" charset="0"/>
                <a:cs typeface="Arial" panose="020B0604020202020204" pitchFamily="34" charset="0"/>
              </a:rPr>
              <a:t>Food Processing</a:t>
            </a:r>
            <a:endParaRPr kumimoji="1" lang="ja-JP" altLang="en-US" sz="1400" b="1" dirty="0">
              <a:latin typeface="Arial" panose="020B0604020202020204" pitchFamily="34" charset="0"/>
              <a:cs typeface="Arial" panose="020B0604020202020204" pitchFamily="34" charset="0"/>
            </a:endParaRPr>
          </a:p>
        </p:txBody>
      </p:sp>
      <p:sp>
        <p:nvSpPr>
          <p:cNvPr id="22" name="テキスト ボックス 21"/>
          <p:cNvSpPr txBox="1"/>
          <p:nvPr/>
        </p:nvSpPr>
        <p:spPr>
          <a:xfrm>
            <a:off x="5132990" y="1800710"/>
            <a:ext cx="930217" cy="954107"/>
          </a:xfrm>
          <a:prstGeom prst="rect">
            <a:avLst/>
          </a:prstGeom>
          <a:solidFill>
            <a:schemeClr val="bg1"/>
          </a:solidFill>
        </p:spPr>
        <p:txBody>
          <a:bodyPr wrap="square" rtlCol="0">
            <a:spAutoFit/>
          </a:bodyPr>
          <a:lstStyle/>
          <a:p>
            <a:r>
              <a:rPr kumimoji="1" lang="en-US" altLang="ja-JP" sz="1400" b="1" dirty="0">
                <a:latin typeface="Arial" panose="020B0604020202020204" pitchFamily="34" charset="0"/>
                <a:cs typeface="Arial" panose="020B0604020202020204" pitchFamily="34" charset="0"/>
              </a:rPr>
              <a:t>Farm production, fishery  </a:t>
            </a:r>
            <a:endParaRPr kumimoji="1" lang="ja-JP" altLang="en-US" sz="1400" b="1" dirty="0">
              <a:latin typeface="Arial" panose="020B0604020202020204" pitchFamily="34" charset="0"/>
              <a:cs typeface="Arial" panose="020B0604020202020204" pitchFamily="34" charset="0"/>
            </a:endParaRPr>
          </a:p>
        </p:txBody>
      </p:sp>
      <p:sp>
        <p:nvSpPr>
          <p:cNvPr id="23" name="テキスト ボックス 22"/>
          <p:cNvSpPr txBox="1"/>
          <p:nvPr/>
        </p:nvSpPr>
        <p:spPr>
          <a:xfrm>
            <a:off x="7861608" y="3880983"/>
            <a:ext cx="1835583" cy="307777"/>
          </a:xfrm>
          <a:prstGeom prst="rect">
            <a:avLst/>
          </a:prstGeom>
          <a:solidFill>
            <a:schemeClr val="bg1"/>
          </a:solidFill>
        </p:spPr>
        <p:txBody>
          <a:bodyPr wrap="square" rtlCol="0">
            <a:spAutoFit/>
          </a:bodyPr>
          <a:lstStyle/>
          <a:p>
            <a:r>
              <a:rPr kumimoji="1" lang="en-US" altLang="ja-JP" sz="1400" b="1" dirty="0">
                <a:latin typeface="Arial" panose="020B0604020202020204" pitchFamily="34" charset="0"/>
                <a:cs typeface="Arial" panose="020B0604020202020204" pitchFamily="34" charset="0"/>
              </a:rPr>
              <a:t>reduction target</a:t>
            </a:r>
            <a:endParaRPr kumimoji="1" lang="ja-JP" altLang="en-US" sz="1400" b="1" dirty="0">
              <a:latin typeface="Arial" panose="020B0604020202020204" pitchFamily="34" charset="0"/>
              <a:cs typeface="Arial" panose="020B0604020202020204" pitchFamily="34" charset="0"/>
            </a:endParaRPr>
          </a:p>
        </p:txBody>
      </p:sp>
      <p:sp>
        <p:nvSpPr>
          <p:cNvPr id="24" name="テキスト ボックス 23"/>
          <p:cNvSpPr txBox="1"/>
          <p:nvPr/>
        </p:nvSpPr>
        <p:spPr>
          <a:xfrm>
            <a:off x="7806591" y="4277430"/>
            <a:ext cx="1835583" cy="307777"/>
          </a:xfrm>
          <a:prstGeom prst="rect">
            <a:avLst/>
          </a:prstGeom>
          <a:solidFill>
            <a:schemeClr val="bg1"/>
          </a:solidFill>
        </p:spPr>
        <p:txBody>
          <a:bodyPr wrap="square" rtlCol="0">
            <a:spAutoFit/>
          </a:bodyPr>
          <a:lstStyle/>
          <a:p>
            <a:r>
              <a:rPr kumimoji="1" lang="en-US" altLang="ja-JP" sz="1400" b="1" dirty="0">
                <a:latin typeface="Arial" panose="020B0604020202020204" pitchFamily="34" charset="0"/>
                <a:cs typeface="Arial" panose="020B0604020202020204" pitchFamily="34" charset="0"/>
              </a:rPr>
              <a:t>reduction target</a:t>
            </a:r>
            <a:endParaRPr kumimoji="1" lang="ja-JP" altLang="en-US" sz="1400" b="1" dirty="0">
              <a:latin typeface="Arial" panose="020B0604020202020204" pitchFamily="34" charset="0"/>
              <a:cs typeface="Arial" panose="020B0604020202020204" pitchFamily="34" charset="0"/>
            </a:endParaRPr>
          </a:p>
        </p:txBody>
      </p:sp>
      <p:sp>
        <p:nvSpPr>
          <p:cNvPr id="25" name="テキスト ボックス 24"/>
          <p:cNvSpPr txBox="1"/>
          <p:nvPr/>
        </p:nvSpPr>
        <p:spPr>
          <a:xfrm>
            <a:off x="7806590" y="4636411"/>
            <a:ext cx="1835583" cy="307777"/>
          </a:xfrm>
          <a:prstGeom prst="rect">
            <a:avLst/>
          </a:prstGeom>
          <a:solidFill>
            <a:schemeClr val="bg1"/>
          </a:solidFill>
        </p:spPr>
        <p:txBody>
          <a:bodyPr wrap="square" rtlCol="0">
            <a:spAutoFit/>
          </a:bodyPr>
          <a:lstStyle/>
          <a:p>
            <a:r>
              <a:rPr kumimoji="1" lang="en-US" altLang="ja-JP" sz="1400" b="1" dirty="0">
                <a:latin typeface="Arial" panose="020B0604020202020204" pitchFamily="34" charset="0"/>
                <a:cs typeface="Arial" panose="020B0604020202020204" pitchFamily="34" charset="0"/>
              </a:rPr>
              <a:t>reduction target</a:t>
            </a:r>
            <a:endParaRPr kumimoji="1" lang="ja-JP" altLang="en-US" sz="1400" b="1" dirty="0">
              <a:latin typeface="Arial" panose="020B0604020202020204" pitchFamily="34" charset="0"/>
              <a:cs typeface="Arial" panose="020B0604020202020204" pitchFamily="34" charset="0"/>
            </a:endParaRPr>
          </a:p>
        </p:txBody>
      </p:sp>
      <p:sp>
        <p:nvSpPr>
          <p:cNvPr id="26" name="テキスト ボックス 25"/>
          <p:cNvSpPr txBox="1"/>
          <p:nvPr/>
        </p:nvSpPr>
        <p:spPr>
          <a:xfrm>
            <a:off x="8048175" y="2772473"/>
            <a:ext cx="1835583" cy="307777"/>
          </a:xfrm>
          <a:prstGeom prst="rect">
            <a:avLst/>
          </a:prstGeom>
          <a:solidFill>
            <a:schemeClr val="bg1"/>
          </a:solidFill>
        </p:spPr>
        <p:txBody>
          <a:bodyPr wrap="square" rtlCol="0">
            <a:spAutoFit/>
          </a:bodyPr>
          <a:lstStyle/>
          <a:p>
            <a:r>
              <a:rPr kumimoji="1" lang="en-US" altLang="ja-JP" sz="1400" b="1" dirty="0">
                <a:latin typeface="Arial" panose="020B0604020202020204" pitchFamily="34" charset="0"/>
                <a:cs typeface="Arial" panose="020B0604020202020204" pitchFamily="34" charset="0"/>
              </a:rPr>
              <a:t>Food loss</a:t>
            </a:r>
            <a:endParaRPr kumimoji="1" lang="ja-JP" alt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2371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779477" y="1563432"/>
            <a:ext cx="10574323" cy="1042029"/>
          </a:xfrm>
          <a:prstGeom prst="rect">
            <a:avLst/>
          </a:prstGeom>
          <a:solidFill>
            <a:srgbClr val="FF9999"/>
          </a:solidFill>
        </p:spPr>
      </p:pic>
      <p:sp>
        <p:nvSpPr>
          <p:cNvPr id="3" name="正方形/長方形 2"/>
          <p:cNvSpPr/>
          <p:nvPr/>
        </p:nvSpPr>
        <p:spPr>
          <a:xfrm>
            <a:off x="1246619" y="341195"/>
            <a:ext cx="9384987" cy="6935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a:solidFill>
                  <a:schemeClr val="tx1"/>
                </a:solidFill>
                <a:latin typeface="Arial" panose="020B0604020202020204" pitchFamily="34" charset="0"/>
                <a:cs typeface="Arial" panose="020B0604020202020204" pitchFamily="34" charset="0"/>
              </a:rPr>
              <a:t>Reduction from whole supply chain</a:t>
            </a:r>
            <a:endParaRPr kumimoji="1" lang="ja-JP" altLang="en-US" sz="3600" b="1" dirty="0">
              <a:solidFill>
                <a:schemeClr val="tx1"/>
              </a:solidFill>
              <a:latin typeface="Arial" panose="020B0604020202020204" pitchFamily="34" charset="0"/>
              <a:cs typeface="Arial" panose="020B0604020202020204" pitchFamily="34" charset="0"/>
            </a:endParaRPr>
          </a:p>
        </p:txBody>
      </p:sp>
      <p:sp>
        <p:nvSpPr>
          <p:cNvPr id="4" name="正方形/長方形 3"/>
          <p:cNvSpPr/>
          <p:nvPr/>
        </p:nvSpPr>
        <p:spPr>
          <a:xfrm>
            <a:off x="3976170" y="2841008"/>
            <a:ext cx="4662861" cy="73697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Arial" panose="020B0604020202020204" pitchFamily="34" charset="0"/>
                <a:cs typeface="Arial" panose="020B0604020202020204" pitchFamily="34" charset="0"/>
              </a:rPr>
              <a:t>Middle stream</a:t>
            </a:r>
            <a:endParaRPr kumimoji="1" lang="ja-JP" altLang="en-US" dirty="0">
              <a:solidFill>
                <a:schemeClr val="tx1"/>
              </a:solidFill>
              <a:latin typeface="Arial" panose="020B0604020202020204" pitchFamily="34" charset="0"/>
              <a:cs typeface="Arial" panose="020B0604020202020204" pitchFamily="34" charset="0"/>
            </a:endParaRPr>
          </a:p>
        </p:txBody>
      </p:sp>
      <p:sp>
        <p:nvSpPr>
          <p:cNvPr id="5" name="正方形/長方形 4"/>
          <p:cNvSpPr/>
          <p:nvPr/>
        </p:nvSpPr>
        <p:spPr>
          <a:xfrm>
            <a:off x="1399019" y="2841009"/>
            <a:ext cx="3093369" cy="73697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Arial" panose="020B0604020202020204" pitchFamily="34" charset="0"/>
                <a:cs typeface="Arial" panose="020B0604020202020204" pitchFamily="34" charset="0"/>
              </a:rPr>
              <a:t>Up stream</a:t>
            </a:r>
            <a:endParaRPr kumimoji="1" lang="ja-JP" altLang="en-US" dirty="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7986212" y="2841008"/>
            <a:ext cx="2645393" cy="736979"/>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Arial" panose="020B0604020202020204" pitchFamily="34" charset="0"/>
                <a:cs typeface="Arial" panose="020B0604020202020204" pitchFamily="34" charset="0"/>
              </a:rPr>
              <a:t>Down stream</a:t>
            </a:r>
            <a:endParaRPr lang="ja-JP" altLang="en-US" dirty="0">
              <a:solidFill>
                <a:schemeClr val="tx1"/>
              </a:solidFill>
              <a:latin typeface="Arial" panose="020B0604020202020204" pitchFamily="34" charset="0"/>
              <a:cs typeface="Arial" panose="020B0604020202020204" pitchFamily="34" charset="0"/>
            </a:endParaRPr>
          </a:p>
        </p:txBody>
      </p:sp>
      <p:sp>
        <p:nvSpPr>
          <p:cNvPr id="7" name="正方形/長方形 6"/>
          <p:cNvSpPr/>
          <p:nvPr/>
        </p:nvSpPr>
        <p:spPr>
          <a:xfrm>
            <a:off x="1246619" y="4135271"/>
            <a:ext cx="3821373" cy="914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solidFill>
                <a:latin typeface="Arial" panose="020B0604020202020204" pitchFamily="34" charset="0"/>
                <a:cs typeface="Arial" panose="020B0604020202020204" pitchFamily="34" charset="0"/>
              </a:rPr>
              <a:t>Overcoming of </a:t>
            </a:r>
            <a:r>
              <a:rPr kumimoji="1" lang="en-US" altLang="ja-JP" b="1" dirty="0">
                <a:solidFill>
                  <a:schemeClr val="tx1"/>
                </a:solidFill>
                <a:latin typeface="Arial" panose="020B0604020202020204" pitchFamily="34" charset="0"/>
                <a:cs typeface="Arial" panose="020B0604020202020204" pitchFamily="34" charset="0"/>
              </a:rPr>
              <a:t>Demand tuning</a:t>
            </a:r>
            <a:r>
              <a:rPr kumimoji="1" lang="ja-JP" altLang="en-US" b="1" dirty="0">
                <a:solidFill>
                  <a:schemeClr val="tx1"/>
                </a:solidFill>
                <a:latin typeface="Arial" panose="020B0604020202020204" pitchFamily="34" charset="0"/>
                <a:cs typeface="Arial" panose="020B0604020202020204" pitchFamily="34" charset="0"/>
              </a:rPr>
              <a:t>（</a:t>
            </a:r>
            <a:r>
              <a:rPr kumimoji="1" lang="en-US" altLang="ja-JP" b="1" dirty="0">
                <a:solidFill>
                  <a:schemeClr val="tx1"/>
                </a:solidFill>
                <a:latin typeface="Arial" panose="020B0604020202020204" pitchFamily="34" charset="0"/>
                <a:cs typeface="Arial" panose="020B0604020202020204" pitchFamily="34" charset="0"/>
              </a:rPr>
              <a:t>farm dump</a:t>
            </a:r>
            <a:r>
              <a:rPr kumimoji="1" lang="ja-JP" altLang="en-US" b="1" dirty="0">
                <a:solidFill>
                  <a:schemeClr val="tx1"/>
                </a:solidFill>
                <a:latin typeface="Arial" panose="020B0604020202020204" pitchFamily="34" charset="0"/>
                <a:cs typeface="Arial" panose="020B0604020202020204" pitchFamily="34" charset="0"/>
              </a:rPr>
              <a:t>）</a:t>
            </a:r>
          </a:p>
        </p:txBody>
      </p:sp>
      <p:sp>
        <p:nvSpPr>
          <p:cNvPr id="8" name="正方形/長方形 7"/>
          <p:cNvSpPr/>
          <p:nvPr/>
        </p:nvSpPr>
        <p:spPr>
          <a:xfrm>
            <a:off x="3976170" y="4924566"/>
            <a:ext cx="4662861" cy="73697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solidFill>
                <a:latin typeface="Arial" panose="020B0604020202020204" pitchFamily="34" charset="0"/>
                <a:cs typeface="Arial" panose="020B0604020202020204" pitchFamily="34" charset="0"/>
              </a:rPr>
              <a:t>Overcoming of production waste</a:t>
            </a:r>
            <a:r>
              <a:rPr lang="ja-JP" altLang="en-US" b="1" dirty="0">
                <a:solidFill>
                  <a:schemeClr val="tx1"/>
                </a:solidFill>
                <a:latin typeface="Arial" panose="020B0604020202020204" pitchFamily="34" charset="0"/>
                <a:cs typeface="Arial" panose="020B0604020202020204" pitchFamily="34" charset="0"/>
              </a:rPr>
              <a:t>・</a:t>
            </a:r>
            <a:r>
              <a:rPr lang="en-US" altLang="ja-JP" b="1" dirty="0">
                <a:solidFill>
                  <a:schemeClr val="tx1"/>
                </a:solidFill>
                <a:latin typeface="Arial" panose="020B0604020202020204" pitchFamily="34" charset="0"/>
                <a:cs typeface="Arial" panose="020B0604020202020204" pitchFamily="34" charset="0"/>
              </a:rPr>
              <a:t>Distribution deterioration</a:t>
            </a:r>
            <a:endParaRPr kumimoji="1" lang="ja-JP" altLang="en-US" b="1" dirty="0">
              <a:solidFill>
                <a:schemeClr val="tx1"/>
              </a:solidFill>
              <a:latin typeface="Arial" panose="020B0604020202020204" pitchFamily="34" charset="0"/>
              <a:cs typeface="Arial" panose="020B0604020202020204" pitchFamily="34" charset="0"/>
            </a:endParaRPr>
          </a:p>
        </p:txBody>
      </p:sp>
      <p:sp>
        <p:nvSpPr>
          <p:cNvPr id="9" name="正方形/長方形 8"/>
          <p:cNvSpPr/>
          <p:nvPr/>
        </p:nvSpPr>
        <p:spPr>
          <a:xfrm>
            <a:off x="8420669" y="5415885"/>
            <a:ext cx="3771331" cy="725607"/>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Arial" panose="020B0604020202020204" pitchFamily="34" charset="0"/>
                <a:cs typeface="Arial" panose="020B0604020202020204" pitchFamily="34" charset="0"/>
              </a:rPr>
              <a:t>Reduction of house hold waste and recycling</a:t>
            </a:r>
            <a:endParaRPr kumimoji="1" lang="ja-JP" altLang="en-US" b="1" dirty="0">
              <a:solidFill>
                <a:schemeClr val="tx1"/>
              </a:solidFill>
              <a:latin typeface="Arial" panose="020B0604020202020204" pitchFamily="34" charset="0"/>
              <a:cs typeface="Arial" panose="020B0604020202020204" pitchFamily="34" charset="0"/>
            </a:endParaRPr>
          </a:p>
        </p:txBody>
      </p:sp>
      <p:sp>
        <p:nvSpPr>
          <p:cNvPr id="10" name="円/楕円 9"/>
          <p:cNvSpPr/>
          <p:nvPr/>
        </p:nvSpPr>
        <p:spPr>
          <a:xfrm>
            <a:off x="1246619" y="4627727"/>
            <a:ext cx="10476808" cy="206763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146413" y="5822475"/>
            <a:ext cx="6223379" cy="5538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Communication</a:t>
            </a:r>
            <a:r>
              <a:rPr kumimoji="1" lang="ja-JP" altLang="en-US" b="1" dirty="0">
                <a:solidFill>
                  <a:schemeClr val="tx1"/>
                </a:solidFill>
              </a:rPr>
              <a:t>・</a:t>
            </a:r>
            <a:r>
              <a:rPr kumimoji="1" lang="en-US" altLang="ja-JP" b="1" dirty="0">
                <a:solidFill>
                  <a:schemeClr val="tx1"/>
                </a:solidFill>
              </a:rPr>
              <a:t>IT</a:t>
            </a:r>
            <a:r>
              <a:rPr kumimoji="1" lang="ja-JP" altLang="en-US" b="1" dirty="0">
                <a:solidFill>
                  <a:schemeClr val="tx1"/>
                </a:solidFill>
              </a:rPr>
              <a:t> </a:t>
            </a:r>
            <a:r>
              <a:rPr kumimoji="1" lang="en-US" altLang="ja-JP" b="1" dirty="0">
                <a:solidFill>
                  <a:schemeClr val="tx1"/>
                </a:solidFill>
              </a:rPr>
              <a:t>utilization</a:t>
            </a:r>
            <a:endParaRPr kumimoji="1" lang="ja-JP" altLang="en-US" b="1" dirty="0">
              <a:solidFill>
                <a:schemeClr val="tx1"/>
              </a:solidFill>
            </a:endParaRPr>
          </a:p>
        </p:txBody>
      </p:sp>
      <p:sp>
        <p:nvSpPr>
          <p:cNvPr id="12" name="正方形/長方形 11"/>
          <p:cNvSpPr/>
          <p:nvPr/>
        </p:nvSpPr>
        <p:spPr>
          <a:xfrm>
            <a:off x="5900382" y="6440177"/>
            <a:ext cx="6291618" cy="375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Source :Hiyoshi (</a:t>
            </a:r>
            <a:r>
              <a:rPr lang="en-US" altLang="ja-JP" dirty="0" err="1">
                <a:solidFill>
                  <a:schemeClr val="tx1"/>
                </a:solidFill>
              </a:rPr>
              <a:t>ref:MAFF</a:t>
            </a:r>
            <a:r>
              <a:rPr lang="ja-JP" altLang="en-US" dirty="0">
                <a:solidFill>
                  <a:schemeClr val="tx1"/>
                </a:solidFill>
              </a:rPr>
              <a:t> </a:t>
            </a:r>
            <a:r>
              <a:rPr kumimoji="1" lang="en-US" altLang="ja-JP" dirty="0">
                <a:solidFill>
                  <a:schemeClr val="tx1"/>
                </a:solidFill>
              </a:rPr>
              <a:t>2019.10/25</a:t>
            </a:r>
            <a:r>
              <a:rPr kumimoji="1" lang="ja-JP" altLang="en-US" dirty="0">
                <a:solidFill>
                  <a:schemeClr val="tx1"/>
                </a:solidFill>
              </a:rPr>
              <a:t>セミナー資料</a:t>
            </a:r>
            <a:r>
              <a:rPr lang="en-US" altLang="ja-JP" dirty="0">
                <a:solidFill>
                  <a:schemeClr val="tx1"/>
                </a:solidFill>
              </a:rPr>
              <a:t>)</a:t>
            </a:r>
            <a:endParaRPr kumimoji="1" lang="ja-JP" altLang="en-US" dirty="0">
              <a:solidFill>
                <a:schemeClr val="tx1"/>
              </a:solidFill>
            </a:endParaRPr>
          </a:p>
        </p:txBody>
      </p:sp>
      <p:sp>
        <p:nvSpPr>
          <p:cNvPr id="13" name="スライド番号プレースホルダー 12"/>
          <p:cNvSpPr>
            <a:spLocks noGrp="1"/>
          </p:cNvSpPr>
          <p:nvPr>
            <p:ph type="sldNum" sz="quarter" idx="12"/>
          </p:nvPr>
        </p:nvSpPr>
        <p:spPr/>
        <p:txBody>
          <a:bodyPr/>
          <a:lstStyle/>
          <a:p>
            <a:fld id="{F48FF65C-A0D8-4676-9D7F-E477FEA797F6}" type="slidenum">
              <a:rPr kumimoji="1" lang="ja-JP" altLang="en-US" smtClean="0"/>
              <a:t>27</a:t>
            </a:fld>
            <a:endParaRPr kumimoji="1" lang="ja-JP" altLang="en-US" dirty="0"/>
          </a:p>
        </p:txBody>
      </p:sp>
      <p:sp>
        <p:nvSpPr>
          <p:cNvPr id="14" name="テキスト ボックス 13"/>
          <p:cNvSpPr txBox="1"/>
          <p:nvPr/>
        </p:nvSpPr>
        <p:spPr>
          <a:xfrm>
            <a:off x="1287966" y="1946807"/>
            <a:ext cx="1306576" cy="369332"/>
          </a:xfrm>
          <a:prstGeom prst="rect">
            <a:avLst/>
          </a:prstGeom>
          <a:solidFill>
            <a:schemeClr val="accent5">
              <a:lumMod val="40000"/>
              <a:lumOff val="60000"/>
            </a:schemeClr>
          </a:solidFill>
        </p:spPr>
        <p:txBody>
          <a:bodyPr wrap="none" rtlCol="0">
            <a:spAutoFit/>
          </a:bodyPr>
          <a:lstStyle/>
          <a:p>
            <a:r>
              <a:rPr kumimoji="1" lang="en-US" altLang="ja-JP" dirty="0">
                <a:latin typeface="Arial" panose="020B0604020202020204" pitchFamily="34" charset="0"/>
                <a:cs typeface="Arial" panose="020B0604020202020204" pitchFamily="34" charset="0"/>
              </a:rPr>
              <a:t>Agri</a:t>
            </a:r>
            <a:r>
              <a:rPr lang="en-US" altLang="ja-JP" dirty="0">
                <a:latin typeface="Arial" panose="020B0604020202020204" pitchFamily="34" charset="0"/>
                <a:cs typeface="Arial" panose="020B0604020202020204" pitchFamily="34" charset="0"/>
              </a:rPr>
              <a:t>culture</a:t>
            </a:r>
            <a:endParaRPr kumimoji="1" lang="ja-JP" altLang="en-US" dirty="0">
              <a:latin typeface="Arial" panose="020B0604020202020204" pitchFamily="34" charset="0"/>
              <a:cs typeface="Arial" panose="020B0604020202020204" pitchFamily="34" charset="0"/>
            </a:endParaRPr>
          </a:p>
        </p:txBody>
      </p:sp>
      <p:sp>
        <p:nvSpPr>
          <p:cNvPr id="15" name="テキスト ボックス 14"/>
          <p:cNvSpPr txBox="1"/>
          <p:nvPr/>
        </p:nvSpPr>
        <p:spPr>
          <a:xfrm>
            <a:off x="3406149" y="1972766"/>
            <a:ext cx="992579" cy="369332"/>
          </a:xfrm>
          <a:prstGeom prst="rect">
            <a:avLst/>
          </a:prstGeom>
          <a:solidFill>
            <a:schemeClr val="accent5">
              <a:lumMod val="40000"/>
              <a:lumOff val="60000"/>
            </a:schemeClr>
          </a:solidFill>
        </p:spPr>
        <p:txBody>
          <a:bodyPr wrap="none" rtlCol="0">
            <a:spAutoFit/>
          </a:bodyPr>
          <a:lstStyle/>
          <a:p>
            <a:r>
              <a:rPr kumimoji="1" lang="en-US" altLang="ja-JP" dirty="0">
                <a:latin typeface="Arial" panose="020B0604020202020204" pitchFamily="34" charset="0"/>
                <a:cs typeface="Arial" panose="020B0604020202020204" pitchFamily="34" charset="0"/>
              </a:rPr>
              <a:t>Storage</a:t>
            </a:r>
            <a:endParaRPr kumimoji="1" lang="ja-JP" altLang="en-US" dirty="0">
              <a:latin typeface="Arial" panose="020B0604020202020204" pitchFamily="34" charset="0"/>
              <a:cs typeface="Arial" panose="020B0604020202020204" pitchFamily="34" charset="0"/>
            </a:endParaRPr>
          </a:p>
        </p:txBody>
      </p:sp>
      <p:sp>
        <p:nvSpPr>
          <p:cNvPr id="16" name="テキスト ボックス 15"/>
          <p:cNvSpPr txBox="1"/>
          <p:nvPr/>
        </p:nvSpPr>
        <p:spPr>
          <a:xfrm>
            <a:off x="5353493" y="1949065"/>
            <a:ext cx="1326004" cy="369332"/>
          </a:xfrm>
          <a:prstGeom prst="rect">
            <a:avLst/>
          </a:prstGeom>
          <a:solidFill>
            <a:schemeClr val="accent5">
              <a:lumMod val="40000"/>
              <a:lumOff val="60000"/>
            </a:schemeClr>
          </a:solidFill>
        </p:spPr>
        <p:txBody>
          <a:bodyPr wrap="none" rtlCol="0">
            <a:spAutoFit/>
          </a:bodyPr>
          <a:lstStyle/>
          <a:p>
            <a:r>
              <a:rPr kumimoji="1" lang="en-US" altLang="ja-JP" dirty="0">
                <a:latin typeface="Arial" panose="020B0604020202020204" pitchFamily="34" charset="0"/>
                <a:cs typeface="Arial" panose="020B0604020202020204" pitchFamily="34" charset="0"/>
              </a:rPr>
              <a:t>Processing</a:t>
            </a:r>
            <a:endParaRPr kumimoji="1" lang="ja-JP" altLang="en-US" dirty="0">
              <a:latin typeface="Arial" panose="020B0604020202020204" pitchFamily="34" charset="0"/>
              <a:cs typeface="Arial" panose="020B0604020202020204" pitchFamily="34" charset="0"/>
            </a:endParaRPr>
          </a:p>
        </p:txBody>
      </p:sp>
      <p:sp>
        <p:nvSpPr>
          <p:cNvPr id="17" name="テキスト ボックス 16"/>
          <p:cNvSpPr txBox="1"/>
          <p:nvPr/>
        </p:nvSpPr>
        <p:spPr>
          <a:xfrm>
            <a:off x="7310244" y="1946806"/>
            <a:ext cx="1338828" cy="369332"/>
          </a:xfrm>
          <a:prstGeom prst="rect">
            <a:avLst/>
          </a:prstGeom>
          <a:solidFill>
            <a:schemeClr val="accent5">
              <a:lumMod val="40000"/>
              <a:lumOff val="60000"/>
            </a:schemeClr>
          </a:solidFill>
        </p:spPr>
        <p:txBody>
          <a:bodyPr wrap="none" rtlCol="0">
            <a:spAutoFit/>
          </a:bodyPr>
          <a:lstStyle/>
          <a:p>
            <a:r>
              <a:rPr kumimoji="1" lang="en-US" altLang="ja-JP" dirty="0">
                <a:latin typeface="Arial" panose="020B0604020202020204" pitchFamily="34" charset="0"/>
                <a:cs typeface="Arial" panose="020B0604020202020204" pitchFamily="34" charset="0"/>
              </a:rPr>
              <a:t>Distribution</a:t>
            </a:r>
            <a:endParaRPr kumimoji="1" lang="ja-JP" altLang="en-US" dirty="0">
              <a:latin typeface="Arial" panose="020B0604020202020204" pitchFamily="34" charset="0"/>
              <a:cs typeface="Arial" panose="020B0604020202020204" pitchFamily="34" charset="0"/>
            </a:endParaRPr>
          </a:p>
        </p:txBody>
      </p:sp>
      <p:sp>
        <p:nvSpPr>
          <p:cNvPr id="18" name="テキスト ボックス 17"/>
          <p:cNvSpPr txBox="1"/>
          <p:nvPr/>
        </p:nvSpPr>
        <p:spPr>
          <a:xfrm>
            <a:off x="9125309" y="1946806"/>
            <a:ext cx="1544012" cy="369332"/>
          </a:xfrm>
          <a:prstGeom prst="rect">
            <a:avLst/>
          </a:prstGeom>
          <a:solidFill>
            <a:srgbClr val="FF9999"/>
          </a:solidFill>
        </p:spPr>
        <p:txBody>
          <a:bodyPr wrap="none" rtlCol="0">
            <a:spAutoFit/>
          </a:bodyPr>
          <a:lstStyle/>
          <a:p>
            <a:r>
              <a:rPr kumimoji="1" lang="en-US" altLang="ja-JP" dirty="0">
                <a:latin typeface="Arial" panose="020B0604020202020204" pitchFamily="34" charset="0"/>
                <a:cs typeface="Arial" panose="020B0604020202020204" pitchFamily="34" charset="0"/>
              </a:rPr>
              <a:t>Consumption</a:t>
            </a:r>
            <a:endParaRPr kumimoji="1" lang="ja-JP" altLang="en-US" dirty="0">
              <a:latin typeface="Arial" panose="020B0604020202020204" pitchFamily="34" charset="0"/>
              <a:cs typeface="Arial" panose="020B0604020202020204" pitchFamily="34" charset="0"/>
            </a:endParaRPr>
          </a:p>
        </p:txBody>
      </p:sp>
      <p:sp>
        <p:nvSpPr>
          <p:cNvPr id="19" name="テキスト ボックス 18"/>
          <p:cNvSpPr txBox="1"/>
          <p:nvPr/>
        </p:nvSpPr>
        <p:spPr>
          <a:xfrm>
            <a:off x="1057915" y="1372808"/>
            <a:ext cx="2518638" cy="369332"/>
          </a:xfrm>
          <a:prstGeom prst="rect">
            <a:avLst/>
          </a:prstGeom>
          <a:solidFill>
            <a:schemeClr val="bg1"/>
          </a:solidFill>
        </p:spPr>
        <p:txBody>
          <a:bodyPr wrap="none" rtlCol="0">
            <a:spAutoFit/>
          </a:bodyPr>
          <a:lstStyle/>
          <a:p>
            <a:r>
              <a:rPr kumimoji="1" lang="en-US" altLang="ja-JP" dirty="0">
                <a:latin typeface="Arial" panose="020B0604020202020204" pitchFamily="34" charset="0"/>
                <a:cs typeface="Arial" panose="020B0604020202020204" pitchFamily="34" charset="0"/>
              </a:rPr>
              <a:t>Supply chain coverage</a:t>
            </a: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8039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053189" y="830565"/>
            <a:ext cx="8559114" cy="6027435"/>
          </a:xfrm>
          <a:prstGeom prst="rect">
            <a:avLst/>
          </a:prstGeom>
        </p:spPr>
      </p:pic>
      <p:sp>
        <p:nvSpPr>
          <p:cNvPr id="5" name="正方形/長方形 4"/>
          <p:cNvSpPr/>
          <p:nvPr/>
        </p:nvSpPr>
        <p:spPr>
          <a:xfrm>
            <a:off x="286603" y="109182"/>
            <a:ext cx="10576027" cy="5322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latin typeface="Arial" panose="020B0604020202020204" pitchFamily="34" charset="0"/>
                <a:cs typeface="Arial" panose="020B0604020202020204" pitchFamily="34" charset="0"/>
              </a:rPr>
              <a:t>Overcoming emergency vegetable supply and demand adjustment measures</a:t>
            </a:r>
            <a:r>
              <a:rPr kumimoji="1" lang="ja-JP" altLang="en-US" sz="2400" dirty="0">
                <a:solidFill>
                  <a:schemeClr val="tx1"/>
                </a:solidFill>
                <a:latin typeface="Arial" panose="020B0604020202020204" pitchFamily="34" charset="0"/>
                <a:cs typeface="Arial" panose="020B0604020202020204" pitchFamily="34" charset="0"/>
              </a:rPr>
              <a:t>（</a:t>
            </a:r>
            <a:r>
              <a:rPr kumimoji="1" lang="en-US" altLang="ja-JP" sz="2400" dirty="0">
                <a:solidFill>
                  <a:schemeClr val="tx1"/>
                </a:solidFill>
                <a:latin typeface="Arial" panose="020B0604020202020204" pitchFamily="34" charset="0"/>
                <a:cs typeface="Arial" panose="020B0604020202020204" pitchFamily="34" charset="0"/>
              </a:rPr>
              <a:t>upstream</a:t>
            </a:r>
            <a:r>
              <a:rPr kumimoji="1" lang="ja-JP" altLang="en-US" sz="2400" dirty="0">
                <a:solidFill>
                  <a:schemeClr val="tx1"/>
                </a:solidFill>
                <a:latin typeface="Arial" panose="020B0604020202020204" pitchFamily="34" charset="0"/>
                <a:cs typeface="Arial" panose="020B0604020202020204" pitchFamily="34" charset="0"/>
              </a:rPr>
              <a:t>）</a:t>
            </a:r>
          </a:p>
        </p:txBody>
      </p:sp>
      <p:sp>
        <p:nvSpPr>
          <p:cNvPr id="2" name="正方形/長方形 1"/>
          <p:cNvSpPr/>
          <p:nvPr/>
        </p:nvSpPr>
        <p:spPr>
          <a:xfrm>
            <a:off x="132202" y="1228299"/>
            <a:ext cx="2920987" cy="53908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dirty="0">
                <a:solidFill>
                  <a:schemeClr val="tx1"/>
                </a:solidFill>
                <a:latin typeface="Arial" panose="020B0604020202020204" pitchFamily="34" charset="0"/>
                <a:cs typeface="Arial" panose="020B0604020202020204" pitchFamily="34" charset="0"/>
              </a:rPr>
              <a:t>To avoid farm dump</a:t>
            </a:r>
          </a:p>
          <a:p>
            <a:endParaRPr kumimoji="1" lang="en-US" altLang="ja-JP" sz="20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ja-JP" altLang="en-US" sz="2000" dirty="0">
                <a:solidFill>
                  <a:schemeClr val="tx1"/>
                </a:solidFill>
                <a:latin typeface="Arial" panose="020B0604020202020204" pitchFamily="34" charset="0"/>
                <a:cs typeface="Arial" panose="020B0604020202020204" pitchFamily="34" charset="0"/>
              </a:rPr>
              <a:t> </a:t>
            </a:r>
            <a:r>
              <a:rPr lang="en-US" altLang="ja-JP" sz="2000" dirty="0">
                <a:solidFill>
                  <a:schemeClr val="tx1"/>
                </a:solidFill>
                <a:latin typeface="Arial" panose="020B0604020202020204" pitchFamily="34" charset="0"/>
                <a:cs typeface="Arial" panose="020B0604020202020204" pitchFamily="34" charset="0"/>
              </a:rPr>
              <a:t>PR for expanding consumption</a:t>
            </a:r>
          </a:p>
          <a:p>
            <a:pPr marL="342900" indent="-342900">
              <a:buFont typeface="Arial" panose="020B0604020202020204" pitchFamily="34" charset="0"/>
              <a:buChar char="•"/>
            </a:pPr>
            <a:r>
              <a:rPr lang="ja-JP" altLang="en-US" sz="2000" dirty="0">
                <a:solidFill>
                  <a:schemeClr val="tx1"/>
                </a:solidFill>
                <a:latin typeface="Arial" panose="020B0604020202020204" pitchFamily="34" charset="0"/>
                <a:cs typeface="Arial" panose="020B0604020202020204" pitchFamily="34" charset="0"/>
              </a:rPr>
              <a:t> </a:t>
            </a:r>
            <a:r>
              <a:rPr lang="en-US" altLang="ja-JP" sz="2000" dirty="0">
                <a:solidFill>
                  <a:schemeClr val="tx1"/>
                </a:solidFill>
                <a:latin typeface="Arial" panose="020B0604020202020204" pitchFamily="34" charset="0"/>
                <a:cs typeface="Arial" panose="020B0604020202020204" pitchFamily="34" charset="0"/>
              </a:rPr>
              <a:t>Linking producers and effective users (Recruitment of business partners, announcement of contact information for production areas)</a:t>
            </a:r>
          </a:p>
          <a:p>
            <a:pPr marL="342900" indent="-342900">
              <a:buFont typeface="Arial" panose="020B0604020202020204" pitchFamily="34" charset="0"/>
              <a:buChar char="•"/>
            </a:pPr>
            <a:r>
              <a:rPr lang="ja-JP" altLang="en-US" sz="2000" dirty="0">
                <a:solidFill>
                  <a:schemeClr val="tx1"/>
                </a:solidFill>
                <a:latin typeface="Arial" panose="020B0604020202020204" pitchFamily="34" charset="0"/>
                <a:cs typeface="Arial" panose="020B0604020202020204" pitchFamily="34" charset="0"/>
              </a:rPr>
              <a:t> </a:t>
            </a:r>
            <a:r>
              <a:rPr lang="en-US" altLang="ja-JP" sz="2000" dirty="0">
                <a:solidFill>
                  <a:schemeClr val="tx1"/>
                </a:solidFill>
                <a:latin typeface="Arial" panose="020B0604020202020204" pitchFamily="34" charset="0"/>
                <a:cs typeface="Arial" panose="020B0604020202020204" pitchFamily="34" charset="0"/>
              </a:rPr>
              <a:t>Sales for processing</a:t>
            </a:r>
          </a:p>
          <a:p>
            <a:pPr marL="342900" indent="-342900">
              <a:buFont typeface="Arial" panose="020B0604020202020204" pitchFamily="34" charset="0"/>
              <a:buChar char="•"/>
            </a:pPr>
            <a:r>
              <a:rPr lang="en-US" altLang="ja-JP" sz="2000" dirty="0">
                <a:solidFill>
                  <a:schemeClr val="tx1"/>
                </a:solidFill>
                <a:latin typeface="Arial" panose="020B0604020202020204" pitchFamily="34" charset="0"/>
                <a:cs typeface="Arial" panose="020B0604020202020204" pitchFamily="34" charset="0"/>
              </a:rPr>
              <a:t>Cancel of shipment</a:t>
            </a:r>
            <a:endParaRPr kumimoji="1" lang="ja-JP" altLang="en-US" sz="2000" dirty="0">
              <a:solidFill>
                <a:schemeClr val="tx1"/>
              </a:solidFill>
              <a:latin typeface="Arial" panose="020B0604020202020204" pitchFamily="34" charset="0"/>
              <a:cs typeface="Arial" panose="020B0604020202020204" pitchFamily="34" charset="0"/>
            </a:endParaRPr>
          </a:p>
        </p:txBody>
      </p:sp>
      <p:sp>
        <p:nvSpPr>
          <p:cNvPr id="3" name="正方形/長方形 2"/>
          <p:cNvSpPr/>
          <p:nvPr/>
        </p:nvSpPr>
        <p:spPr>
          <a:xfrm>
            <a:off x="6237027" y="6469039"/>
            <a:ext cx="1883391" cy="3889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MAFF </a:t>
            </a:r>
            <a:r>
              <a:rPr kumimoji="1" lang="ja-JP" altLang="en-US" dirty="0">
                <a:solidFill>
                  <a:schemeClr val="tx1"/>
                </a:solidFill>
              </a:rPr>
              <a:t>ＨＰ</a:t>
            </a:r>
          </a:p>
        </p:txBody>
      </p:sp>
      <p:sp>
        <p:nvSpPr>
          <p:cNvPr id="6" name="スライド番号プレースホルダー 5"/>
          <p:cNvSpPr>
            <a:spLocks noGrp="1"/>
          </p:cNvSpPr>
          <p:nvPr>
            <p:ph type="sldNum" sz="quarter" idx="12"/>
          </p:nvPr>
        </p:nvSpPr>
        <p:spPr/>
        <p:txBody>
          <a:bodyPr/>
          <a:lstStyle/>
          <a:p>
            <a:fld id="{F48FF65C-A0D8-4676-9D7F-E477FEA797F6}" type="slidenum">
              <a:rPr kumimoji="1" lang="ja-JP" altLang="en-US" smtClean="0"/>
              <a:t>28</a:t>
            </a:fld>
            <a:endParaRPr kumimoji="1" lang="ja-JP" altLang="en-US"/>
          </a:p>
        </p:txBody>
      </p:sp>
    </p:spTree>
    <p:extLst>
      <p:ext uri="{BB962C8B-B14F-4D97-AF65-F5344CB8AC3E}">
        <p14:creationId xmlns:p14="http://schemas.microsoft.com/office/powerpoint/2010/main" val="825436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スライド番号プレースホルダー 3"/>
          <p:cNvSpPr>
            <a:spLocks noGrp="1"/>
          </p:cNvSpPr>
          <p:nvPr>
            <p:ph type="sldNum" sz="quarter" idx="10"/>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59AEE294-4468-4D94-9363-22D97024523F}" type="slidenum">
              <a:rPr lang="en-US" altLang="ja-JP"/>
              <a:pPr eaLnBrk="1" hangingPunct="1"/>
              <a:t>29</a:t>
            </a:fld>
            <a:endParaRPr lang="en-US" altLang="ja-JP"/>
          </a:p>
        </p:txBody>
      </p:sp>
      <p:pic>
        <p:nvPicPr>
          <p:cNvPr id="205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182" y="1049610"/>
            <a:ext cx="10893635" cy="56944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角丸四角形 5"/>
          <p:cNvSpPr/>
          <p:nvPr/>
        </p:nvSpPr>
        <p:spPr bwMode="auto">
          <a:xfrm>
            <a:off x="4474533" y="5212521"/>
            <a:ext cx="1606777" cy="450148"/>
          </a:xfrm>
          <a:prstGeom prst="roundRect">
            <a:avLst/>
          </a:prstGeom>
          <a:solidFill>
            <a:schemeClr val="bg1"/>
          </a:solidFill>
          <a:ln w="28575" cap="flat" cmpd="sng" algn="ctr">
            <a:solidFill>
              <a:srgbClr val="FF0000"/>
            </a:solidFill>
            <a:prstDash val="solid"/>
            <a:round/>
            <a:headEnd type="none" w="med" len="med"/>
            <a:tailEnd type="none" w="med" len="med"/>
          </a:ln>
          <a:effectLst/>
        </p:spPr>
        <p:txBody>
          <a:bodyPr wrap="none" anchor="ctr"/>
          <a:lstStyle/>
          <a:p>
            <a:pPr>
              <a:defRPr/>
            </a:pPr>
            <a:r>
              <a:rPr lang="en-US" altLang="ja-JP" sz="1050" dirty="0">
                <a:latin typeface="Arial" charset="0"/>
              </a:rPr>
              <a:t>Imported food </a:t>
            </a:r>
          </a:p>
          <a:p>
            <a:pPr>
              <a:defRPr/>
            </a:pPr>
            <a:r>
              <a:rPr lang="en-US" altLang="ja-JP" sz="1050" dirty="0">
                <a:latin typeface="Arial" charset="0"/>
              </a:rPr>
              <a:t>inspection failed</a:t>
            </a:r>
            <a:endParaRPr lang="ja-JP" altLang="en-US" sz="1050" dirty="0">
              <a:latin typeface="Arial" charset="0"/>
            </a:endParaRPr>
          </a:p>
        </p:txBody>
      </p:sp>
      <p:sp>
        <p:nvSpPr>
          <p:cNvPr id="11" name="角丸四角形 10"/>
          <p:cNvSpPr/>
          <p:nvPr/>
        </p:nvSpPr>
        <p:spPr bwMode="auto">
          <a:xfrm>
            <a:off x="7292129" y="5230764"/>
            <a:ext cx="1708652" cy="431905"/>
          </a:xfrm>
          <a:prstGeom prst="roundRect">
            <a:avLst/>
          </a:prstGeom>
          <a:solidFill>
            <a:schemeClr val="bg1"/>
          </a:solidFill>
          <a:ln w="28575" cap="flat" cmpd="sng" algn="ctr">
            <a:solidFill>
              <a:srgbClr val="FF0000"/>
            </a:solidFill>
            <a:prstDash val="solid"/>
            <a:round/>
            <a:headEnd type="none" w="med" len="med"/>
            <a:tailEnd type="none" w="med" len="med"/>
          </a:ln>
          <a:effectLst/>
        </p:spPr>
        <p:txBody>
          <a:bodyPr wrap="none" anchor="ctr"/>
          <a:lstStyle/>
          <a:p>
            <a:pPr>
              <a:defRPr/>
            </a:pPr>
            <a:r>
              <a:rPr lang="en-US" altLang="ja-JP" sz="1400" dirty="0">
                <a:latin typeface="Arial" panose="020B0604020202020204" pitchFamily="34" charset="0"/>
                <a:cs typeface="Arial" panose="020B0604020202020204" pitchFamily="34" charset="0"/>
              </a:rPr>
              <a:t>Distribution returns</a:t>
            </a:r>
            <a:endParaRPr lang="ja-JP" altLang="en-US" sz="1400" dirty="0">
              <a:latin typeface="Arial" panose="020B0604020202020204" pitchFamily="34" charset="0"/>
              <a:cs typeface="Arial" panose="020B0604020202020204" pitchFamily="34" charset="0"/>
            </a:endParaRPr>
          </a:p>
        </p:txBody>
      </p:sp>
      <p:sp>
        <p:nvSpPr>
          <p:cNvPr id="8" name="正方形/長方形 7"/>
          <p:cNvSpPr/>
          <p:nvPr/>
        </p:nvSpPr>
        <p:spPr>
          <a:xfrm>
            <a:off x="0" y="157498"/>
            <a:ext cx="12192000" cy="6844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Arial" panose="020B0604020202020204" pitchFamily="34" charset="0"/>
                <a:cs typeface="Arial" panose="020B0604020202020204" pitchFamily="34" charset="0"/>
              </a:rPr>
              <a:t>　</a:t>
            </a:r>
            <a:r>
              <a:rPr kumimoji="1" lang="en-US" altLang="ja-JP" sz="2400" dirty="0">
                <a:solidFill>
                  <a:schemeClr val="tx1"/>
                </a:solidFill>
                <a:latin typeface="Arial" panose="020B0604020202020204" pitchFamily="34" charset="0"/>
                <a:cs typeface="Arial" panose="020B0604020202020204" pitchFamily="34" charset="0"/>
              </a:rPr>
              <a:t>Cause </a:t>
            </a:r>
            <a:r>
              <a:rPr lang="en-US" altLang="ja-JP" sz="2400" dirty="0">
                <a:solidFill>
                  <a:schemeClr val="tx1"/>
                </a:solidFill>
                <a:latin typeface="Arial" panose="020B0604020202020204" pitchFamily="34" charset="0"/>
                <a:cs typeface="Arial" panose="020B0604020202020204" pitchFamily="34" charset="0"/>
              </a:rPr>
              <a:t>investigation of loss through manufacturer's supply chain</a:t>
            </a:r>
            <a:r>
              <a:rPr lang="ja-JP" altLang="en-US" sz="2400" dirty="0">
                <a:solidFill>
                  <a:schemeClr val="tx1"/>
                </a:solidFill>
                <a:latin typeface="Arial" panose="020B0604020202020204" pitchFamily="34" charset="0"/>
                <a:cs typeface="Arial" panose="020B0604020202020204" pitchFamily="34" charset="0"/>
              </a:rPr>
              <a:t>（</a:t>
            </a:r>
            <a:r>
              <a:rPr lang="en-US" altLang="ja-JP" sz="2400" dirty="0">
                <a:solidFill>
                  <a:schemeClr val="tx1"/>
                </a:solidFill>
                <a:latin typeface="Arial" panose="020B0604020202020204" pitchFamily="34" charset="0"/>
                <a:cs typeface="Arial" panose="020B0604020202020204" pitchFamily="34" charset="0"/>
              </a:rPr>
              <a:t>middle stream</a:t>
            </a:r>
            <a:r>
              <a:rPr lang="ja-JP" altLang="en-US" sz="2400" dirty="0">
                <a:solidFill>
                  <a:schemeClr val="tx1"/>
                </a:solidFill>
                <a:latin typeface="Arial" panose="020B0604020202020204" pitchFamily="34" charset="0"/>
                <a:cs typeface="Arial" panose="020B0604020202020204" pitchFamily="34" charset="0"/>
              </a:rPr>
              <a:t>）</a:t>
            </a:r>
            <a:endParaRPr kumimoji="1" lang="ja-JP" altLang="en-US" sz="2400" dirty="0">
              <a:solidFill>
                <a:schemeClr val="tx1"/>
              </a:solidFill>
              <a:latin typeface="Arial" panose="020B0604020202020204" pitchFamily="34" charset="0"/>
              <a:cs typeface="Arial" panose="020B0604020202020204" pitchFamily="34" charset="0"/>
            </a:endParaRPr>
          </a:p>
        </p:txBody>
      </p:sp>
      <p:sp>
        <p:nvSpPr>
          <p:cNvPr id="14" name="正方形/長方形 13"/>
          <p:cNvSpPr/>
          <p:nvPr/>
        </p:nvSpPr>
        <p:spPr>
          <a:xfrm>
            <a:off x="626745" y="6384229"/>
            <a:ext cx="3044231" cy="369332"/>
          </a:xfrm>
          <a:prstGeom prst="rect">
            <a:avLst/>
          </a:prstGeom>
          <a:ln>
            <a:solidFill>
              <a:schemeClr val="tx1"/>
            </a:solidFill>
          </a:ln>
        </p:spPr>
        <p:txBody>
          <a:bodyPr wrap="none">
            <a:spAutoFit/>
          </a:bodyPr>
          <a:lstStyle/>
          <a:p>
            <a:r>
              <a:rPr lang="en-US" altLang="ja-JP" dirty="0"/>
              <a:t>Source: </a:t>
            </a:r>
            <a:r>
              <a:rPr lang="ja-JP" altLang="en-US" dirty="0"/>
              <a:t>Ｂａｒｒｉａ　ＨＰ</a:t>
            </a:r>
          </a:p>
        </p:txBody>
      </p:sp>
    </p:spTree>
    <p:extLst>
      <p:ext uri="{BB962C8B-B14F-4D97-AF65-F5344CB8AC3E}">
        <p14:creationId xmlns:p14="http://schemas.microsoft.com/office/powerpoint/2010/main" val="4060189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3"/>
          <a:stretch>
            <a:fillRect/>
          </a:stretch>
        </p:blipFill>
        <p:spPr>
          <a:xfrm>
            <a:off x="3444160" y="1144580"/>
            <a:ext cx="8747840" cy="5432502"/>
          </a:xfrm>
          <a:prstGeom prst="rect">
            <a:avLst/>
          </a:prstGeom>
        </p:spPr>
      </p:pic>
      <p:sp>
        <p:nvSpPr>
          <p:cNvPr id="2" name="正方形/長方形 1"/>
          <p:cNvSpPr/>
          <p:nvPr/>
        </p:nvSpPr>
        <p:spPr>
          <a:xfrm>
            <a:off x="586854" y="58046"/>
            <a:ext cx="10112992" cy="942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chemeClr val="tx1"/>
                </a:solidFill>
                <a:latin typeface="Meiryo UI" panose="020B0604030504040204" pitchFamily="50" charset="-128"/>
                <a:ea typeface="Meiryo UI" panose="020B0604030504040204" pitchFamily="50" charset="-128"/>
              </a:rPr>
              <a:t>Source of Food Loss by region</a:t>
            </a:r>
            <a:endParaRPr kumimoji="1" lang="ja-JP" altLang="en-US" sz="3200" dirty="0">
              <a:solidFill>
                <a:schemeClr val="tx1"/>
              </a:solidFill>
            </a:endParaRPr>
          </a:p>
        </p:txBody>
      </p:sp>
      <p:sp>
        <p:nvSpPr>
          <p:cNvPr id="3" name="正方形/長方形 2"/>
          <p:cNvSpPr/>
          <p:nvPr/>
        </p:nvSpPr>
        <p:spPr>
          <a:xfrm>
            <a:off x="7291" y="1571127"/>
            <a:ext cx="3606242" cy="49677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kumimoji="1" lang="en-US" altLang="ja-JP" sz="2000" dirty="0">
                <a:solidFill>
                  <a:schemeClr val="tx1"/>
                </a:solidFill>
                <a:latin typeface="Meiryo UI" panose="020B0604030504040204" pitchFamily="50" charset="-128"/>
                <a:ea typeface="Meiryo UI" panose="020B0604030504040204" pitchFamily="50" charset="-128"/>
              </a:rPr>
              <a:t>Annual Food production is 4 BT,  enough to provide worldwide population</a:t>
            </a:r>
          </a:p>
          <a:p>
            <a:pPr marL="457200" indent="-457200">
              <a:buFont typeface="Arial" panose="020B0604020202020204" pitchFamily="34" charset="0"/>
              <a:buChar char="•"/>
            </a:pPr>
            <a:r>
              <a:rPr lang="en-US" altLang="ja-JP" sz="2000" dirty="0">
                <a:solidFill>
                  <a:schemeClr val="tx1"/>
                </a:solidFill>
                <a:latin typeface="Meiryo UI" panose="020B0604030504040204" pitchFamily="50" charset="-128"/>
                <a:ea typeface="Meiryo UI" panose="020B0604030504040204" pitchFamily="50" charset="-128"/>
              </a:rPr>
              <a:t>1.3 BT food is throw away annually</a:t>
            </a:r>
          </a:p>
          <a:p>
            <a:pPr marL="457200" indent="-457200">
              <a:buFont typeface="Arial" panose="020B0604020202020204" pitchFamily="34" charset="0"/>
              <a:buChar char="•"/>
            </a:pPr>
            <a:r>
              <a:rPr lang="en-US" altLang="ja-JP" sz="2000" dirty="0">
                <a:solidFill>
                  <a:schemeClr val="tx1"/>
                </a:solidFill>
                <a:latin typeface="Meiryo UI" panose="020B0604030504040204" pitchFamily="50" charset="-128"/>
                <a:ea typeface="Meiryo UI" panose="020B0604030504040204" pitchFamily="50" charset="-128"/>
              </a:rPr>
              <a:t>In developing area, food is thrown away during production and delivery, while more food loss is yielded during consumption in developed countries</a:t>
            </a:r>
          </a:p>
        </p:txBody>
      </p:sp>
      <p:sp>
        <p:nvSpPr>
          <p:cNvPr id="6" name="正方形/長方形 5"/>
          <p:cNvSpPr/>
          <p:nvPr/>
        </p:nvSpPr>
        <p:spPr>
          <a:xfrm>
            <a:off x="5827923" y="6455900"/>
            <a:ext cx="5525877" cy="265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UI" panose="020B0604030504040204" pitchFamily="50" charset="-128"/>
                <a:ea typeface="Meiryo UI" panose="020B0604030504040204" pitchFamily="50" charset="-128"/>
              </a:rPr>
              <a:t>Source: Global Food losses and Food Waste (2011) FAO</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r>
              <a:rPr kumimoji="1" lang="ja-JP" altLang="en-US" dirty="0"/>
              <a:t> </a:t>
            </a:r>
            <a:fld id="{F48FF65C-A0D8-4676-9D7F-E477FEA797F6}" type="slidenum">
              <a:rPr kumimoji="1" lang="ja-JP" altLang="en-US" smtClean="0"/>
              <a:t>3</a:t>
            </a:fld>
            <a:endParaRPr kumimoji="1" lang="ja-JP" altLang="en-US" dirty="0"/>
          </a:p>
        </p:txBody>
      </p:sp>
    </p:spTree>
    <p:extLst>
      <p:ext uri="{BB962C8B-B14F-4D97-AF65-F5344CB8AC3E}">
        <p14:creationId xmlns:p14="http://schemas.microsoft.com/office/powerpoint/2010/main" val="1116552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3"/>
          <a:srcRect t="17413" b="35518"/>
          <a:stretch/>
        </p:blipFill>
        <p:spPr>
          <a:xfrm>
            <a:off x="187520" y="1781246"/>
            <a:ext cx="6485054" cy="1865337"/>
          </a:xfrm>
          <a:prstGeom prst="rect">
            <a:avLst/>
          </a:prstGeom>
        </p:spPr>
      </p:pic>
      <p:pic>
        <p:nvPicPr>
          <p:cNvPr id="5" name="図 4"/>
          <p:cNvPicPr>
            <a:picLocks noChangeAspect="1"/>
          </p:cNvPicPr>
          <p:nvPr/>
        </p:nvPicPr>
        <p:blipFill>
          <a:blip r:embed="rId4"/>
          <a:stretch>
            <a:fillRect/>
          </a:stretch>
        </p:blipFill>
        <p:spPr>
          <a:xfrm>
            <a:off x="6736184" y="2153127"/>
            <a:ext cx="5294235" cy="3210443"/>
          </a:xfrm>
          <a:prstGeom prst="rect">
            <a:avLst/>
          </a:prstGeom>
          <a:solidFill>
            <a:schemeClr val="bg1"/>
          </a:solidFill>
        </p:spPr>
      </p:pic>
      <p:sp>
        <p:nvSpPr>
          <p:cNvPr id="6" name="正方形/長方形 5"/>
          <p:cNvSpPr/>
          <p:nvPr/>
        </p:nvSpPr>
        <p:spPr>
          <a:xfrm>
            <a:off x="6672575" y="1303835"/>
            <a:ext cx="5357844" cy="545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a:solidFill>
                  <a:schemeClr val="tx1"/>
                </a:solidFill>
                <a:latin typeface="Arial" panose="020B0604020202020204" pitchFamily="34" charset="0"/>
                <a:cs typeface="Arial" panose="020B0604020202020204" pitchFamily="34" charset="0"/>
              </a:rPr>
              <a:t>South Korea: Pay-as-you-go system</a:t>
            </a:r>
            <a:endParaRPr kumimoji="1" lang="ja-JP" altLang="en-US" sz="2400" dirty="0">
              <a:solidFill>
                <a:schemeClr val="tx1"/>
              </a:solidFill>
              <a:latin typeface="Arial" panose="020B0604020202020204" pitchFamily="34" charset="0"/>
              <a:cs typeface="Arial" panose="020B0604020202020204" pitchFamily="34" charset="0"/>
            </a:endParaRPr>
          </a:p>
        </p:txBody>
      </p:sp>
      <p:sp>
        <p:nvSpPr>
          <p:cNvPr id="7" name="正方形/長方形 6"/>
          <p:cNvSpPr/>
          <p:nvPr/>
        </p:nvSpPr>
        <p:spPr>
          <a:xfrm>
            <a:off x="407624" y="202753"/>
            <a:ext cx="11027884" cy="8464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latin typeface="Arial" panose="020B0604020202020204" pitchFamily="34" charset="0"/>
                <a:cs typeface="Arial" panose="020B0604020202020204" pitchFamily="34" charset="0"/>
              </a:rPr>
              <a:t>Household garbage reduction measures in Korea and Taiwan</a:t>
            </a:r>
            <a:r>
              <a:rPr kumimoji="1" lang="ja-JP" altLang="en-US" sz="2400" dirty="0">
                <a:solidFill>
                  <a:schemeClr val="tx1"/>
                </a:solidFill>
                <a:latin typeface="Arial" panose="020B0604020202020204" pitchFamily="34" charset="0"/>
                <a:cs typeface="Arial" panose="020B0604020202020204" pitchFamily="34" charset="0"/>
              </a:rPr>
              <a:t>（</a:t>
            </a:r>
            <a:r>
              <a:rPr kumimoji="1" lang="en-US" altLang="ja-JP" sz="2400" dirty="0">
                <a:solidFill>
                  <a:schemeClr val="tx1"/>
                </a:solidFill>
                <a:latin typeface="Arial" panose="020B0604020202020204" pitchFamily="34" charset="0"/>
                <a:cs typeface="Arial" panose="020B0604020202020204" pitchFamily="34" charset="0"/>
              </a:rPr>
              <a:t>down stream</a:t>
            </a:r>
            <a:r>
              <a:rPr kumimoji="1" lang="ja-JP" altLang="en-US" sz="2400" dirty="0">
                <a:solidFill>
                  <a:schemeClr val="tx1"/>
                </a:solidFill>
                <a:latin typeface="Arial" panose="020B0604020202020204" pitchFamily="34" charset="0"/>
                <a:cs typeface="Arial" panose="020B0604020202020204" pitchFamily="34" charset="0"/>
              </a:rPr>
              <a:t>）</a:t>
            </a:r>
          </a:p>
        </p:txBody>
      </p:sp>
      <p:sp>
        <p:nvSpPr>
          <p:cNvPr id="3" name="正方形/長方形 2"/>
          <p:cNvSpPr/>
          <p:nvPr/>
        </p:nvSpPr>
        <p:spPr>
          <a:xfrm>
            <a:off x="2760191" y="1873787"/>
            <a:ext cx="3862316" cy="17196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p:cNvCxnSpPr/>
          <p:nvPr/>
        </p:nvCxnSpPr>
        <p:spPr>
          <a:xfrm flipH="1">
            <a:off x="1037231" y="3590677"/>
            <a:ext cx="1722960" cy="16691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504967" y="5363570"/>
            <a:ext cx="4667534" cy="12692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solidFill>
                  <a:schemeClr val="tx1"/>
                </a:solidFill>
              </a:rPr>
              <a:t>For compost: Fruit skin, garden crops, egg shell, crab shrimp skin</a:t>
            </a:r>
          </a:p>
          <a:p>
            <a:r>
              <a:rPr lang="en-US" altLang="ja-JP" sz="2000" dirty="0">
                <a:solidFill>
                  <a:schemeClr val="tx1"/>
                </a:solidFill>
              </a:rPr>
              <a:t>For feed: vegetables, fruits, cooked rice, meat, etc.</a:t>
            </a:r>
            <a:endParaRPr kumimoji="1" lang="ja-JP" altLang="en-US" sz="2000" dirty="0">
              <a:solidFill>
                <a:schemeClr val="tx1"/>
              </a:solidFill>
            </a:endParaRPr>
          </a:p>
        </p:txBody>
      </p:sp>
      <p:sp>
        <p:nvSpPr>
          <p:cNvPr id="12" name="正方形/長方形 11"/>
          <p:cNvSpPr/>
          <p:nvPr/>
        </p:nvSpPr>
        <p:spPr>
          <a:xfrm>
            <a:off x="6974006" y="6445155"/>
            <a:ext cx="4763070" cy="4128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Source: </a:t>
            </a:r>
            <a:r>
              <a:rPr kumimoji="1" lang="ja-JP" altLang="en-US" dirty="0">
                <a:solidFill>
                  <a:schemeClr val="tx1"/>
                </a:solidFill>
              </a:rPr>
              <a:t>小林富雄：</a:t>
            </a:r>
            <a:r>
              <a:rPr kumimoji="1" lang="en-US" altLang="ja-JP" dirty="0">
                <a:solidFill>
                  <a:schemeClr val="tx1"/>
                </a:solidFill>
              </a:rPr>
              <a:t>2019.10/25</a:t>
            </a:r>
            <a:r>
              <a:rPr kumimoji="1" lang="ja-JP" altLang="en-US" dirty="0">
                <a:solidFill>
                  <a:schemeClr val="tx1"/>
                </a:solidFill>
              </a:rPr>
              <a:t>セミナー資料</a:t>
            </a:r>
          </a:p>
        </p:txBody>
      </p:sp>
      <p:sp>
        <p:nvSpPr>
          <p:cNvPr id="13" name="スライド番号プレースホルダー 12"/>
          <p:cNvSpPr>
            <a:spLocks noGrp="1"/>
          </p:cNvSpPr>
          <p:nvPr>
            <p:ph type="sldNum" sz="quarter" idx="12"/>
          </p:nvPr>
        </p:nvSpPr>
        <p:spPr/>
        <p:txBody>
          <a:bodyPr/>
          <a:lstStyle/>
          <a:p>
            <a:fld id="{F48FF65C-A0D8-4676-9D7F-E477FEA797F6}" type="slidenum">
              <a:rPr kumimoji="1" lang="ja-JP" altLang="en-US" smtClean="0"/>
              <a:t>30</a:t>
            </a:fld>
            <a:endParaRPr kumimoji="1" lang="ja-JP" altLang="en-US"/>
          </a:p>
        </p:txBody>
      </p:sp>
      <p:sp>
        <p:nvSpPr>
          <p:cNvPr id="2" name="テキスト ボックス 1"/>
          <p:cNvSpPr txBox="1"/>
          <p:nvPr/>
        </p:nvSpPr>
        <p:spPr>
          <a:xfrm>
            <a:off x="310118" y="1264302"/>
            <a:ext cx="4243021" cy="461665"/>
          </a:xfrm>
          <a:prstGeom prst="rect">
            <a:avLst/>
          </a:prstGeom>
          <a:noFill/>
        </p:spPr>
        <p:txBody>
          <a:bodyPr wrap="none" rtlCol="0">
            <a:spAutoFit/>
          </a:bodyPr>
          <a:lstStyle/>
          <a:p>
            <a:r>
              <a:rPr kumimoji="1" lang="en-US" altLang="ja-JP" sz="2400" dirty="0">
                <a:latin typeface="Arial" panose="020B0604020202020204" pitchFamily="34" charset="0"/>
                <a:cs typeface="Arial" panose="020B0604020202020204" pitchFamily="34" charset="0"/>
              </a:rPr>
              <a:t>Taiwan: Food garbage sorting</a:t>
            </a:r>
            <a:endParaRPr kumimoji="1" lang="ja-JP" altLang="en-US" sz="2400" dirty="0">
              <a:latin typeface="Arial" panose="020B0604020202020204" pitchFamily="34" charset="0"/>
              <a:cs typeface="Arial" panose="020B0604020202020204" pitchFamily="34" charset="0"/>
            </a:endParaRPr>
          </a:p>
        </p:txBody>
      </p:sp>
      <p:sp>
        <p:nvSpPr>
          <p:cNvPr id="15" name="テキスト ボックス 14"/>
          <p:cNvSpPr txBox="1"/>
          <p:nvPr/>
        </p:nvSpPr>
        <p:spPr>
          <a:xfrm>
            <a:off x="310118" y="3739124"/>
            <a:ext cx="5936446"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t>Free collection, 5 times per week</a:t>
            </a:r>
          </a:p>
          <a:p>
            <a:pPr marL="285750" indent="-285750">
              <a:buFont typeface="Arial" panose="020B0604020202020204" pitchFamily="34" charset="0"/>
              <a:buChar char="•"/>
            </a:pPr>
            <a:r>
              <a:rPr lang="en-US" altLang="ja-JP" dirty="0"/>
              <a:t>Sorting rule: divide food waste</a:t>
            </a:r>
            <a:r>
              <a:rPr kumimoji="1" lang="en-US" altLang="ja-JP" dirty="0"/>
              <a:t> into compost source and feed source</a:t>
            </a:r>
          </a:p>
          <a:p>
            <a:pPr marL="285750" indent="-285750">
              <a:buFont typeface="Arial" panose="020B0604020202020204" pitchFamily="34" charset="0"/>
              <a:buChar char="•"/>
            </a:pPr>
            <a:r>
              <a:rPr lang="en-US" altLang="ja-JP" dirty="0"/>
              <a:t>If collection schedule is not convenient to you, payed service is available.</a:t>
            </a:r>
            <a:endParaRPr kumimoji="1" lang="ja-JP" altLang="en-US" dirty="0"/>
          </a:p>
        </p:txBody>
      </p:sp>
      <p:sp>
        <p:nvSpPr>
          <p:cNvPr id="16" name="テキスト ボックス 15"/>
          <p:cNvSpPr txBox="1"/>
          <p:nvPr/>
        </p:nvSpPr>
        <p:spPr>
          <a:xfrm>
            <a:off x="6736184" y="1934045"/>
            <a:ext cx="3638097" cy="3970318"/>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kumimoji="1" lang="en-US" altLang="ja-JP" dirty="0">
                <a:latin typeface="Arial" panose="020B0604020202020204" pitchFamily="34" charset="0"/>
                <a:cs typeface="Arial" panose="020B0604020202020204" pitchFamily="34" charset="0"/>
              </a:rPr>
              <a:t>92 local governments adopt(63.4%) in 2014.</a:t>
            </a:r>
          </a:p>
          <a:p>
            <a:pPr marL="285750" indent="-285750">
              <a:buFont typeface="Arial" panose="020B0604020202020204" pitchFamily="34" charset="0"/>
              <a:buChar char="•"/>
            </a:pPr>
            <a:r>
              <a:rPr lang="en-US" altLang="ja-JP" dirty="0">
                <a:latin typeface="Arial" panose="020B0604020202020204" pitchFamily="34" charset="0"/>
                <a:cs typeface="Arial" panose="020B0604020202020204" pitchFamily="34" charset="0"/>
              </a:rPr>
              <a:t>In Soul </a:t>
            </a:r>
            <a:r>
              <a:rPr lang="ja-JP" altLang="en-US" dirty="0">
                <a:latin typeface="Arial" panose="020B0604020202020204" pitchFamily="34" charset="0"/>
                <a:cs typeface="Arial" panose="020B0604020202020204" pitchFamily="34" charset="0"/>
              </a:rPr>
              <a:t>松波区</a:t>
            </a:r>
            <a:r>
              <a:rPr lang="en-US" altLang="ja-JP" dirty="0">
                <a:latin typeface="Arial" panose="020B0604020202020204" pitchFamily="34" charset="0"/>
                <a:cs typeface="Arial" panose="020B0604020202020204" pitchFamily="34" charset="0"/>
              </a:rPr>
              <a:t>, 1,500 won/kg. </a:t>
            </a:r>
            <a:r>
              <a:rPr lang="en-US" altLang="ja-JP" dirty="0" err="1">
                <a:latin typeface="Arial" panose="020B0604020202020204" pitchFamily="34" charset="0"/>
                <a:cs typeface="Arial" panose="020B0604020202020204" pitchFamily="34" charset="0"/>
              </a:rPr>
              <a:t>Colleced</a:t>
            </a:r>
            <a:r>
              <a:rPr lang="en-US" altLang="ja-JP" dirty="0">
                <a:latin typeface="Arial" panose="020B0604020202020204" pitchFamily="34" charset="0"/>
                <a:cs typeface="Arial" panose="020B0604020202020204" pitchFamily="34" charset="0"/>
              </a:rPr>
              <a:t> everyday</a:t>
            </a:r>
          </a:p>
          <a:p>
            <a:pPr marL="285750" indent="-285750">
              <a:buFont typeface="Arial" panose="020B0604020202020204" pitchFamily="34" charset="0"/>
              <a:buChar char="•"/>
            </a:pPr>
            <a:r>
              <a:rPr kumimoji="1" lang="en-US" altLang="ja-JP" dirty="0">
                <a:latin typeface="Arial" panose="020B0604020202020204" pitchFamily="34" charset="0"/>
                <a:cs typeface="Arial" panose="020B0604020202020204" pitchFamily="34" charset="0"/>
              </a:rPr>
              <a:t>80 won/kg for small restaurants, every two days</a:t>
            </a:r>
          </a:p>
          <a:p>
            <a:pPr marL="285750" indent="-285750">
              <a:buFont typeface="Arial" panose="020B0604020202020204" pitchFamily="34" charset="0"/>
              <a:buChar char="•"/>
            </a:pPr>
            <a:r>
              <a:rPr lang="en-US" altLang="ja-JP" dirty="0">
                <a:latin typeface="Arial" panose="020B0604020202020204" pitchFamily="34" charset="0"/>
                <a:cs typeface="Arial" panose="020B0604020202020204" pitchFamily="34" charset="0"/>
              </a:rPr>
              <a:t>Special garbage bins </a:t>
            </a:r>
          </a:p>
          <a:p>
            <a:pPr marL="285750" indent="-285750">
              <a:buFont typeface="Arial" panose="020B0604020202020204" pitchFamily="34" charset="0"/>
              <a:buChar char="•"/>
            </a:pPr>
            <a:r>
              <a:rPr lang="en-US" altLang="ja-JP" dirty="0">
                <a:latin typeface="Arial" panose="020B0604020202020204" pitchFamily="34" charset="0"/>
                <a:cs typeface="Arial" panose="020B0604020202020204" pitchFamily="34" charset="0"/>
              </a:rPr>
              <a:t>For apartment houses, building package price is available</a:t>
            </a:r>
          </a:p>
          <a:p>
            <a:pPr marL="285750" indent="-285750">
              <a:buFont typeface="Arial" panose="020B0604020202020204" pitchFamily="34" charset="0"/>
              <a:buChar char="•"/>
            </a:pPr>
            <a:r>
              <a:rPr kumimoji="1" lang="en-US" altLang="ja-JP" dirty="0">
                <a:latin typeface="Arial" panose="020B0604020202020204" pitchFamily="34" charset="0"/>
                <a:cs typeface="Arial" panose="020B0604020202020204" pitchFamily="34" charset="0"/>
              </a:rPr>
              <a:t>No plastic bag allowed.</a:t>
            </a:r>
          </a:p>
          <a:p>
            <a:pPr marL="285750" indent="-285750">
              <a:buFont typeface="Arial" panose="020B0604020202020204" pitchFamily="34" charset="0"/>
              <a:buChar char="•"/>
            </a:pPr>
            <a:r>
              <a:rPr lang="en-US" altLang="ja-JP" dirty="0">
                <a:latin typeface="Arial" panose="020B0604020202020204" pitchFamily="34" charset="0"/>
                <a:cs typeface="Arial" panose="020B0604020202020204" pitchFamily="34" charset="0"/>
              </a:rPr>
              <a:t>Water or non-food content causes higher payment</a:t>
            </a:r>
          </a:p>
          <a:p>
            <a:pPr marL="285750" indent="-285750">
              <a:buFont typeface="Arial" panose="020B0604020202020204" pitchFamily="34" charset="0"/>
              <a:buChar char="•"/>
            </a:pPr>
            <a:r>
              <a:rPr kumimoji="1" lang="en-US" altLang="ja-JP" dirty="0">
                <a:latin typeface="Arial" panose="020B0604020202020204" pitchFamily="34" charset="0"/>
                <a:cs typeface="Arial" panose="020B0604020202020204" pitchFamily="34" charset="0"/>
              </a:rPr>
              <a:t>Waste disposer will be introduced (smell cut)</a:t>
            </a: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3668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28875" y="2033515"/>
            <a:ext cx="6030779" cy="4523085"/>
          </a:xfrm>
        </p:spPr>
      </p:pic>
      <p:sp>
        <p:nvSpPr>
          <p:cNvPr id="5" name="タイトル 1"/>
          <p:cNvSpPr>
            <a:spLocks noGrp="1"/>
          </p:cNvSpPr>
          <p:nvPr>
            <p:ph type="title"/>
          </p:nvPr>
        </p:nvSpPr>
        <p:spPr>
          <a:xfrm>
            <a:off x="1302223" y="215000"/>
            <a:ext cx="8919950" cy="713047"/>
          </a:xfrm>
          <a:ln>
            <a:solidFill>
              <a:schemeClr val="tx1"/>
            </a:solidFill>
          </a:ln>
        </p:spPr>
        <p:txBody>
          <a:bodyPr>
            <a:normAutofit/>
          </a:bodyPr>
          <a:lstStyle/>
          <a:p>
            <a:r>
              <a:rPr lang="ja-JP" altLang="en-US" sz="2400" b="1" dirty="0"/>
              <a:t>私の</a:t>
            </a:r>
            <a:r>
              <a:rPr kumimoji="1" lang="ja-JP" altLang="en-US" sz="2400" b="1" dirty="0"/>
              <a:t>取組み　　</a:t>
            </a:r>
            <a:r>
              <a:rPr kumimoji="1" lang="en-US" altLang="ja-JP" sz="2400" b="1" dirty="0"/>
              <a:t> </a:t>
            </a:r>
            <a:r>
              <a:rPr lang="ja-JP" altLang="en-US" sz="2400" b="1" dirty="0"/>
              <a:t>宴会料理</a:t>
            </a:r>
            <a:endParaRPr kumimoji="1" lang="ja-JP" altLang="en-US" sz="2400" b="1" dirty="0"/>
          </a:p>
        </p:txBody>
      </p:sp>
      <p:pic>
        <p:nvPicPr>
          <p:cNvPr id="6" name="図 5"/>
          <p:cNvPicPr>
            <a:picLocks noChangeAspect="1"/>
          </p:cNvPicPr>
          <p:nvPr/>
        </p:nvPicPr>
        <p:blipFill>
          <a:blip r:embed="rId3"/>
          <a:stretch>
            <a:fillRect/>
          </a:stretch>
        </p:blipFill>
        <p:spPr>
          <a:xfrm>
            <a:off x="215304" y="1296538"/>
            <a:ext cx="5164598" cy="3650398"/>
          </a:xfrm>
          <a:prstGeom prst="rect">
            <a:avLst/>
          </a:prstGeom>
        </p:spPr>
      </p:pic>
      <p:sp>
        <p:nvSpPr>
          <p:cNvPr id="2" name="正方形/長方形 1"/>
          <p:cNvSpPr/>
          <p:nvPr/>
        </p:nvSpPr>
        <p:spPr>
          <a:xfrm>
            <a:off x="215304" y="5268036"/>
            <a:ext cx="4766129" cy="928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３０１０運動をもとにした社内宴会での食べきりキャンペーン</a:t>
            </a:r>
          </a:p>
        </p:txBody>
      </p:sp>
      <p:sp>
        <p:nvSpPr>
          <p:cNvPr id="3" name="スライド番号プレースホルダー 2"/>
          <p:cNvSpPr>
            <a:spLocks noGrp="1"/>
          </p:cNvSpPr>
          <p:nvPr>
            <p:ph type="sldNum" sz="quarter" idx="12"/>
          </p:nvPr>
        </p:nvSpPr>
        <p:spPr/>
        <p:txBody>
          <a:bodyPr/>
          <a:lstStyle/>
          <a:p>
            <a:fld id="{F48FF65C-A0D8-4676-9D7F-E477FEA797F6}" type="slidenum">
              <a:rPr kumimoji="1" lang="ja-JP" altLang="en-US" smtClean="0"/>
              <a:t>31</a:t>
            </a:fld>
            <a:endParaRPr kumimoji="1" lang="ja-JP" altLang="en-US"/>
          </a:p>
        </p:txBody>
      </p:sp>
    </p:spTree>
    <p:extLst>
      <p:ext uri="{BB962C8B-B14F-4D97-AF65-F5344CB8AC3E}">
        <p14:creationId xmlns:p14="http://schemas.microsoft.com/office/powerpoint/2010/main" val="2244860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3476" y="2224585"/>
            <a:ext cx="3380095" cy="2535071"/>
          </a:xfrm>
        </p:spPr>
      </p:pic>
      <p:sp>
        <p:nvSpPr>
          <p:cNvPr id="4" name="タイトル 1"/>
          <p:cNvSpPr>
            <a:spLocks noGrp="1"/>
          </p:cNvSpPr>
          <p:nvPr>
            <p:ph type="title"/>
          </p:nvPr>
        </p:nvSpPr>
        <p:spPr>
          <a:xfrm>
            <a:off x="838200" y="365125"/>
            <a:ext cx="10515600" cy="658457"/>
          </a:xfrm>
          <a:ln>
            <a:solidFill>
              <a:schemeClr val="tx1"/>
            </a:solidFill>
          </a:ln>
        </p:spPr>
        <p:txBody>
          <a:bodyPr>
            <a:normAutofit/>
          </a:bodyPr>
          <a:lstStyle/>
          <a:p>
            <a:r>
              <a:rPr lang="ja-JP" altLang="en-US" sz="2400" b="1" dirty="0"/>
              <a:t>私の</a:t>
            </a:r>
            <a:r>
              <a:rPr kumimoji="1" lang="ja-JP" altLang="en-US" sz="2400" b="1" dirty="0"/>
              <a:t>取組み　調味料の期限切れ事例</a:t>
            </a: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0931" y="2152934"/>
            <a:ext cx="3475629" cy="2606722"/>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3121" y="2152934"/>
            <a:ext cx="3475629" cy="2606722"/>
          </a:xfrm>
          <a:prstGeom prst="rect">
            <a:avLst/>
          </a:prstGeom>
        </p:spPr>
      </p:pic>
      <p:sp>
        <p:nvSpPr>
          <p:cNvPr id="8" name="正方形/長方形 7"/>
          <p:cNvSpPr/>
          <p:nvPr/>
        </p:nvSpPr>
        <p:spPr>
          <a:xfrm>
            <a:off x="682388" y="5281684"/>
            <a:ext cx="3251183" cy="9416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マグロ漬け丼のたれ</a:t>
            </a:r>
            <a:endParaRPr lang="en-US" altLang="ja-JP" dirty="0">
              <a:solidFill>
                <a:schemeClr val="tx1"/>
              </a:solidFill>
            </a:endParaRPr>
          </a:p>
          <a:p>
            <a:pPr algn="ctr"/>
            <a:r>
              <a:rPr kumimoji="1" lang="en-US" altLang="ja-JP" dirty="0">
                <a:solidFill>
                  <a:schemeClr val="tx1"/>
                </a:solidFill>
              </a:rPr>
              <a:t>2013.6.30</a:t>
            </a:r>
            <a:endParaRPr kumimoji="1" lang="ja-JP" altLang="en-US" dirty="0">
              <a:solidFill>
                <a:schemeClr val="tx1"/>
              </a:solidFill>
            </a:endParaRPr>
          </a:p>
        </p:txBody>
      </p:sp>
      <p:sp>
        <p:nvSpPr>
          <p:cNvPr id="9" name="正方形/長方形 8"/>
          <p:cNvSpPr/>
          <p:nvPr/>
        </p:nvSpPr>
        <p:spPr>
          <a:xfrm>
            <a:off x="4380931" y="5295332"/>
            <a:ext cx="3251183" cy="9416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豆板醤</a:t>
            </a:r>
            <a:endParaRPr kumimoji="1" lang="en-US" altLang="ja-JP" dirty="0">
              <a:solidFill>
                <a:schemeClr val="tx1"/>
              </a:solidFill>
            </a:endParaRPr>
          </a:p>
          <a:p>
            <a:pPr algn="ctr"/>
            <a:r>
              <a:rPr lang="en-US" altLang="ja-JP" dirty="0">
                <a:solidFill>
                  <a:schemeClr val="tx1"/>
                </a:solidFill>
              </a:rPr>
              <a:t>2019.3.19</a:t>
            </a:r>
            <a:endParaRPr kumimoji="1" lang="ja-JP" altLang="en-US" dirty="0">
              <a:solidFill>
                <a:schemeClr val="tx1"/>
              </a:solidFill>
            </a:endParaRPr>
          </a:p>
        </p:txBody>
      </p:sp>
      <p:sp>
        <p:nvSpPr>
          <p:cNvPr id="10" name="正方形/長方形 9"/>
          <p:cNvSpPr/>
          <p:nvPr/>
        </p:nvSpPr>
        <p:spPr>
          <a:xfrm>
            <a:off x="8102617" y="5274860"/>
            <a:ext cx="3251183" cy="9416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賞味期限の札を添付</a:t>
            </a:r>
          </a:p>
        </p:txBody>
      </p:sp>
      <p:sp>
        <p:nvSpPr>
          <p:cNvPr id="2" name="正方形/長方形 1"/>
          <p:cNvSpPr/>
          <p:nvPr/>
        </p:nvSpPr>
        <p:spPr>
          <a:xfrm>
            <a:off x="838200" y="1241946"/>
            <a:ext cx="9875293" cy="7233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年２回冷蔵庫の棚卸、加工食品での期限切れはないが、調味料に期限切れがあった。</a:t>
            </a:r>
          </a:p>
        </p:txBody>
      </p:sp>
      <p:sp>
        <p:nvSpPr>
          <p:cNvPr id="3" name="スライド番号プレースホルダー 2"/>
          <p:cNvSpPr>
            <a:spLocks noGrp="1"/>
          </p:cNvSpPr>
          <p:nvPr>
            <p:ph type="sldNum" sz="quarter" idx="12"/>
          </p:nvPr>
        </p:nvSpPr>
        <p:spPr/>
        <p:txBody>
          <a:bodyPr/>
          <a:lstStyle/>
          <a:p>
            <a:fld id="{F48FF65C-A0D8-4676-9D7F-E477FEA797F6}" type="slidenum">
              <a:rPr kumimoji="1" lang="ja-JP" altLang="en-US" smtClean="0"/>
              <a:t>32</a:t>
            </a:fld>
            <a:endParaRPr kumimoji="1" lang="ja-JP" altLang="en-US"/>
          </a:p>
        </p:txBody>
      </p:sp>
    </p:spTree>
    <p:extLst>
      <p:ext uri="{BB962C8B-B14F-4D97-AF65-F5344CB8AC3E}">
        <p14:creationId xmlns:p14="http://schemas.microsoft.com/office/powerpoint/2010/main" val="2432775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48FF65C-A0D8-4676-9D7F-E477FEA797F6}" type="slidenum">
              <a:rPr kumimoji="1" lang="ja-JP" altLang="en-US" smtClean="0"/>
              <a:t>33</a:t>
            </a:fld>
            <a:endParaRPr kumimoji="1" lang="ja-JP" altLang="en-US"/>
          </a:p>
        </p:txBody>
      </p:sp>
      <p:sp>
        <p:nvSpPr>
          <p:cNvPr id="5" name="コンテンツ プレースホルダー 2"/>
          <p:cNvSpPr>
            <a:spLocks noGrp="1"/>
          </p:cNvSpPr>
          <p:nvPr>
            <p:ph idx="1"/>
          </p:nvPr>
        </p:nvSpPr>
        <p:spPr>
          <a:xfrm>
            <a:off x="738117" y="1713584"/>
            <a:ext cx="11217322" cy="1368152"/>
          </a:xfrm>
        </p:spPr>
        <p:txBody>
          <a:bodyPr>
            <a:noAutofit/>
          </a:bodyPr>
          <a:lstStyle/>
          <a:p>
            <a:pPr marL="0" indent="0">
              <a:buNone/>
            </a:pPr>
            <a:r>
              <a:rPr lang="en-US" altLang="ja-JP" sz="6000" dirty="0">
                <a:latin typeface="HG明朝B" panose="02020809000000000000" pitchFamily="17" charset="-128"/>
                <a:ea typeface="HG明朝B" panose="02020809000000000000" pitchFamily="17" charset="-128"/>
              </a:rPr>
              <a:t>Thank you for your attention</a:t>
            </a:r>
            <a:endParaRPr lang="ja-JP" altLang="en-US" sz="6000" dirty="0">
              <a:latin typeface="HG明朝B" panose="02020809000000000000" pitchFamily="17" charset="-128"/>
              <a:ea typeface="HG明朝B" panose="02020809000000000000" pitchFamily="17" charset="-128"/>
            </a:endParaRPr>
          </a:p>
        </p:txBody>
      </p:sp>
      <p:sp>
        <p:nvSpPr>
          <p:cNvPr id="6" name="正方形/長方形 5"/>
          <p:cNvSpPr/>
          <p:nvPr/>
        </p:nvSpPr>
        <p:spPr>
          <a:xfrm>
            <a:off x="1923690" y="4207629"/>
            <a:ext cx="9895271" cy="2148721"/>
          </a:xfrm>
          <a:prstGeom prst="rect">
            <a:avLst/>
          </a:prstGeom>
          <a:solidFill>
            <a:srgbClr val="FFFF00"/>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3200" b="1" dirty="0">
                <a:solidFill>
                  <a:schemeClr val="tx1">
                    <a:lumMod val="50000"/>
                  </a:schemeClr>
                </a:solidFill>
                <a:latin typeface="HG明朝B" panose="02020809000000000000" pitchFamily="17" charset="-128"/>
                <a:ea typeface="HG明朝B" panose="02020809000000000000" pitchFamily="17" charset="-128"/>
              </a:rPr>
              <a:t>環境カウンセラー・環境教育インストラクター</a:t>
            </a:r>
            <a:endParaRPr lang="en-US" altLang="ja-JP" sz="3200" b="1" dirty="0">
              <a:solidFill>
                <a:schemeClr val="tx1">
                  <a:lumMod val="50000"/>
                </a:schemeClr>
              </a:solidFill>
              <a:latin typeface="HG明朝B" panose="02020809000000000000" pitchFamily="17" charset="-128"/>
              <a:ea typeface="HG明朝B" panose="02020809000000000000" pitchFamily="17" charset="-128"/>
            </a:endParaRPr>
          </a:p>
          <a:p>
            <a:pPr algn="ctr"/>
            <a:r>
              <a:rPr lang="ja-JP" altLang="en-US" sz="3200" b="1" dirty="0">
                <a:solidFill>
                  <a:schemeClr val="tx1">
                    <a:lumMod val="50000"/>
                  </a:schemeClr>
                </a:solidFill>
                <a:latin typeface="HG明朝B" panose="02020809000000000000" pitchFamily="17" charset="-128"/>
                <a:ea typeface="HG明朝B" panose="02020809000000000000" pitchFamily="17" charset="-128"/>
              </a:rPr>
              <a:t>日吉栄一</a:t>
            </a:r>
            <a:endParaRPr lang="en-US" altLang="ja-JP" sz="3200" b="1" dirty="0">
              <a:solidFill>
                <a:schemeClr val="tx1">
                  <a:lumMod val="50000"/>
                </a:schemeClr>
              </a:solidFill>
              <a:latin typeface="HG明朝B" panose="02020809000000000000" pitchFamily="17" charset="-128"/>
              <a:ea typeface="HG明朝B" panose="02020809000000000000" pitchFamily="17" charset="-128"/>
            </a:endParaRPr>
          </a:p>
          <a:p>
            <a:pPr algn="ctr"/>
            <a:r>
              <a:rPr lang="en-US" altLang="ja-JP" sz="3200" b="1" dirty="0">
                <a:solidFill>
                  <a:schemeClr val="tx1">
                    <a:lumMod val="50000"/>
                  </a:schemeClr>
                </a:solidFill>
                <a:latin typeface="HG明朝B" panose="02020809000000000000" pitchFamily="17" charset="-128"/>
                <a:ea typeface="HG明朝B" panose="02020809000000000000" pitchFamily="17" charset="-128"/>
              </a:rPr>
              <a:t>Email:ehiyo21@we.netyou.jp</a:t>
            </a:r>
          </a:p>
          <a:p>
            <a:pPr algn="ctr"/>
            <a:r>
              <a:rPr lang="en-US" altLang="ja-JP" sz="3200" b="1" dirty="0">
                <a:solidFill>
                  <a:schemeClr val="tx1">
                    <a:lumMod val="50000"/>
                  </a:schemeClr>
                </a:solidFill>
                <a:latin typeface="HG明朝B" panose="02020809000000000000" pitchFamily="17" charset="-128"/>
                <a:ea typeface="HG明朝B" panose="02020809000000000000" pitchFamily="17" charset="-128"/>
              </a:rPr>
              <a:t>Tel:090-1116-3635</a:t>
            </a:r>
            <a:endParaRPr lang="ja-JP" altLang="en-US" sz="3200" b="1" dirty="0">
              <a:solidFill>
                <a:schemeClr val="tx1">
                  <a:lumMod val="50000"/>
                </a:schemeClr>
              </a:solidFill>
              <a:latin typeface="HG明朝B" panose="02020809000000000000" pitchFamily="17" charset="-128"/>
              <a:ea typeface="HG明朝B" panose="02020809000000000000" pitchFamily="17" charset="-128"/>
            </a:endParaRPr>
          </a:p>
        </p:txBody>
      </p:sp>
    </p:spTree>
    <p:extLst>
      <p:ext uri="{BB962C8B-B14F-4D97-AF65-F5344CB8AC3E}">
        <p14:creationId xmlns:p14="http://schemas.microsoft.com/office/powerpoint/2010/main" val="3307266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83609" y="201352"/>
            <a:ext cx="10515600" cy="549275"/>
          </a:xfrm>
          <a:ln>
            <a:solidFill>
              <a:schemeClr val="tx1"/>
            </a:solidFill>
          </a:ln>
        </p:spPr>
        <p:txBody>
          <a:bodyPr>
            <a:normAutofit/>
          </a:bodyPr>
          <a:lstStyle/>
          <a:p>
            <a:r>
              <a:rPr kumimoji="1" lang="en-US" altLang="ja-JP" sz="2800" b="1" dirty="0">
                <a:latin typeface="Meiryo UI" panose="020B0604030504040204" pitchFamily="50" charset="-128"/>
                <a:ea typeface="Meiryo UI" panose="020B0604030504040204" pitchFamily="50" charset="-128"/>
              </a:rPr>
              <a:t>Global malnutrition</a:t>
            </a:r>
            <a:r>
              <a:rPr kumimoji="1" lang="ja-JP" altLang="en-US" sz="2800" b="1" dirty="0">
                <a:latin typeface="Meiryo UI" panose="020B0604030504040204" pitchFamily="50" charset="-128"/>
                <a:ea typeface="Meiryo UI" panose="020B0604030504040204" pitchFamily="50" charset="-128"/>
              </a:rPr>
              <a:t>（</a:t>
            </a:r>
            <a:r>
              <a:rPr kumimoji="1" lang="en-US" altLang="ja-JP" sz="2800" b="1" dirty="0">
                <a:latin typeface="Meiryo UI" panose="020B0604030504040204" pitchFamily="50" charset="-128"/>
                <a:ea typeface="Meiryo UI" panose="020B0604030504040204" pitchFamily="50" charset="-128"/>
              </a:rPr>
              <a:t>Hunger Map 2017 FAO</a:t>
            </a:r>
            <a:r>
              <a:rPr kumimoji="1" lang="ja-JP" altLang="en-US" sz="2800" b="1" dirty="0">
                <a:latin typeface="Meiryo UI" panose="020B0604030504040204" pitchFamily="50" charset="-128"/>
                <a:ea typeface="Meiryo UI" panose="020B0604030504040204" pitchFamily="50" charset="-128"/>
              </a:rPr>
              <a:t>）</a:t>
            </a:r>
          </a:p>
        </p:txBody>
      </p:sp>
      <p:sp>
        <p:nvSpPr>
          <p:cNvPr id="5" name="正方形/長方形 4"/>
          <p:cNvSpPr/>
          <p:nvPr/>
        </p:nvSpPr>
        <p:spPr>
          <a:xfrm>
            <a:off x="211624" y="1450073"/>
            <a:ext cx="3335808" cy="47596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altLang="ja-JP" dirty="0">
                <a:solidFill>
                  <a:schemeClr val="tx1"/>
                </a:solidFill>
                <a:latin typeface="Meiryo UI" panose="020B0604030504040204" pitchFamily="50" charset="-128"/>
                <a:ea typeface="Meiryo UI" panose="020B0604030504040204" pitchFamily="50" charset="-128"/>
              </a:rPr>
              <a:t>Global malnutrition: 800M</a:t>
            </a:r>
          </a:p>
          <a:p>
            <a:pPr marL="285750" indent="-285750">
              <a:buFont typeface="Arial" panose="020B0604020202020204" pitchFamily="34" charset="0"/>
              <a:buChar char="•"/>
            </a:pPr>
            <a:r>
              <a:rPr lang="en-US" altLang="ja-JP" dirty="0">
                <a:solidFill>
                  <a:schemeClr val="tx1"/>
                </a:solidFill>
                <a:latin typeface="Meiryo UI" panose="020B0604030504040204" pitchFamily="50" charset="-128"/>
                <a:ea typeface="Meiryo UI" panose="020B0604030504040204" pitchFamily="50" charset="-128"/>
              </a:rPr>
              <a:t>Color shows the level  of seriousness : Red is worst </a:t>
            </a:r>
          </a:p>
          <a:p>
            <a:pPr marL="285750" indent="-285750">
              <a:buFont typeface="Arial" panose="020B0604020202020204" pitchFamily="34" charset="0"/>
              <a:buChar char="•"/>
            </a:pPr>
            <a:r>
              <a:rPr lang="en-US" altLang="ja-JP" dirty="0">
                <a:solidFill>
                  <a:schemeClr val="tx1"/>
                </a:solidFill>
                <a:latin typeface="Meiryo UI" panose="020B0604030504040204" pitchFamily="50" charset="-128"/>
                <a:ea typeface="Meiryo UI" panose="020B0604030504040204" pitchFamily="50" charset="-128"/>
              </a:rPr>
              <a:t>Many small-scale farmers and fishers are affected by climate change, civil war, and unfair trading conditions.</a:t>
            </a:r>
          </a:p>
          <a:p>
            <a:pPr marL="285750" indent="-285750">
              <a:buFont typeface="Arial" panose="020B0604020202020204" pitchFamily="34" charset="0"/>
              <a:buChar char="•"/>
            </a:pPr>
            <a:r>
              <a:rPr lang="en-US" altLang="ja-JP" dirty="0">
                <a:solidFill>
                  <a:schemeClr val="tx1"/>
                </a:solidFill>
                <a:latin typeface="Meiryo UI" panose="020B0604030504040204" pitchFamily="50" charset="-128"/>
                <a:ea typeface="Meiryo UI" panose="020B0604030504040204" pitchFamily="50" charset="-128"/>
              </a:rPr>
              <a:t>No problem in the world food supply. But the problem of poverty lies at the root of hunger.</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48FF65C-A0D8-4676-9D7F-E477FEA797F6}" type="slidenum">
              <a:rPr kumimoji="1" lang="ja-JP" altLang="en-US" smtClean="0"/>
              <a:t>4</a:t>
            </a:fld>
            <a:endParaRPr kumimoji="1" lang="ja-JP" altLang="en-US"/>
          </a:p>
        </p:txBody>
      </p:sp>
      <p:pic>
        <p:nvPicPr>
          <p:cNvPr id="7" name="図 6"/>
          <p:cNvPicPr>
            <a:picLocks noChangeAspect="1"/>
          </p:cNvPicPr>
          <p:nvPr/>
        </p:nvPicPr>
        <p:blipFill>
          <a:blip r:embed="rId3"/>
          <a:stretch>
            <a:fillRect/>
          </a:stretch>
        </p:blipFill>
        <p:spPr>
          <a:xfrm>
            <a:off x="3609033" y="1024570"/>
            <a:ext cx="8401418" cy="6012390"/>
          </a:xfrm>
          <a:prstGeom prst="rect">
            <a:avLst/>
          </a:prstGeom>
        </p:spPr>
      </p:pic>
    </p:spTree>
    <p:extLst>
      <p:ext uri="{BB962C8B-B14F-4D97-AF65-F5344CB8AC3E}">
        <p14:creationId xmlns:p14="http://schemas.microsoft.com/office/powerpoint/2010/main" val="3387707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stretch>
            <a:fillRect/>
          </a:stretch>
        </p:blipFill>
        <p:spPr>
          <a:xfrm>
            <a:off x="5687419" y="722968"/>
            <a:ext cx="5665314" cy="2590012"/>
          </a:xfrm>
          <a:prstGeom prst="rect">
            <a:avLst/>
          </a:prstGeom>
        </p:spPr>
      </p:pic>
      <p:pic>
        <p:nvPicPr>
          <p:cNvPr id="5" name="図 4"/>
          <p:cNvPicPr>
            <a:picLocks noChangeAspect="1"/>
          </p:cNvPicPr>
          <p:nvPr/>
        </p:nvPicPr>
        <p:blipFill>
          <a:blip r:embed="rId4"/>
          <a:stretch>
            <a:fillRect/>
          </a:stretch>
        </p:blipFill>
        <p:spPr>
          <a:xfrm>
            <a:off x="5688485" y="3561211"/>
            <a:ext cx="5665314" cy="2710223"/>
          </a:xfrm>
          <a:prstGeom prst="rect">
            <a:avLst/>
          </a:prstGeom>
        </p:spPr>
      </p:pic>
      <p:sp>
        <p:nvSpPr>
          <p:cNvPr id="6" name="タイトル 1"/>
          <p:cNvSpPr>
            <a:spLocks noGrp="1"/>
          </p:cNvSpPr>
          <p:nvPr>
            <p:ph type="title"/>
          </p:nvPr>
        </p:nvSpPr>
        <p:spPr>
          <a:xfrm>
            <a:off x="363555" y="80073"/>
            <a:ext cx="10532125" cy="726696"/>
          </a:xfrm>
          <a:ln>
            <a:solidFill>
              <a:schemeClr val="tx1"/>
            </a:solidFill>
          </a:ln>
        </p:spPr>
        <p:txBody>
          <a:bodyPr>
            <a:noAutofit/>
          </a:bodyPr>
          <a:lstStyle/>
          <a:p>
            <a:r>
              <a:rPr lang="en-US" altLang="ja-JP" sz="3200" b="1" dirty="0">
                <a:latin typeface="Meiryo UI" panose="020B0604030504040204" pitchFamily="50" charset="-128"/>
                <a:ea typeface="Meiryo UI" panose="020B0604030504040204" pitchFamily="50" charset="-128"/>
              </a:rPr>
              <a:t>Global Food loss</a:t>
            </a:r>
            <a:r>
              <a:rPr kumimoji="1" lang="ja-JP" altLang="en-US" sz="3200" b="1" dirty="0">
                <a:latin typeface="Meiryo UI" panose="020B0604030504040204" pitchFamily="50" charset="-128"/>
                <a:ea typeface="Meiryo UI" panose="020B0604030504040204" pitchFamily="50" charset="-128"/>
              </a:rPr>
              <a:t>（</a:t>
            </a:r>
            <a:r>
              <a:rPr lang="en-US" altLang="ja-JP" sz="3200" b="1" dirty="0">
                <a:latin typeface="Meiryo UI" panose="020B0604030504040204" pitchFamily="50" charset="-128"/>
                <a:ea typeface="Meiryo UI" panose="020B0604030504040204" pitchFamily="50" charset="-128"/>
              </a:rPr>
              <a:t>Environmental impact</a:t>
            </a:r>
            <a:r>
              <a:rPr lang="ja-JP" altLang="en-US" sz="3200" b="1" dirty="0">
                <a:latin typeface="Meiryo UI" panose="020B0604030504040204" pitchFamily="50" charset="-128"/>
                <a:ea typeface="Meiryo UI" panose="020B0604030504040204" pitchFamily="50" charset="-128"/>
              </a:rPr>
              <a:t>）</a:t>
            </a:r>
            <a:endParaRPr kumimoji="1" lang="ja-JP" altLang="en-US" sz="32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5934378" y="1606887"/>
            <a:ext cx="751709" cy="339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latin typeface="Meiryo UI" panose="020B0604030504040204" pitchFamily="50" charset="-128"/>
                <a:ea typeface="Meiryo UI" panose="020B0604030504040204" pitchFamily="50" charset="-128"/>
              </a:rPr>
              <a:t>China</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6628010" y="1873111"/>
            <a:ext cx="573206" cy="2866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bg1"/>
                </a:solidFill>
                <a:latin typeface="Meiryo UI" panose="020B0604030504040204" pitchFamily="50" charset="-128"/>
                <a:ea typeface="Meiryo UI" panose="020B0604030504040204" pitchFamily="50" charset="-128"/>
              </a:rPr>
              <a:t>US</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9" name="正方形/長方形 8"/>
          <p:cNvSpPr/>
          <p:nvPr/>
        </p:nvSpPr>
        <p:spPr>
          <a:xfrm>
            <a:off x="6766278" y="2184880"/>
            <a:ext cx="996111" cy="52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bg1"/>
                </a:solidFill>
                <a:latin typeface="Meiryo UI" panose="020B0604030504040204" pitchFamily="50" charset="-128"/>
                <a:ea typeface="Meiryo UI" panose="020B0604030504040204" pitchFamily="50" charset="-128"/>
              </a:rPr>
              <a:t>Food wastage</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8830100" y="1606887"/>
            <a:ext cx="2065581" cy="630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eiryo UI" panose="020B0604030504040204" pitchFamily="50" charset="-128"/>
                <a:ea typeface="Meiryo UI" panose="020B0604030504040204" pitchFamily="50" charset="-128"/>
              </a:rPr>
              <a:t>CO2 </a:t>
            </a:r>
            <a:r>
              <a:rPr lang="en-US" altLang="ja-JP" dirty="0">
                <a:solidFill>
                  <a:schemeClr val="tx1"/>
                </a:solidFill>
                <a:latin typeface="Meiryo UI" panose="020B0604030504040204" pitchFamily="50" charset="-128"/>
                <a:ea typeface="Meiryo UI" panose="020B0604030504040204" pitchFamily="50" charset="-128"/>
              </a:rPr>
              <a:t>emission</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8830100" y="4505711"/>
            <a:ext cx="2341003" cy="630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Meiryo UI" panose="020B0604030504040204" pitchFamily="50" charset="-128"/>
                <a:ea typeface="Meiryo UI" panose="020B0604030504040204" pitchFamily="50" charset="-128"/>
              </a:rPr>
              <a:t>Water consumption</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7021725" y="5546099"/>
            <a:ext cx="740664" cy="310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bg1"/>
                </a:solidFill>
                <a:latin typeface="Meiryo UI" panose="020B0604030504040204" pitchFamily="50" charset="-128"/>
                <a:ea typeface="Meiryo UI" panose="020B0604030504040204" pitchFamily="50" charset="-128"/>
              </a:rPr>
              <a:t>China</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6686087" y="5000831"/>
            <a:ext cx="705970" cy="422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latin typeface="Meiryo UI" panose="020B0604030504040204" pitchFamily="50" charset="-128"/>
                <a:ea typeface="Meiryo UI" panose="020B0604030504040204" pitchFamily="50" charset="-128"/>
              </a:rPr>
              <a:t>India</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5934379" y="4530981"/>
            <a:ext cx="1087346" cy="197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bg1"/>
                </a:solidFill>
                <a:latin typeface="Meiryo UI" panose="020B0604030504040204" pitchFamily="50" charset="-128"/>
                <a:ea typeface="Meiryo UI" panose="020B0604030504040204" pitchFamily="50" charset="-128"/>
              </a:rPr>
              <a:t>Food wastage</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363556" y="1296536"/>
            <a:ext cx="5055693" cy="50547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r>
              <a:rPr lang="en-US" altLang="ja-JP" sz="2400" dirty="0">
                <a:solidFill>
                  <a:schemeClr val="tx1"/>
                </a:solidFill>
              </a:rPr>
              <a:t>Comparison to national environmental impacts</a:t>
            </a:r>
          </a:p>
          <a:p>
            <a:pPr marL="342900" indent="-342900">
              <a:buFont typeface="Arial" panose="020B0604020202020204" pitchFamily="34" charset="0"/>
              <a:buChar char="•"/>
            </a:pPr>
            <a:r>
              <a:rPr lang="en-US" altLang="ja-JP" sz="2400" dirty="0">
                <a:solidFill>
                  <a:schemeClr val="tx1"/>
                </a:solidFill>
              </a:rPr>
              <a:t>CO2 emission induced by food wastage can be ranked 3</a:t>
            </a:r>
            <a:r>
              <a:rPr lang="en-US" altLang="ja-JP" sz="2400" baseline="30000" dirty="0">
                <a:solidFill>
                  <a:schemeClr val="tx1"/>
                </a:solidFill>
              </a:rPr>
              <a:t>rd</a:t>
            </a:r>
            <a:r>
              <a:rPr lang="en-US" altLang="ja-JP" sz="2400" dirty="0">
                <a:solidFill>
                  <a:schemeClr val="tx1"/>
                </a:solidFill>
              </a:rPr>
              <a:t> biggest world wide, following those of China and US.</a:t>
            </a:r>
          </a:p>
          <a:p>
            <a:pPr marL="342900" indent="-342900">
              <a:buFont typeface="Arial" panose="020B0604020202020204" pitchFamily="34" charset="0"/>
              <a:buChar char="•"/>
            </a:pPr>
            <a:r>
              <a:rPr lang="ja-JP" altLang="en-US" sz="2400" dirty="0">
                <a:solidFill>
                  <a:schemeClr val="tx1"/>
                </a:solidFill>
              </a:rPr>
              <a:t> </a:t>
            </a:r>
            <a:r>
              <a:rPr lang="en-US" altLang="ja-JP" sz="2400" dirty="0">
                <a:solidFill>
                  <a:schemeClr val="tx1"/>
                </a:solidFill>
              </a:rPr>
              <a:t>Water consumption is the world largest.</a:t>
            </a:r>
          </a:p>
          <a:p>
            <a:pPr marL="342900" indent="-342900">
              <a:buFont typeface="Arial" panose="020B0604020202020204" pitchFamily="34" charset="0"/>
              <a:buChar char="•"/>
            </a:pPr>
            <a:r>
              <a:rPr lang="en-US" altLang="ja-JP" sz="2400" dirty="0">
                <a:solidFill>
                  <a:schemeClr val="tx1"/>
                </a:solidFill>
              </a:rPr>
              <a:t>In particular, large water consumption is complex problem, because the most of this water consumption is necessary for agriculture, livestock as well as drinking water.</a:t>
            </a:r>
          </a:p>
          <a:p>
            <a:endParaRPr kumimoji="1" lang="ja-JP" altLang="en-US" sz="2400" dirty="0">
              <a:solidFill>
                <a:schemeClr val="tx1"/>
              </a:solidFill>
            </a:endParaRPr>
          </a:p>
        </p:txBody>
      </p:sp>
      <p:sp>
        <p:nvSpPr>
          <p:cNvPr id="2" name="正方形/長方形 1"/>
          <p:cNvSpPr/>
          <p:nvPr/>
        </p:nvSpPr>
        <p:spPr>
          <a:xfrm>
            <a:off x="5688485" y="6351322"/>
            <a:ext cx="5665314" cy="3607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Global initiative on Food Loss and Waste Reduction</a:t>
            </a:r>
            <a:endParaRPr kumimoji="1" lang="ja-JP" altLang="en-US" dirty="0">
              <a:solidFill>
                <a:schemeClr val="tx1"/>
              </a:solidFill>
            </a:endParaRPr>
          </a:p>
        </p:txBody>
      </p:sp>
      <p:sp>
        <p:nvSpPr>
          <p:cNvPr id="3" name="スライド番号プレースホルダー 2"/>
          <p:cNvSpPr>
            <a:spLocks noGrp="1"/>
          </p:cNvSpPr>
          <p:nvPr>
            <p:ph type="sldNum" sz="quarter" idx="12"/>
          </p:nvPr>
        </p:nvSpPr>
        <p:spPr/>
        <p:txBody>
          <a:bodyPr/>
          <a:lstStyle/>
          <a:p>
            <a:fld id="{F48FF65C-A0D8-4676-9D7F-E477FEA797F6}" type="slidenum">
              <a:rPr kumimoji="1" lang="ja-JP" altLang="en-US" smtClean="0"/>
              <a:t>5</a:t>
            </a:fld>
            <a:endParaRPr kumimoji="1" lang="ja-JP" altLang="en-US"/>
          </a:p>
        </p:txBody>
      </p:sp>
    </p:spTree>
    <p:extLst>
      <p:ext uri="{BB962C8B-B14F-4D97-AF65-F5344CB8AC3E}">
        <p14:creationId xmlns:p14="http://schemas.microsoft.com/office/powerpoint/2010/main" val="3602516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79400" y="242295"/>
            <a:ext cx="11773411" cy="576571"/>
          </a:xfrm>
          <a:ln>
            <a:solidFill>
              <a:schemeClr val="tx1"/>
            </a:solidFill>
          </a:ln>
        </p:spPr>
        <p:txBody>
          <a:bodyPr>
            <a:noAutofit/>
          </a:bodyPr>
          <a:lstStyle/>
          <a:p>
            <a:r>
              <a:rPr lang="en-US" altLang="ja-JP" sz="2800" dirty="0">
                <a:latin typeface="Meiryo UI" panose="020B0604030504040204" pitchFamily="50" charset="-128"/>
                <a:ea typeface="Meiryo UI" panose="020B0604030504040204" pitchFamily="50" charset="-128"/>
              </a:rPr>
              <a:t>Food loss, Japan (amount of food waste generated)</a:t>
            </a:r>
            <a:endParaRPr kumimoji="1" lang="ja-JP" altLang="en-US" sz="2800" b="1"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a:stretch>
            <a:fillRect/>
          </a:stretch>
        </p:blipFill>
        <p:spPr>
          <a:xfrm>
            <a:off x="3895298" y="1160061"/>
            <a:ext cx="8001702" cy="5219118"/>
          </a:xfrm>
          <a:prstGeom prst="rect">
            <a:avLst/>
          </a:prstGeom>
        </p:spPr>
      </p:pic>
      <p:sp>
        <p:nvSpPr>
          <p:cNvPr id="8" name="正方形/長方形 7"/>
          <p:cNvSpPr/>
          <p:nvPr/>
        </p:nvSpPr>
        <p:spPr>
          <a:xfrm>
            <a:off x="279401" y="1160060"/>
            <a:ext cx="3460086" cy="52191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altLang="ja-JP" sz="2400" dirty="0">
                <a:solidFill>
                  <a:schemeClr val="tx1"/>
                </a:solidFill>
                <a:latin typeface="Meiryo UI" panose="020B0604030504040204" pitchFamily="50" charset="-128"/>
                <a:ea typeface="Meiryo UI" panose="020B0604030504040204" pitchFamily="50" charset="-128"/>
              </a:rPr>
              <a:t>“Food loss” is food that is edible enough but discarded.</a:t>
            </a:r>
          </a:p>
          <a:p>
            <a:pPr marL="285750" indent="-285750">
              <a:buFont typeface="Arial" panose="020B0604020202020204" pitchFamily="34" charset="0"/>
              <a:buChar char="•"/>
            </a:pPr>
            <a:r>
              <a:rPr lang="en-US" altLang="ja-JP" sz="2400" dirty="0">
                <a:solidFill>
                  <a:schemeClr val="tx1"/>
                </a:solidFill>
                <a:latin typeface="Meiryo UI" panose="020B0604030504040204" pitchFamily="50" charset="-128"/>
                <a:ea typeface="Meiryo UI" panose="020B0604030504040204" pitchFamily="50" charset="-128"/>
              </a:rPr>
              <a:t>It occurs in large quantities in food manufacturing, the food service industry, and food retailing.</a:t>
            </a:r>
          </a:p>
          <a:p>
            <a:pPr marL="285750" indent="-285750">
              <a:buFont typeface="Arial" panose="020B0604020202020204" pitchFamily="34" charset="0"/>
              <a:buChar char="•"/>
            </a:pPr>
            <a:r>
              <a:rPr lang="en-US" altLang="ja-JP" sz="2400" dirty="0">
                <a:solidFill>
                  <a:schemeClr val="tx1"/>
                </a:solidFill>
                <a:latin typeface="Meiryo UI" panose="020B0604030504040204" pitchFamily="50" charset="-128"/>
                <a:ea typeface="Meiryo UI" panose="020B0604030504040204" pitchFamily="50" charset="-128"/>
              </a:rPr>
              <a:t>Moreover, there are many food losses in general households.</a:t>
            </a:r>
            <a:endParaRPr kumimoji="1" lang="en-US" altLang="ja-JP" sz="24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24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kumimoji="1" lang="en-US" altLang="ja-JP" sz="24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24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kumimoji="1" lang="en-US" altLang="ja-JP" sz="24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24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kumimoji="1" lang="en-US" altLang="ja-JP" sz="24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24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kumimoji="1" lang="en-US" altLang="ja-JP" sz="24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kumimoji="1" lang="ja-JP" altLang="en-US" sz="2400" dirty="0">
              <a:solidFill>
                <a:schemeClr val="tx1"/>
              </a:solidFill>
              <a:latin typeface="Meiryo UI" panose="020B0604030504040204" pitchFamily="50" charset="-128"/>
              <a:ea typeface="Meiryo UI" panose="020B0604030504040204" pitchFamily="50" charset="-128"/>
            </a:endParaRPr>
          </a:p>
        </p:txBody>
      </p:sp>
      <p:sp>
        <p:nvSpPr>
          <p:cNvPr id="5" name="正方形/長方形 4"/>
          <p:cNvSpPr/>
          <p:nvPr/>
        </p:nvSpPr>
        <p:spPr>
          <a:xfrm>
            <a:off x="5420299" y="6373504"/>
            <a:ext cx="6398662" cy="4844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Source : MAF</a:t>
            </a:r>
            <a:r>
              <a:rPr lang="en-US" altLang="ja-JP" dirty="0">
                <a:solidFill>
                  <a:schemeClr val="tx1"/>
                </a:solidFill>
              </a:rPr>
              <a:t>F</a:t>
            </a:r>
            <a:r>
              <a:rPr kumimoji="1" lang="ja-JP" altLang="en-US" dirty="0">
                <a:solidFill>
                  <a:schemeClr val="tx1"/>
                </a:solidFill>
              </a:rPr>
              <a:t>食品ロス・リサイクルをめぐる情勢</a:t>
            </a:r>
          </a:p>
        </p:txBody>
      </p:sp>
      <p:pic>
        <p:nvPicPr>
          <p:cNvPr id="7"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33011" y="1098148"/>
            <a:ext cx="976312"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129986" y="1160060"/>
            <a:ext cx="688975"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直線矢印コネクタ 2"/>
          <p:cNvCxnSpPr/>
          <p:nvPr/>
        </p:nvCxnSpPr>
        <p:spPr>
          <a:xfrm flipV="1">
            <a:off x="7547212" y="2133198"/>
            <a:ext cx="3446059" cy="582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9621672" y="955343"/>
            <a:ext cx="2431140" cy="1296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F48FF65C-A0D8-4676-9D7F-E477FEA797F6}" type="slidenum">
              <a:rPr kumimoji="1" lang="ja-JP" altLang="en-US" smtClean="0"/>
              <a:t>6</a:t>
            </a:fld>
            <a:endParaRPr kumimoji="1" lang="ja-JP" altLang="en-US"/>
          </a:p>
        </p:txBody>
      </p:sp>
      <p:sp>
        <p:nvSpPr>
          <p:cNvPr id="11" name="テキスト ボックス 10"/>
          <p:cNvSpPr txBox="1"/>
          <p:nvPr/>
        </p:nvSpPr>
        <p:spPr>
          <a:xfrm>
            <a:off x="6401827" y="1579200"/>
            <a:ext cx="2980303" cy="369332"/>
          </a:xfrm>
          <a:prstGeom prst="rect">
            <a:avLst/>
          </a:prstGeom>
          <a:solidFill>
            <a:schemeClr val="accent2">
              <a:lumMod val="20000"/>
              <a:lumOff val="80000"/>
            </a:schemeClr>
          </a:solidFill>
        </p:spPr>
        <p:txBody>
          <a:bodyPr wrap="none" rtlCol="0">
            <a:spAutoFit/>
          </a:bodyPr>
          <a:lstStyle/>
          <a:p>
            <a:r>
              <a:rPr lang="en-US" altLang="ja-JP" dirty="0">
                <a:latin typeface="Arial" panose="020B0604020202020204" pitchFamily="34" charset="0"/>
                <a:cs typeface="Arial" panose="020B0604020202020204" pitchFamily="34" charset="0"/>
              </a:rPr>
              <a:t>Food supply total, 80.88MT</a:t>
            </a:r>
            <a:endParaRPr kumimoji="1" lang="ja-JP" altLang="en-US" dirty="0">
              <a:latin typeface="Arial" panose="020B0604020202020204" pitchFamily="34" charset="0"/>
              <a:cs typeface="Arial" panose="020B0604020202020204" pitchFamily="34" charset="0"/>
            </a:endParaRPr>
          </a:p>
        </p:txBody>
      </p:sp>
      <p:sp>
        <p:nvSpPr>
          <p:cNvPr id="12" name="テキスト ボックス 11"/>
          <p:cNvSpPr txBox="1"/>
          <p:nvPr/>
        </p:nvSpPr>
        <p:spPr>
          <a:xfrm>
            <a:off x="6397713" y="2224769"/>
            <a:ext cx="3852337" cy="646331"/>
          </a:xfrm>
          <a:prstGeom prst="rect">
            <a:avLst/>
          </a:prstGeom>
          <a:solidFill>
            <a:schemeClr val="accent6">
              <a:lumMod val="20000"/>
              <a:lumOff val="80000"/>
            </a:schemeClr>
          </a:solidFill>
        </p:spPr>
        <p:txBody>
          <a:bodyPr wrap="none" rtlCol="0">
            <a:spAutoFit/>
          </a:bodyPr>
          <a:lstStyle/>
          <a:p>
            <a:r>
              <a:rPr lang="en-US" altLang="ja-JP" dirty="0">
                <a:latin typeface="Arial" panose="020B0604020202020204" pitchFamily="34" charset="0"/>
                <a:cs typeface="Arial" panose="020B0604020202020204" pitchFamily="34" charset="0"/>
              </a:rPr>
              <a:t>Food wastage total, 27.59MT</a:t>
            </a:r>
          </a:p>
          <a:p>
            <a:r>
              <a:rPr kumimoji="1" lang="en-US" altLang="ja-JP" dirty="0">
                <a:latin typeface="Arial" panose="020B0604020202020204" pitchFamily="34" charset="0"/>
                <a:cs typeface="Arial" panose="020B0604020202020204" pitchFamily="34" charset="0"/>
              </a:rPr>
              <a:t>(usable </a:t>
            </a:r>
            <a:r>
              <a:rPr kumimoji="1" lang="en-US" altLang="ja-JP" dirty="0" err="1">
                <a:latin typeface="Arial" panose="020B0604020202020204" pitchFamily="34" charset="0"/>
                <a:cs typeface="Arial" panose="020B0604020202020204" pitchFamily="34" charset="0"/>
              </a:rPr>
              <a:t>regidue</a:t>
            </a:r>
            <a:r>
              <a:rPr kumimoji="1" lang="en-US" altLang="ja-JP" dirty="0">
                <a:latin typeface="Arial" panose="020B0604020202020204" pitchFamily="34" charset="0"/>
                <a:cs typeface="Arial" panose="020B0604020202020204" pitchFamily="34" charset="0"/>
              </a:rPr>
              <a:t> &amp; inedible included)</a:t>
            </a:r>
            <a:endParaRPr kumimoji="1" lang="ja-JP" altLang="en-US" dirty="0">
              <a:latin typeface="Arial" panose="020B0604020202020204" pitchFamily="34" charset="0"/>
              <a:cs typeface="Arial" panose="020B0604020202020204" pitchFamily="34" charset="0"/>
            </a:endParaRPr>
          </a:p>
        </p:txBody>
      </p:sp>
      <p:sp>
        <p:nvSpPr>
          <p:cNvPr id="13" name="テキスト ボックス 12"/>
          <p:cNvSpPr txBox="1"/>
          <p:nvPr/>
        </p:nvSpPr>
        <p:spPr>
          <a:xfrm>
            <a:off x="9636765" y="1041377"/>
            <a:ext cx="2416046" cy="369332"/>
          </a:xfrm>
          <a:prstGeom prst="rect">
            <a:avLst/>
          </a:prstGeom>
          <a:noFill/>
        </p:spPr>
        <p:txBody>
          <a:bodyPr wrap="none" rtlCol="0">
            <a:spAutoFit/>
          </a:bodyPr>
          <a:lstStyle/>
          <a:p>
            <a:r>
              <a:rPr lang="en-US" altLang="ja-JP" dirty="0">
                <a:solidFill>
                  <a:srgbClr val="FF0000"/>
                </a:solidFill>
                <a:latin typeface="Arial" panose="020B0604020202020204" pitchFamily="34" charset="0"/>
                <a:cs typeface="Arial" panose="020B0604020202020204" pitchFamily="34" charset="0"/>
              </a:rPr>
              <a:t>Soy meal, </a:t>
            </a:r>
            <a:r>
              <a:rPr lang="en-US" altLang="ja-JP" dirty="0" err="1">
                <a:solidFill>
                  <a:srgbClr val="FF0000"/>
                </a:solidFill>
                <a:latin typeface="Arial" panose="020B0604020202020204" pitchFamily="34" charset="0"/>
                <a:cs typeface="Arial" panose="020B0604020202020204" pitchFamily="34" charset="0"/>
              </a:rPr>
              <a:t>wheet</a:t>
            </a:r>
            <a:r>
              <a:rPr lang="en-US" altLang="ja-JP" dirty="0">
                <a:solidFill>
                  <a:srgbClr val="FF0000"/>
                </a:solidFill>
                <a:latin typeface="Arial" panose="020B0604020202020204" pitchFamily="34" charset="0"/>
                <a:cs typeface="Arial" panose="020B0604020202020204" pitchFamily="34" charset="0"/>
              </a:rPr>
              <a:t> bran</a:t>
            </a:r>
            <a:endParaRPr kumimoji="1" lang="ja-JP" altLang="en-US" dirty="0">
              <a:solidFill>
                <a:srgbClr val="FF0000"/>
              </a:solidFill>
              <a:latin typeface="Arial" panose="020B0604020202020204" pitchFamily="34" charset="0"/>
              <a:cs typeface="Arial" panose="020B0604020202020204" pitchFamily="34" charset="0"/>
            </a:endParaRPr>
          </a:p>
        </p:txBody>
      </p:sp>
      <p:cxnSp>
        <p:nvCxnSpPr>
          <p:cNvPr id="15" name="直線矢印コネクタ 14"/>
          <p:cNvCxnSpPr/>
          <p:nvPr/>
        </p:nvCxnSpPr>
        <p:spPr>
          <a:xfrm flipV="1">
            <a:off x="9747204" y="2150352"/>
            <a:ext cx="1246067" cy="232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楕円 19"/>
          <p:cNvSpPr/>
          <p:nvPr/>
        </p:nvSpPr>
        <p:spPr>
          <a:xfrm>
            <a:off x="6374192" y="2881024"/>
            <a:ext cx="3007938" cy="1054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latin typeface="Arial" panose="020B0604020202020204" pitchFamily="34" charset="0"/>
                <a:cs typeface="Arial" panose="020B0604020202020204" pitchFamily="34" charset="0"/>
              </a:rPr>
              <a:t>Food loss, 6.43MT</a:t>
            </a:r>
          </a:p>
          <a:p>
            <a:r>
              <a:rPr lang="en-US" altLang="ja-JP" sz="1400" dirty="0">
                <a:solidFill>
                  <a:schemeClr val="tx1"/>
                </a:solidFill>
                <a:latin typeface="Arial" panose="020B0604020202020204" pitchFamily="34" charset="0"/>
                <a:cs typeface="Arial" panose="020B0604020202020204" pitchFamily="34" charset="0"/>
              </a:rPr>
              <a:t>(left over, out of spec, direct dump)</a:t>
            </a:r>
            <a:endParaRPr lang="ja-JP" altLang="en-US" sz="1400" dirty="0">
              <a:solidFill>
                <a:schemeClr val="tx1"/>
              </a:solidFill>
              <a:latin typeface="Arial" panose="020B0604020202020204" pitchFamily="34" charset="0"/>
              <a:cs typeface="Arial" panose="020B0604020202020204" pitchFamily="34" charset="0"/>
            </a:endParaRPr>
          </a:p>
        </p:txBody>
      </p:sp>
      <p:sp>
        <p:nvSpPr>
          <p:cNvPr id="21" name="テキスト ボックス 20"/>
          <p:cNvSpPr txBox="1"/>
          <p:nvPr/>
        </p:nvSpPr>
        <p:spPr>
          <a:xfrm>
            <a:off x="10031565" y="3289476"/>
            <a:ext cx="1626445" cy="646331"/>
          </a:xfrm>
          <a:prstGeom prst="rect">
            <a:avLst/>
          </a:prstGeom>
          <a:solidFill>
            <a:schemeClr val="bg1"/>
          </a:solidFill>
        </p:spPr>
        <p:txBody>
          <a:bodyPr wrap="square" rtlCol="0">
            <a:spAutoFit/>
          </a:bodyPr>
          <a:lstStyle/>
          <a:p>
            <a:r>
              <a:rPr lang="en-US" altLang="ja-JP" dirty="0">
                <a:latin typeface="Arial" panose="020B0604020202020204" pitchFamily="34" charset="0"/>
                <a:cs typeface="Arial" panose="020B0604020202020204" pitchFamily="34" charset="0"/>
              </a:rPr>
              <a:t>Waste from edible part</a:t>
            </a:r>
            <a:endParaRPr kumimoji="1" lang="ja-JP" altLang="en-US" dirty="0">
              <a:latin typeface="Arial" panose="020B0604020202020204" pitchFamily="34" charset="0"/>
              <a:cs typeface="Arial" panose="020B0604020202020204" pitchFamily="34" charset="0"/>
            </a:endParaRPr>
          </a:p>
        </p:txBody>
      </p:sp>
      <p:cxnSp>
        <p:nvCxnSpPr>
          <p:cNvPr id="23" name="直線矢印コネクタ 22"/>
          <p:cNvCxnSpPr/>
          <p:nvPr/>
        </p:nvCxnSpPr>
        <p:spPr>
          <a:xfrm flipH="1" flipV="1">
            <a:off x="9382130" y="3440610"/>
            <a:ext cx="649435" cy="2042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4055300" y="4000544"/>
            <a:ext cx="1431100" cy="646331"/>
          </a:xfrm>
          <a:prstGeom prst="rect">
            <a:avLst/>
          </a:prstGeom>
          <a:solidFill>
            <a:srgbClr val="7030A0"/>
          </a:solidFill>
        </p:spPr>
        <p:txBody>
          <a:bodyPr wrap="square" rtlCol="0">
            <a:spAutoFit/>
          </a:bodyPr>
          <a:lstStyle/>
          <a:p>
            <a:r>
              <a:rPr lang="en-US" altLang="ja-JP" dirty="0">
                <a:solidFill>
                  <a:schemeClr val="bg1"/>
                </a:solidFill>
                <a:latin typeface="Arial" panose="020B0604020202020204" pitchFamily="34" charset="0"/>
                <a:cs typeface="Arial" panose="020B0604020202020204" pitchFamily="34" charset="0"/>
              </a:rPr>
              <a:t>Source of food loss</a:t>
            </a:r>
            <a:endParaRPr kumimoji="1" lang="ja-JP" altLang="en-US" dirty="0">
              <a:solidFill>
                <a:schemeClr val="bg1"/>
              </a:solidFill>
              <a:latin typeface="Arial" panose="020B0604020202020204" pitchFamily="34" charset="0"/>
              <a:cs typeface="Arial" panose="020B0604020202020204" pitchFamily="34" charset="0"/>
            </a:endParaRPr>
          </a:p>
        </p:txBody>
      </p:sp>
      <p:sp>
        <p:nvSpPr>
          <p:cNvPr id="25" name="テキスト ボックス 24"/>
          <p:cNvSpPr txBox="1"/>
          <p:nvPr/>
        </p:nvSpPr>
        <p:spPr>
          <a:xfrm>
            <a:off x="7700062" y="4063461"/>
            <a:ext cx="1743511" cy="369332"/>
          </a:xfrm>
          <a:prstGeom prst="rect">
            <a:avLst/>
          </a:prstGeom>
          <a:solidFill>
            <a:schemeClr val="accent1"/>
          </a:solidFill>
        </p:spPr>
        <p:txBody>
          <a:bodyPr wrap="square" rtlCol="0">
            <a:spAutoFit/>
          </a:bodyPr>
          <a:lstStyle/>
          <a:p>
            <a:r>
              <a:rPr lang="en-US" altLang="ja-JP" dirty="0">
                <a:solidFill>
                  <a:schemeClr val="bg1"/>
                </a:solidFill>
                <a:latin typeface="Arial" panose="020B0604020202020204" pitchFamily="34" charset="0"/>
                <a:cs typeface="Arial" panose="020B0604020202020204" pitchFamily="34" charset="0"/>
              </a:rPr>
              <a:t>Food business</a:t>
            </a:r>
            <a:endParaRPr kumimoji="1" lang="ja-JP" altLang="en-US" dirty="0">
              <a:solidFill>
                <a:schemeClr val="bg1"/>
              </a:solidFill>
              <a:latin typeface="Arial" panose="020B0604020202020204" pitchFamily="34" charset="0"/>
              <a:cs typeface="Arial" panose="020B0604020202020204" pitchFamily="34" charset="0"/>
            </a:endParaRPr>
          </a:p>
        </p:txBody>
      </p:sp>
      <p:sp>
        <p:nvSpPr>
          <p:cNvPr id="26" name="テキスト ボックス 25"/>
          <p:cNvSpPr txBox="1"/>
          <p:nvPr/>
        </p:nvSpPr>
        <p:spPr>
          <a:xfrm>
            <a:off x="5377688" y="5909339"/>
            <a:ext cx="1576834" cy="369332"/>
          </a:xfrm>
          <a:prstGeom prst="rect">
            <a:avLst/>
          </a:prstGeom>
          <a:solidFill>
            <a:schemeClr val="accent1"/>
          </a:solidFill>
        </p:spPr>
        <p:txBody>
          <a:bodyPr wrap="square" rtlCol="0">
            <a:spAutoFit/>
          </a:bodyPr>
          <a:lstStyle/>
          <a:p>
            <a:r>
              <a:rPr lang="en-US" altLang="ja-JP" dirty="0">
                <a:solidFill>
                  <a:schemeClr val="bg1"/>
                </a:solidFill>
                <a:latin typeface="Arial" panose="020B0604020202020204" pitchFamily="34" charset="0"/>
                <a:cs typeface="Arial" panose="020B0604020202020204" pitchFamily="34" charset="0"/>
              </a:rPr>
              <a:t>manufacturer</a:t>
            </a:r>
            <a:endParaRPr kumimoji="1" lang="ja-JP" altLang="en-US" dirty="0">
              <a:solidFill>
                <a:schemeClr val="bg1"/>
              </a:solidFill>
              <a:latin typeface="Arial" panose="020B0604020202020204" pitchFamily="34" charset="0"/>
              <a:cs typeface="Arial" panose="020B0604020202020204" pitchFamily="34" charset="0"/>
            </a:endParaRPr>
          </a:p>
        </p:txBody>
      </p:sp>
      <p:sp>
        <p:nvSpPr>
          <p:cNvPr id="27" name="テキスト ボックス 26"/>
          <p:cNvSpPr txBox="1"/>
          <p:nvPr/>
        </p:nvSpPr>
        <p:spPr>
          <a:xfrm>
            <a:off x="6993542" y="5973216"/>
            <a:ext cx="1388805" cy="369332"/>
          </a:xfrm>
          <a:prstGeom prst="rect">
            <a:avLst/>
          </a:prstGeom>
          <a:solidFill>
            <a:schemeClr val="accent1"/>
          </a:solidFill>
        </p:spPr>
        <p:txBody>
          <a:bodyPr wrap="square" rtlCol="0">
            <a:spAutoFit/>
          </a:bodyPr>
          <a:lstStyle/>
          <a:p>
            <a:r>
              <a:rPr lang="en-US" altLang="ja-JP" dirty="0" err="1">
                <a:solidFill>
                  <a:schemeClr val="bg1"/>
                </a:solidFill>
                <a:latin typeface="Arial" panose="020B0604020202020204" pitchFamily="34" charset="0"/>
                <a:cs typeface="Arial" panose="020B0604020202020204" pitchFamily="34" charset="0"/>
              </a:rPr>
              <a:t>wholeseller</a:t>
            </a:r>
            <a:endParaRPr kumimoji="1" lang="ja-JP" altLang="en-US" dirty="0">
              <a:solidFill>
                <a:schemeClr val="bg1"/>
              </a:solidFill>
              <a:latin typeface="Arial" panose="020B0604020202020204" pitchFamily="34" charset="0"/>
              <a:cs typeface="Arial" panose="020B0604020202020204" pitchFamily="34" charset="0"/>
            </a:endParaRPr>
          </a:p>
        </p:txBody>
      </p:sp>
      <p:sp>
        <p:nvSpPr>
          <p:cNvPr id="28" name="テキスト ボックス 27"/>
          <p:cNvSpPr txBox="1"/>
          <p:nvPr/>
        </p:nvSpPr>
        <p:spPr>
          <a:xfrm>
            <a:off x="8483544" y="5939602"/>
            <a:ext cx="898586" cy="369332"/>
          </a:xfrm>
          <a:prstGeom prst="rect">
            <a:avLst/>
          </a:prstGeom>
          <a:solidFill>
            <a:schemeClr val="accent1"/>
          </a:solidFill>
        </p:spPr>
        <p:txBody>
          <a:bodyPr wrap="square" rtlCol="0">
            <a:spAutoFit/>
          </a:bodyPr>
          <a:lstStyle/>
          <a:p>
            <a:r>
              <a:rPr lang="en-US" altLang="ja-JP" dirty="0">
                <a:solidFill>
                  <a:schemeClr val="bg1"/>
                </a:solidFill>
                <a:latin typeface="Arial" panose="020B0604020202020204" pitchFamily="34" charset="0"/>
                <a:cs typeface="Arial" panose="020B0604020202020204" pitchFamily="34" charset="0"/>
              </a:rPr>
              <a:t>retailer</a:t>
            </a:r>
            <a:endParaRPr kumimoji="1" lang="ja-JP" altLang="en-US" dirty="0">
              <a:solidFill>
                <a:schemeClr val="bg1"/>
              </a:solidFill>
              <a:latin typeface="Arial" panose="020B0604020202020204" pitchFamily="34" charset="0"/>
              <a:cs typeface="Arial" panose="020B0604020202020204" pitchFamily="34" charset="0"/>
            </a:endParaRPr>
          </a:p>
        </p:txBody>
      </p:sp>
      <p:sp>
        <p:nvSpPr>
          <p:cNvPr id="29" name="テキスト ボックス 28"/>
          <p:cNvSpPr txBox="1"/>
          <p:nvPr/>
        </p:nvSpPr>
        <p:spPr>
          <a:xfrm>
            <a:off x="9747204" y="5927676"/>
            <a:ext cx="1606596" cy="307777"/>
          </a:xfrm>
          <a:prstGeom prst="rect">
            <a:avLst/>
          </a:prstGeom>
          <a:solidFill>
            <a:srgbClr val="FF0000"/>
          </a:solidFill>
        </p:spPr>
        <p:txBody>
          <a:bodyPr wrap="square" rtlCol="0">
            <a:spAutoFit/>
          </a:bodyPr>
          <a:lstStyle/>
          <a:p>
            <a:r>
              <a:rPr lang="en-US" altLang="ja-JP" sz="1400" b="1" dirty="0">
                <a:solidFill>
                  <a:schemeClr val="bg1"/>
                </a:solidFill>
                <a:latin typeface="Arial" panose="020B0604020202020204" pitchFamily="34" charset="0"/>
                <a:cs typeface="Arial" panose="020B0604020202020204" pitchFamily="34" charset="0"/>
              </a:rPr>
              <a:t>Municipal waste</a:t>
            </a:r>
            <a:endParaRPr kumimoji="1" lang="ja-JP" alt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7889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stretch>
            <a:fillRect/>
          </a:stretch>
        </p:blipFill>
        <p:spPr>
          <a:xfrm>
            <a:off x="3472550" y="576034"/>
            <a:ext cx="8469733" cy="6004722"/>
          </a:xfrm>
          <a:prstGeom prst="rect">
            <a:avLst/>
          </a:prstGeom>
        </p:spPr>
      </p:pic>
      <p:sp>
        <p:nvSpPr>
          <p:cNvPr id="5" name="タイトル 1"/>
          <p:cNvSpPr>
            <a:spLocks noGrp="1"/>
          </p:cNvSpPr>
          <p:nvPr>
            <p:ph type="title"/>
          </p:nvPr>
        </p:nvSpPr>
        <p:spPr>
          <a:xfrm>
            <a:off x="242371" y="199963"/>
            <a:ext cx="10515600" cy="617514"/>
          </a:xfrm>
          <a:ln>
            <a:solidFill>
              <a:schemeClr val="tx1"/>
            </a:solidFill>
          </a:ln>
        </p:spPr>
        <p:txBody>
          <a:bodyPr>
            <a:normAutofit/>
          </a:bodyPr>
          <a:lstStyle/>
          <a:p>
            <a:r>
              <a:rPr lang="en-US" altLang="ja-JP" sz="2800" dirty="0">
                <a:latin typeface="Meiryo UI" panose="020B0604030504040204" pitchFamily="50" charset="-128"/>
                <a:ea typeface="Meiryo UI" panose="020B0604030504040204" pitchFamily="50" charset="-128"/>
              </a:rPr>
              <a:t>Food loss, Japan </a:t>
            </a:r>
            <a:r>
              <a:rPr kumimoji="1" lang="ja-JP" altLang="en-US" sz="2800" dirty="0">
                <a:latin typeface="Arial" panose="020B0604020202020204" pitchFamily="34" charset="0"/>
                <a:ea typeface="HGS明朝E" panose="02020900000000000000" pitchFamily="18" charset="-128"/>
                <a:cs typeface="Arial" panose="020B0604020202020204" pitchFamily="34" charset="0"/>
              </a:rPr>
              <a:t>（</a:t>
            </a:r>
            <a:r>
              <a:rPr kumimoji="1" lang="en-US" altLang="ja-JP" sz="2800" dirty="0">
                <a:latin typeface="Arial" panose="020B0604020202020204" pitchFamily="34" charset="0"/>
                <a:ea typeface="HGS明朝E" panose="02020900000000000000" pitchFamily="18" charset="-128"/>
                <a:cs typeface="Arial" panose="020B0604020202020204" pitchFamily="34" charset="0"/>
              </a:rPr>
              <a:t>Breakdown of municipal waste</a:t>
            </a:r>
            <a:r>
              <a:rPr lang="ja-JP" altLang="en-US" sz="2800" dirty="0">
                <a:latin typeface="Arial" panose="020B0604020202020204" pitchFamily="34" charset="0"/>
                <a:ea typeface="HGS明朝E" panose="02020900000000000000" pitchFamily="18" charset="-128"/>
                <a:cs typeface="Arial" panose="020B0604020202020204" pitchFamily="34" charset="0"/>
              </a:rPr>
              <a:t>）</a:t>
            </a:r>
            <a:endParaRPr kumimoji="1" lang="ja-JP" altLang="en-US" sz="2800" dirty="0">
              <a:latin typeface="Arial" panose="020B0604020202020204" pitchFamily="34" charset="0"/>
              <a:ea typeface="HGS明朝E" panose="02020900000000000000" pitchFamily="18" charset="-128"/>
              <a:cs typeface="Arial" panose="020B0604020202020204" pitchFamily="34" charset="0"/>
            </a:endParaRPr>
          </a:p>
        </p:txBody>
      </p:sp>
      <p:sp>
        <p:nvSpPr>
          <p:cNvPr id="6" name="正方形/長方形 5"/>
          <p:cNvSpPr/>
          <p:nvPr/>
        </p:nvSpPr>
        <p:spPr>
          <a:xfrm>
            <a:off x="242371" y="1282890"/>
            <a:ext cx="3633593" cy="45037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r>
              <a:rPr kumimoji="1" lang="en-US" altLang="ja-JP" sz="2400" dirty="0">
                <a:solidFill>
                  <a:schemeClr val="tx1"/>
                </a:solidFill>
                <a:latin typeface="Arial" panose="020B0604020202020204" pitchFamily="34" charset="0"/>
                <a:cs typeface="Arial" panose="020B0604020202020204" pitchFamily="34" charset="0"/>
              </a:rPr>
              <a:t>Three reasons of house hold food loss</a:t>
            </a:r>
          </a:p>
          <a:p>
            <a:r>
              <a:rPr kumimoji="1" lang="ja-JP" altLang="en-US" sz="2400" dirty="0">
                <a:solidFill>
                  <a:schemeClr val="tx1"/>
                </a:solidFill>
                <a:latin typeface="Arial" panose="020B0604020202020204" pitchFamily="34" charset="0"/>
                <a:cs typeface="Arial" panose="020B0604020202020204" pitchFamily="34" charset="0"/>
              </a:rPr>
              <a:t>①</a:t>
            </a:r>
            <a:r>
              <a:rPr lang="en-US" altLang="ja-JP" sz="2400" dirty="0">
                <a:solidFill>
                  <a:schemeClr val="tx1"/>
                </a:solidFill>
                <a:latin typeface="Arial" panose="020B0604020202020204" pitchFamily="34" charset="0"/>
                <a:cs typeface="Arial" panose="020B0604020202020204" pitchFamily="34" charset="0"/>
              </a:rPr>
              <a:t>l</a:t>
            </a:r>
            <a:r>
              <a:rPr kumimoji="1" lang="en-US" altLang="ja-JP" sz="2400" dirty="0">
                <a:solidFill>
                  <a:schemeClr val="tx1"/>
                </a:solidFill>
                <a:latin typeface="Arial" panose="020B0604020202020204" pitchFamily="34" charset="0"/>
                <a:cs typeface="Arial" panose="020B0604020202020204" pitchFamily="34" charset="0"/>
              </a:rPr>
              <a:t>eft over</a:t>
            </a:r>
          </a:p>
          <a:p>
            <a:r>
              <a:rPr kumimoji="1" lang="ja-JP" altLang="en-US" sz="2400" dirty="0">
                <a:solidFill>
                  <a:schemeClr val="tx1"/>
                </a:solidFill>
                <a:latin typeface="Arial" panose="020B0604020202020204" pitchFamily="34" charset="0"/>
                <a:cs typeface="Arial" panose="020B0604020202020204" pitchFamily="34" charset="0"/>
              </a:rPr>
              <a:t>②</a:t>
            </a:r>
            <a:r>
              <a:rPr kumimoji="1" lang="en-US" altLang="ja-JP" sz="2400" dirty="0">
                <a:solidFill>
                  <a:schemeClr val="tx1"/>
                </a:solidFill>
                <a:latin typeface="Arial" panose="020B0604020202020204" pitchFamily="34" charset="0"/>
                <a:cs typeface="Arial" panose="020B0604020202020204" pitchFamily="34" charset="0"/>
              </a:rPr>
              <a:t>deterioration</a:t>
            </a:r>
          </a:p>
          <a:p>
            <a:r>
              <a:rPr lang="ja-JP" altLang="en-US" sz="2400" dirty="0">
                <a:solidFill>
                  <a:schemeClr val="tx1"/>
                </a:solidFill>
                <a:latin typeface="Arial" panose="020B0604020202020204" pitchFamily="34" charset="0"/>
                <a:cs typeface="Arial" panose="020B0604020202020204" pitchFamily="34" charset="0"/>
              </a:rPr>
              <a:t>③</a:t>
            </a:r>
            <a:r>
              <a:rPr lang="en-US" altLang="ja-JP" sz="2400" dirty="0">
                <a:solidFill>
                  <a:schemeClr val="tx1"/>
                </a:solidFill>
                <a:latin typeface="Arial" panose="020B0604020202020204" pitchFamily="34" charset="0"/>
                <a:cs typeface="Arial" panose="020B0604020202020204" pitchFamily="34" charset="0"/>
              </a:rPr>
              <a:t>expired (including ‘best before mm/</a:t>
            </a:r>
            <a:r>
              <a:rPr lang="en-US" altLang="ja-JP" sz="2400" dirty="0" err="1">
                <a:solidFill>
                  <a:schemeClr val="tx1"/>
                </a:solidFill>
                <a:latin typeface="Arial" panose="020B0604020202020204" pitchFamily="34" charset="0"/>
                <a:cs typeface="Arial" panose="020B0604020202020204" pitchFamily="34" charset="0"/>
              </a:rPr>
              <a:t>yy</a:t>
            </a:r>
            <a:r>
              <a:rPr lang="en-US" altLang="ja-JP" sz="2400" dirty="0">
                <a:solidFill>
                  <a:schemeClr val="tx1"/>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altLang="ja-JP" sz="2400" dirty="0">
                <a:solidFill>
                  <a:schemeClr val="tx1"/>
                </a:solidFill>
                <a:latin typeface="Arial" panose="020B0604020202020204" pitchFamily="34" charset="0"/>
                <a:cs typeface="Arial" panose="020B0604020202020204" pitchFamily="34" charset="0"/>
              </a:rPr>
              <a:t>25.5% of house hold expense goes to food</a:t>
            </a:r>
          </a:p>
          <a:p>
            <a:pPr marL="342900" indent="-342900">
              <a:buFont typeface="Arial" panose="020B0604020202020204" pitchFamily="34" charset="0"/>
              <a:buChar char="•"/>
            </a:pPr>
            <a:r>
              <a:rPr lang="en-US" altLang="ja-JP" sz="2400" dirty="0">
                <a:solidFill>
                  <a:schemeClr val="tx1"/>
                </a:solidFill>
                <a:latin typeface="Arial" panose="020B0604020202020204" pitchFamily="34" charset="0"/>
                <a:cs typeface="Arial" panose="020B0604020202020204" pitchFamily="34" charset="0"/>
              </a:rPr>
              <a:t>Daily food loss is 139g per capita, that is equal to a bowl of  rice.</a:t>
            </a:r>
            <a:r>
              <a:rPr lang="ja-JP" altLang="en-US" sz="2400" dirty="0">
                <a:solidFill>
                  <a:schemeClr val="tx1"/>
                </a:solidFill>
                <a:latin typeface="Arial" panose="020B0604020202020204" pitchFamily="34" charset="0"/>
                <a:cs typeface="Arial" panose="020B0604020202020204" pitchFamily="34" charset="0"/>
              </a:rPr>
              <a:t> </a:t>
            </a:r>
            <a:endParaRPr lang="en-US" altLang="ja-JP" sz="2400" dirty="0">
              <a:solidFill>
                <a:schemeClr val="tx1"/>
              </a:solidFill>
              <a:latin typeface="Arial" panose="020B0604020202020204" pitchFamily="34" charset="0"/>
              <a:cs typeface="Arial" panose="020B0604020202020204" pitchFamily="34" charset="0"/>
            </a:endParaRPr>
          </a:p>
          <a:p>
            <a:endParaRPr kumimoji="1" lang="ja-JP" altLang="en-US" sz="2400" dirty="0">
              <a:solidFill>
                <a:schemeClr val="tx1"/>
              </a:solidFill>
              <a:latin typeface="Arial" panose="020B0604020202020204" pitchFamily="34" charset="0"/>
              <a:cs typeface="Arial" panose="020B0604020202020204" pitchFamily="34" charset="0"/>
            </a:endParaRPr>
          </a:p>
        </p:txBody>
      </p:sp>
      <p:sp>
        <p:nvSpPr>
          <p:cNvPr id="7" name="正方形/長方形 6"/>
          <p:cNvSpPr/>
          <p:nvPr/>
        </p:nvSpPr>
        <p:spPr>
          <a:xfrm>
            <a:off x="5909481" y="6373504"/>
            <a:ext cx="5909480" cy="4145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Source : MAFF, </a:t>
            </a:r>
            <a:r>
              <a:rPr kumimoji="1" lang="ja-JP" altLang="en-US" dirty="0">
                <a:solidFill>
                  <a:schemeClr val="tx1"/>
                </a:solidFill>
              </a:rPr>
              <a:t>食品ロス・リサイクルをめぐる情勢</a:t>
            </a:r>
          </a:p>
        </p:txBody>
      </p:sp>
      <p:sp>
        <p:nvSpPr>
          <p:cNvPr id="2" name="スライド番号プレースホルダー 1"/>
          <p:cNvSpPr>
            <a:spLocks noGrp="1"/>
          </p:cNvSpPr>
          <p:nvPr>
            <p:ph type="sldNum" sz="quarter" idx="12"/>
          </p:nvPr>
        </p:nvSpPr>
        <p:spPr/>
        <p:txBody>
          <a:bodyPr/>
          <a:lstStyle/>
          <a:p>
            <a:fld id="{F48FF65C-A0D8-4676-9D7F-E477FEA797F6}" type="slidenum">
              <a:rPr kumimoji="1" lang="ja-JP" altLang="en-US" smtClean="0"/>
              <a:t>7</a:t>
            </a:fld>
            <a:endParaRPr kumimoji="1" lang="ja-JP" altLang="en-US"/>
          </a:p>
        </p:txBody>
      </p:sp>
      <p:sp>
        <p:nvSpPr>
          <p:cNvPr id="3" name="正方形/長方形 2"/>
          <p:cNvSpPr/>
          <p:nvPr/>
        </p:nvSpPr>
        <p:spPr>
          <a:xfrm>
            <a:off x="4432153" y="1525702"/>
            <a:ext cx="2954655" cy="646331"/>
          </a:xfrm>
          <a:prstGeom prst="rect">
            <a:avLst/>
          </a:prstGeom>
          <a:solidFill>
            <a:schemeClr val="accent2">
              <a:lumMod val="20000"/>
              <a:lumOff val="80000"/>
            </a:schemeClr>
          </a:solidFill>
        </p:spPr>
        <p:txBody>
          <a:bodyPr wrap="none">
            <a:spAutoFit/>
          </a:bodyPr>
          <a:lstStyle/>
          <a:p>
            <a:r>
              <a:rPr lang="en-US" altLang="ja-JP" dirty="0">
                <a:latin typeface="Arial" panose="020B0604020202020204" pitchFamily="34" charset="0"/>
                <a:cs typeface="Arial" panose="020B0604020202020204" pitchFamily="34" charset="0"/>
              </a:rPr>
              <a:t>Food loss/ </a:t>
            </a:r>
            <a:r>
              <a:rPr lang="en-US" altLang="ja-JP" dirty="0">
                <a:latin typeface="Arial" panose="020B0604020202020204" pitchFamily="34" charset="0"/>
                <a:ea typeface="HGS明朝E" panose="02020900000000000000" pitchFamily="18" charset="-128"/>
                <a:cs typeface="Arial" panose="020B0604020202020204" pitchFamily="34" charset="0"/>
              </a:rPr>
              <a:t>municipal waste</a:t>
            </a:r>
            <a:endParaRPr lang="en-US" altLang="ja-JP" dirty="0">
              <a:latin typeface="Arial" panose="020B0604020202020204" pitchFamily="34" charset="0"/>
              <a:cs typeface="Arial" panose="020B0604020202020204" pitchFamily="34" charset="0"/>
            </a:endParaRPr>
          </a:p>
          <a:p>
            <a:r>
              <a:rPr lang="en-US" altLang="ja-JP" dirty="0">
                <a:latin typeface="Arial" panose="020B0604020202020204" pitchFamily="34" charset="0"/>
                <a:cs typeface="Arial" panose="020B0604020202020204" pitchFamily="34" charset="0"/>
              </a:rPr>
              <a:t>, 6.43MT</a:t>
            </a:r>
          </a:p>
        </p:txBody>
      </p:sp>
      <p:sp>
        <p:nvSpPr>
          <p:cNvPr id="8" name="正方形/長方形 7"/>
          <p:cNvSpPr/>
          <p:nvPr/>
        </p:nvSpPr>
        <p:spPr>
          <a:xfrm>
            <a:off x="4432153" y="3822396"/>
            <a:ext cx="1338828" cy="369332"/>
          </a:xfrm>
          <a:prstGeom prst="rect">
            <a:avLst/>
          </a:prstGeom>
          <a:solidFill>
            <a:schemeClr val="accent5">
              <a:lumMod val="60000"/>
              <a:lumOff val="40000"/>
            </a:schemeClr>
          </a:solidFill>
        </p:spPr>
        <p:txBody>
          <a:bodyPr wrap="none">
            <a:spAutoFit/>
          </a:bodyPr>
          <a:lstStyle/>
          <a:p>
            <a:r>
              <a:rPr lang="en-US" altLang="ja-JP" dirty="0">
                <a:latin typeface="Arial" panose="020B0604020202020204" pitchFamily="34" charset="0"/>
                <a:cs typeface="Arial" panose="020B0604020202020204" pitchFamily="34" charset="0"/>
              </a:rPr>
              <a:t>restaurants</a:t>
            </a:r>
          </a:p>
        </p:txBody>
      </p:sp>
      <p:sp>
        <p:nvSpPr>
          <p:cNvPr id="9" name="正方形/長方形 8"/>
          <p:cNvSpPr/>
          <p:nvPr/>
        </p:nvSpPr>
        <p:spPr>
          <a:xfrm>
            <a:off x="5962657" y="3822396"/>
            <a:ext cx="1364476" cy="369332"/>
          </a:xfrm>
          <a:prstGeom prst="rect">
            <a:avLst/>
          </a:prstGeom>
          <a:solidFill>
            <a:srgbClr val="CC0000"/>
          </a:solidFill>
        </p:spPr>
        <p:txBody>
          <a:bodyPr wrap="none">
            <a:spAutoFit/>
          </a:bodyPr>
          <a:lstStyle/>
          <a:p>
            <a:r>
              <a:rPr lang="en-US" altLang="ja-JP" dirty="0">
                <a:solidFill>
                  <a:schemeClr val="bg1"/>
                </a:solidFill>
                <a:latin typeface="Arial" panose="020B0604020202020204" pitchFamily="34" charset="0"/>
                <a:cs typeface="Arial" panose="020B0604020202020204" pitchFamily="34" charset="0"/>
              </a:rPr>
              <a:t>households</a:t>
            </a:r>
          </a:p>
        </p:txBody>
      </p:sp>
      <p:sp>
        <p:nvSpPr>
          <p:cNvPr id="10" name="テキスト ボックス 9"/>
          <p:cNvSpPr txBox="1"/>
          <p:nvPr/>
        </p:nvSpPr>
        <p:spPr>
          <a:xfrm>
            <a:off x="8283398" y="2086245"/>
            <a:ext cx="2762295" cy="369332"/>
          </a:xfrm>
          <a:prstGeom prst="rect">
            <a:avLst/>
          </a:prstGeom>
          <a:solidFill>
            <a:schemeClr val="bg1"/>
          </a:solidFill>
        </p:spPr>
        <p:txBody>
          <a:bodyPr wrap="none" rtlCol="0">
            <a:spAutoFit/>
          </a:bodyPr>
          <a:lstStyle/>
          <a:p>
            <a:r>
              <a:rPr lang="en-US" altLang="ja-JP" dirty="0">
                <a:latin typeface="Arial" panose="020B0604020202020204" pitchFamily="34" charset="0"/>
                <a:cs typeface="Arial" panose="020B0604020202020204" pitchFamily="34" charset="0"/>
              </a:rPr>
              <a:t>Daily food loss per capita</a:t>
            </a:r>
            <a:endParaRPr kumimoji="1" lang="ja-JP" altLang="en-US" dirty="0"/>
          </a:p>
        </p:txBody>
      </p:sp>
      <p:sp>
        <p:nvSpPr>
          <p:cNvPr id="11" name="テキスト ボックス 10"/>
          <p:cNvSpPr txBox="1"/>
          <p:nvPr/>
        </p:nvSpPr>
        <p:spPr>
          <a:xfrm>
            <a:off x="8610410" y="2559815"/>
            <a:ext cx="2323072" cy="677108"/>
          </a:xfrm>
          <a:prstGeom prst="rect">
            <a:avLst/>
          </a:prstGeom>
          <a:solidFill>
            <a:schemeClr val="bg1"/>
          </a:solidFill>
        </p:spPr>
        <p:txBody>
          <a:bodyPr wrap="none" rtlCol="0">
            <a:spAutoFit/>
          </a:bodyPr>
          <a:lstStyle/>
          <a:p>
            <a:r>
              <a:rPr lang="en-US" altLang="ja-JP" sz="2000" b="1" dirty="0">
                <a:solidFill>
                  <a:srgbClr val="FF0000"/>
                </a:solidFill>
                <a:latin typeface="Arial" panose="020B0604020202020204" pitchFamily="34" charset="0"/>
                <a:cs typeface="Arial" panose="020B0604020202020204" pitchFamily="34" charset="0"/>
              </a:rPr>
              <a:t>Approx. 139g/day</a:t>
            </a:r>
          </a:p>
          <a:p>
            <a:r>
              <a:rPr kumimoji="1" lang="en-US" altLang="ja-JP" dirty="0">
                <a:latin typeface="Arial" panose="020B0604020202020204" pitchFamily="34" charset="0"/>
                <a:cs typeface="Arial" panose="020B0604020202020204" pitchFamily="34" charset="0"/>
              </a:rPr>
              <a:t>=a bowl of rice</a:t>
            </a:r>
            <a:endParaRPr kumimoji="1" lang="ja-JP" altLang="en-US" dirty="0"/>
          </a:p>
        </p:txBody>
      </p:sp>
      <p:sp>
        <p:nvSpPr>
          <p:cNvPr id="13" name="テキスト ボックス 12"/>
          <p:cNvSpPr txBox="1"/>
          <p:nvPr/>
        </p:nvSpPr>
        <p:spPr>
          <a:xfrm>
            <a:off x="8610410" y="3398878"/>
            <a:ext cx="2435283" cy="677108"/>
          </a:xfrm>
          <a:prstGeom prst="rect">
            <a:avLst/>
          </a:prstGeom>
          <a:solidFill>
            <a:schemeClr val="bg1"/>
          </a:solidFill>
        </p:spPr>
        <p:txBody>
          <a:bodyPr wrap="square" rtlCol="0">
            <a:spAutoFit/>
          </a:bodyPr>
          <a:lstStyle/>
          <a:p>
            <a:r>
              <a:rPr lang="en-US" altLang="ja-JP" sz="2000" b="1" dirty="0">
                <a:solidFill>
                  <a:srgbClr val="FF0000"/>
                </a:solidFill>
                <a:latin typeface="Arial" panose="020B0604020202020204" pitchFamily="34" charset="0"/>
                <a:cs typeface="Arial" panose="020B0604020202020204" pitchFamily="34" charset="0"/>
              </a:rPr>
              <a:t>Approx. 51kg/</a:t>
            </a:r>
            <a:r>
              <a:rPr lang="en-US" altLang="ja-JP" sz="2000" b="1" dirty="0" err="1">
                <a:solidFill>
                  <a:srgbClr val="FF0000"/>
                </a:solidFill>
                <a:latin typeface="Arial" panose="020B0604020202020204" pitchFamily="34" charset="0"/>
                <a:cs typeface="Arial" panose="020B0604020202020204" pitchFamily="34" charset="0"/>
              </a:rPr>
              <a:t>yr</a:t>
            </a:r>
            <a:endParaRPr lang="en-US" altLang="ja-JP" sz="2000" b="1" dirty="0">
              <a:solidFill>
                <a:srgbClr val="FF0000"/>
              </a:solidFill>
              <a:latin typeface="Arial" panose="020B0604020202020204" pitchFamily="34" charset="0"/>
              <a:cs typeface="Arial" panose="020B0604020202020204" pitchFamily="34" charset="0"/>
            </a:endParaRPr>
          </a:p>
          <a:p>
            <a:r>
              <a:rPr kumimoji="1" lang="en-US" altLang="ja-JP" dirty="0">
                <a:latin typeface="Arial" panose="020B0604020202020204" pitchFamily="34" charset="0"/>
                <a:cs typeface="Arial" panose="020B0604020202020204" pitchFamily="34" charset="0"/>
              </a:rPr>
              <a:t>=rice</a:t>
            </a:r>
            <a:r>
              <a:rPr lang="ja-JP" altLang="en-US" dirty="0">
                <a:latin typeface="Arial" panose="020B0604020202020204" pitchFamily="34" charset="0"/>
                <a:cs typeface="Arial" panose="020B0604020202020204" pitchFamily="34" charset="0"/>
              </a:rPr>
              <a:t> </a:t>
            </a:r>
            <a:r>
              <a:rPr kumimoji="1" lang="en-US" altLang="ja-JP" dirty="0">
                <a:latin typeface="Arial" panose="020B0604020202020204" pitchFamily="34" charset="0"/>
                <a:cs typeface="Arial" panose="020B0604020202020204" pitchFamily="34" charset="0"/>
              </a:rPr>
              <a:t>consumption/</a:t>
            </a:r>
            <a:r>
              <a:rPr kumimoji="1" lang="ja-JP" altLang="en-US" dirty="0">
                <a:latin typeface="Arial" panose="020B0604020202020204" pitchFamily="34" charset="0"/>
                <a:cs typeface="Arial" panose="020B0604020202020204" pitchFamily="34" charset="0"/>
              </a:rPr>
              <a:t> </a:t>
            </a:r>
            <a:r>
              <a:rPr kumimoji="1" lang="en-US" altLang="ja-JP" dirty="0" err="1">
                <a:latin typeface="Arial" panose="020B0604020202020204" pitchFamily="34" charset="0"/>
                <a:cs typeface="Arial" panose="020B0604020202020204" pitchFamily="34" charset="0"/>
              </a:rPr>
              <a:t>yr</a:t>
            </a:r>
            <a:endParaRPr kumimoji="1" lang="ja-JP" altLang="en-US" dirty="0"/>
          </a:p>
        </p:txBody>
      </p:sp>
    </p:spTree>
    <p:extLst>
      <p:ext uri="{BB962C8B-B14F-4D97-AF65-F5344CB8AC3E}">
        <p14:creationId xmlns:p14="http://schemas.microsoft.com/office/powerpoint/2010/main" val="3529030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43591" y="1216949"/>
            <a:ext cx="3428854" cy="4351338"/>
          </a:xfr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1278" y="1951630"/>
            <a:ext cx="4458014" cy="3031450"/>
          </a:xfrm>
          <a:prstGeom prst="rect">
            <a:avLst/>
          </a:prstGeom>
        </p:spPr>
      </p:pic>
      <p:sp>
        <p:nvSpPr>
          <p:cNvPr id="6" name="正方形/長方形 5"/>
          <p:cNvSpPr/>
          <p:nvPr/>
        </p:nvSpPr>
        <p:spPr>
          <a:xfrm>
            <a:off x="4043591" y="5897574"/>
            <a:ext cx="3302758" cy="416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Cooked rice </a:t>
            </a:r>
            <a:r>
              <a:rPr kumimoji="1" lang="en-US" altLang="ja-JP" dirty="0">
                <a:solidFill>
                  <a:schemeClr val="tx1"/>
                </a:solidFill>
              </a:rPr>
              <a:t>150g  \150 equivalent</a:t>
            </a:r>
            <a:endParaRPr kumimoji="1" lang="ja-JP" altLang="en-US" dirty="0">
              <a:solidFill>
                <a:schemeClr val="tx1"/>
              </a:solidFill>
            </a:endParaRPr>
          </a:p>
        </p:txBody>
      </p:sp>
      <p:sp>
        <p:nvSpPr>
          <p:cNvPr id="7" name="正方形/長方形 6"/>
          <p:cNvSpPr/>
          <p:nvPr/>
        </p:nvSpPr>
        <p:spPr>
          <a:xfrm>
            <a:off x="8131392" y="5663820"/>
            <a:ext cx="3657600" cy="5595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err="1">
                <a:solidFill>
                  <a:schemeClr val="tx1"/>
                </a:solidFill>
              </a:rPr>
              <a:t>Onigiri</a:t>
            </a:r>
            <a:r>
              <a:rPr lang="en-US" altLang="ja-JP" dirty="0">
                <a:solidFill>
                  <a:schemeClr val="tx1"/>
                </a:solidFill>
              </a:rPr>
              <a:t> </a:t>
            </a:r>
            <a:r>
              <a:rPr kumimoji="1" lang="en-US" altLang="ja-JP" dirty="0">
                <a:solidFill>
                  <a:schemeClr val="tx1"/>
                </a:solidFill>
              </a:rPr>
              <a:t>111g. \100</a:t>
            </a:r>
            <a:r>
              <a:rPr lang="ja-JP" altLang="en-US" dirty="0">
                <a:solidFill>
                  <a:schemeClr val="tx1"/>
                </a:solidFill>
              </a:rPr>
              <a:t> </a:t>
            </a:r>
            <a:r>
              <a:rPr lang="en-US" altLang="ja-JP" dirty="0" err="1">
                <a:solidFill>
                  <a:schemeClr val="tx1"/>
                </a:solidFill>
              </a:rPr>
              <a:t>equivalen</a:t>
            </a:r>
            <a:endParaRPr kumimoji="1" lang="ja-JP" altLang="en-US" dirty="0">
              <a:solidFill>
                <a:schemeClr val="tx1"/>
              </a:solidFill>
            </a:endParaRPr>
          </a:p>
        </p:txBody>
      </p:sp>
      <p:sp>
        <p:nvSpPr>
          <p:cNvPr id="8" name="タイトル 1"/>
          <p:cNvSpPr>
            <a:spLocks noGrp="1"/>
          </p:cNvSpPr>
          <p:nvPr>
            <p:ph type="title"/>
          </p:nvPr>
        </p:nvSpPr>
        <p:spPr>
          <a:xfrm>
            <a:off x="122800" y="189237"/>
            <a:ext cx="7541525" cy="699400"/>
          </a:xfrm>
          <a:ln>
            <a:solidFill>
              <a:schemeClr val="tx1"/>
            </a:solidFill>
          </a:ln>
        </p:spPr>
        <p:txBody>
          <a:bodyPr>
            <a:normAutofit/>
          </a:bodyPr>
          <a:lstStyle/>
          <a:p>
            <a:r>
              <a:rPr lang="en-US" altLang="ja-JP" sz="2800" dirty="0">
                <a:latin typeface="Meiryo UI" panose="020B0604030504040204" pitchFamily="50" charset="-128"/>
                <a:ea typeface="Meiryo UI" panose="020B0604030504040204" pitchFamily="50" charset="-128"/>
              </a:rPr>
              <a:t>Food loss, Japan </a:t>
            </a:r>
            <a:r>
              <a:rPr lang="ja-JP" altLang="en-US" sz="2800" dirty="0">
                <a:latin typeface="Arial" panose="020B0604020202020204" pitchFamily="34" charset="0"/>
                <a:ea typeface="HGS明朝E" panose="02020900000000000000" pitchFamily="18" charset="-128"/>
                <a:cs typeface="Arial" panose="020B0604020202020204" pitchFamily="34" charset="0"/>
              </a:rPr>
              <a:t>（</a:t>
            </a:r>
            <a:r>
              <a:rPr lang="en-US" altLang="ja-JP" sz="2800" dirty="0">
                <a:latin typeface="Arial" panose="020B0604020202020204" pitchFamily="34" charset="0"/>
                <a:ea typeface="HGS明朝E" panose="02020900000000000000" pitchFamily="18" charset="-128"/>
                <a:cs typeface="Arial" panose="020B0604020202020204" pitchFamily="34" charset="0"/>
              </a:rPr>
              <a:t>economical impact</a:t>
            </a:r>
            <a:r>
              <a:rPr lang="ja-JP" altLang="en-US" sz="2800" dirty="0">
                <a:latin typeface="Arial" panose="020B0604020202020204" pitchFamily="34" charset="0"/>
                <a:ea typeface="HGS明朝E" panose="02020900000000000000" pitchFamily="18" charset="-128"/>
                <a:cs typeface="Arial" panose="020B0604020202020204" pitchFamily="34" charset="0"/>
              </a:rPr>
              <a:t>）</a:t>
            </a:r>
            <a:endParaRPr kumimoji="1" lang="ja-JP" altLang="en-US" sz="2800" b="1" dirty="0">
              <a:latin typeface="HGS明朝E" panose="02020900000000000000" pitchFamily="18" charset="-128"/>
              <a:ea typeface="HGS明朝E" panose="02020900000000000000" pitchFamily="18" charset="-128"/>
            </a:endParaRPr>
          </a:p>
        </p:txBody>
      </p:sp>
      <p:sp>
        <p:nvSpPr>
          <p:cNvPr id="9" name="正方形/長方形 8"/>
          <p:cNvSpPr/>
          <p:nvPr/>
        </p:nvSpPr>
        <p:spPr>
          <a:xfrm>
            <a:off x="122800" y="1216949"/>
            <a:ext cx="3501749" cy="5347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altLang="ja-JP" sz="2000" dirty="0">
                <a:solidFill>
                  <a:schemeClr val="tx1"/>
                </a:solidFill>
                <a:latin typeface="Arial" panose="020B0604020202020204" pitchFamily="34" charset="0"/>
                <a:cs typeface="Arial" panose="020B0604020202020204" pitchFamily="34" charset="0"/>
              </a:rPr>
              <a:t>Amount of daily food loss (139g)  is close to a cooked rice (150g) or a CONVENI </a:t>
            </a:r>
            <a:r>
              <a:rPr lang="en-US" altLang="ja-JP" sz="2000" dirty="0" err="1">
                <a:solidFill>
                  <a:schemeClr val="tx1"/>
                </a:solidFill>
                <a:latin typeface="Arial" panose="020B0604020202020204" pitchFamily="34" charset="0"/>
                <a:cs typeface="Arial" panose="020B0604020202020204" pitchFamily="34" charset="0"/>
              </a:rPr>
              <a:t>onigiri</a:t>
            </a:r>
            <a:r>
              <a:rPr lang="en-US" altLang="ja-JP" sz="2000" dirty="0">
                <a:solidFill>
                  <a:schemeClr val="tx1"/>
                </a:solidFill>
                <a:latin typeface="Arial" panose="020B0604020202020204" pitchFamily="34" charset="0"/>
                <a:cs typeface="Arial" panose="020B0604020202020204" pitchFamily="34" charset="0"/>
              </a:rPr>
              <a:t> (111g)</a:t>
            </a:r>
          </a:p>
          <a:p>
            <a:pPr marL="285750" indent="-285750">
              <a:buFont typeface="Arial" panose="020B0604020202020204" pitchFamily="34" charset="0"/>
              <a:buChar char="•"/>
            </a:pPr>
            <a:r>
              <a:rPr lang="en-US" altLang="ja-JP" sz="2000" dirty="0">
                <a:solidFill>
                  <a:schemeClr val="tx1"/>
                </a:solidFill>
                <a:latin typeface="Arial" panose="020B0604020202020204" pitchFamily="34" charset="0"/>
                <a:cs typeface="Arial" panose="020B0604020202020204" pitchFamily="34" charset="0"/>
              </a:rPr>
              <a:t>This value can be estimated between 100 YEN and 150YEN. </a:t>
            </a:r>
            <a:r>
              <a:rPr lang="ja-JP" altLang="en-US" sz="2000" dirty="0">
                <a:solidFill>
                  <a:schemeClr val="tx1"/>
                </a:solidFill>
                <a:latin typeface="Arial" panose="020B0604020202020204" pitchFamily="34" charset="0"/>
                <a:cs typeface="Arial" panose="020B0604020202020204" pitchFamily="34" charset="0"/>
              </a:rPr>
              <a:t>（</a:t>
            </a:r>
            <a:r>
              <a:rPr lang="en-US" altLang="ja-JP" sz="2000" dirty="0">
                <a:solidFill>
                  <a:schemeClr val="tx1"/>
                </a:solidFill>
                <a:latin typeface="Arial" panose="020B0604020202020204" pitchFamily="34" charset="0"/>
                <a:cs typeface="Arial" panose="020B0604020202020204" pitchFamily="34" charset="0"/>
              </a:rPr>
              <a:t>Assuming cost rate 30%, annual cost is </a:t>
            </a:r>
            <a:r>
              <a:rPr lang="en-US" altLang="ja-JP" sz="2000" u="sng" dirty="0">
                <a:solidFill>
                  <a:schemeClr val="tx1"/>
                </a:solidFill>
                <a:latin typeface="Arial" panose="020B0604020202020204" pitchFamily="34" charset="0"/>
                <a:cs typeface="Arial" panose="020B0604020202020204" pitchFamily="34" charset="0"/>
              </a:rPr>
              <a:t>10</a:t>
            </a:r>
            <a:r>
              <a:rPr lang="ja-JP" altLang="en-US" sz="2000" u="sng" dirty="0">
                <a:solidFill>
                  <a:schemeClr val="tx1"/>
                </a:solidFill>
                <a:latin typeface="Arial" panose="020B0604020202020204" pitchFamily="34" charset="0"/>
                <a:cs typeface="Arial" panose="020B0604020202020204" pitchFamily="34" charset="0"/>
              </a:rPr>
              <a:t> </a:t>
            </a:r>
            <a:r>
              <a:rPr lang="en-US" altLang="ja-JP" sz="2000" u="sng" dirty="0">
                <a:solidFill>
                  <a:schemeClr val="tx1"/>
                </a:solidFill>
                <a:latin typeface="Arial" panose="020B0604020202020204" pitchFamily="34" charset="0"/>
                <a:cs typeface="Arial" panose="020B0604020202020204" pitchFamily="34" charset="0"/>
              </a:rPr>
              <a:t>to 16k YEN per capita</a:t>
            </a:r>
            <a:r>
              <a:rPr lang="ja-JP" altLang="en-US" sz="2000" dirty="0">
                <a:solidFill>
                  <a:schemeClr val="tx1"/>
                </a:solidFill>
                <a:latin typeface="Arial" panose="020B0604020202020204" pitchFamily="34" charset="0"/>
                <a:cs typeface="Arial" panose="020B0604020202020204" pitchFamily="34" charset="0"/>
              </a:rPr>
              <a:t>）</a:t>
            </a:r>
            <a:endParaRPr lang="en-US" altLang="ja-JP" sz="20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kumimoji="1" lang="en-US" altLang="ja-JP" sz="2000" dirty="0">
                <a:solidFill>
                  <a:schemeClr val="tx1"/>
                </a:solidFill>
                <a:latin typeface="Arial" panose="020B0604020202020204" pitchFamily="34" charset="0"/>
                <a:cs typeface="Arial" panose="020B0604020202020204" pitchFamily="34" charset="0"/>
              </a:rPr>
              <a:t>Municipal waste treatment cost: 15k YEN per capita</a:t>
            </a:r>
          </a:p>
          <a:p>
            <a:r>
              <a:rPr lang="en-US" altLang="ja-JP" sz="2000" dirty="0">
                <a:solidFill>
                  <a:schemeClr val="tx1"/>
                </a:solidFill>
                <a:latin typeface="Arial" panose="020B0604020202020204" pitchFamily="34" charset="0"/>
                <a:cs typeface="Arial" panose="020B0604020202020204" pitchFamily="34" charset="0"/>
              </a:rPr>
              <a:t>  </a:t>
            </a:r>
            <a:r>
              <a:rPr lang="ja-JP" altLang="en-US" sz="2000" dirty="0">
                <a:solidFill>
                  <a:schemeClr val="tx1"/>
                </a:solidFill>
                <a:latin typeface="Arial" panose="020B0604020202020204" pitchFamily="34" charset="0"/>
                <a:cs typeface="Arial" panose="020B0604020202020204" pitchFamily="34" charset="0"/>
              </a:rPr>
              <a:t>⇒ </a:t>
            </a:r>
            <a:r>
              <a:rPr lang="en-US" altLang="ja-JP" sz="2000" dirty="0">
                <a:solidFill>
                  <a:schemeClr val="tx1"/>
                </a:solidFill>
                <a:latin typeface="Arial" panose="020B0604020202020204" pitchFamily="34" charset="0"/>
                <a:cs typeface="Arial" panose="020B0604020202020204" pitchFamily="34" charset="0"/>
              </a:rPr>
              <a:t>for food waste (40% of total waste), 6k YEN is paid annually.</a:t>
            </a:r>
          </a:p>
          <a:p>
            <a:r>
              <a:rPr kumimoji="1" lang="en-US" altLang="ja-JP" sz="2000" dirty="0">
                <a:solidFill>
                  <a:schemeClr val="tx1"/>
                </a:solidFill>
                <a:latin typeface="Arial" panose="020B0604020202020204" pitchFamily="34" charset="0"/>
                <a:cs typeface="Arial" panose="020B0604020202020204" pitchFamily="34" charset="0"/>
              </a:rPr>
              <a:t>(national total </a:t>
            </a:r>
            <a:r>
              <a:rPr lang="en-US" altLang="ja-JP" sz="2000" dirty="0">
                <a:solidFill>
                  <a:schemeClr val="tx1"/>
                </a:solidFill>
                <a:latin typeface="Arial" panose="020B0604020202020204" pitchFamily="34" charset="0"/>
                <a:cs typeface="Arial" panose="020B0604020202020204" pitchFamily="34" charset="0"/>
              </a:rPr>
              <a:t>of Municipal waste treatment cost: \1.9</a:t>
            </a:r>
            <a:r>
              <a:rPr kumimoji="1" lang="en-US" altLang="ja-JP" sz="2000" dirty="0">
                <a:solidFill>
                  <a:schemeClr val="tx1"/>
                </a:solidFill>
                <a:latin typeface="Arial" panose="020B0604020202020204" pitchFamily="34" charset="0"/>
                <a:cs typeface="Arial" panose="020B0604020202020204" pitchFamily="34" charset="0"/>
              </a:rPr>
              <a:t>B</a:t>
            </a:r>
          </a:p>
          <a:p>
            <a:r>
              <a:rPr lang="ja-JP" altLang="en-US" sz="2000" dirty="0">
                <a:solidFill>
                  <a:schemeClr val="tx1"/>
                </a:solidFill>
                <a:latin typeface="Arial" panose="020B0604020202020204" pitchFamily="34" charset="0"/>
                <a:cs typeface="Arial" panose="020B0604020202020204" pitchFamily="34" charset="0"/>
              </a:rPr>
              <a:t>　</a:t>
            </a:r>
            <a:endParaRPr kumimoji="1" lang="ja-JP" altLang="en-US" sz="2000" dirty="0">
              <a:solidFill>
                <a:schemeClr val="tx1"/>
              </a:solidFill>
              <a:latin typeface="Arial" panose="020B0604020202020204" pitchFamily="34" charset="0"/>
              <a:cs typeface="Arial" panose="020B0604020202020204" pitchFamily="34" charset="0"/>
            </a:endParaRPr>
          </a:p>
        </p:txBody>
      </p:sp>
      <p:sp>
        <p:nvSpPr>
          <p:cNvPr id="2" name="正方形/長方形 1"/>
          <p:cNvSpPr/>
          <p:nvPr/>
        </p:nvSpPr>
        <p:spPr>
          <a:xfrm>
            <a:off x="5254388" y="1514901"/>
            <a:ext cx="395785" cy="14876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F48FF65C-A0D8-4676-9D7F-E477FEA797F6}" type="slidenum">
              <a:rPr kumimoji="1" lang="ja-JP" altLang="en-US" smtClean="0"/>
              <a:t>8</a:t>
            </a:fld>
            <a:endParaRPr kumimoji="1" lang="ja-JP" altLang="en-US"/>
          </a:p>
        </p:txBody>
      </p:sp>
    </p:spTree>
    <p:extLst>
      <p:ext uri="{BB962C8B-B14F-4D97-AF65-F5344CB8AC3E}">
        <p14:creationId xmlns:p14="http://schemas.microsoft.com/office/powerpoint/2010/main" val="3604251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2451099"/>
            <a:ext cx="10515600" cy="1371601"/>
          </a:xfrm>
        </p:spPr>
        <p:txBody>
          <a:bodyPr>
            <a:normAutofit/>
          </a:bodyPr>
          <a:lstStyle/>
          <a:p>
            <a:pPr marL="0" indent="0" algn="ctr">
              <a:buNone/>
            </a:pPr>
            <a:r>
              <a:rPr kumimoji="1" lang="en-US" altLang="ja-JP" sz="4400" dirty="0">
                <a:latin typeface="Meiryo UI" panose="020B0604030504040204" pitchFamily="50" charset="-128"/>
                <a:ea typeface="Meiryo UI" panose="020B0604030504040204" pitchFamily="50" charset="-128"/>
              </a:rPr>
              <a:t>Action for Food Loss reduction</a:t>
            </a:r>
            <a:endParaRPr kumimoji="1" lang="ja-JP" altLang="en-US" sz="44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F48FF65C-A0D8-4676-9D7F-E477FEA797F6}" type="slidenum">
              <a:rPr kumimoji="1" lang="ja-JP" altLang="en-US" smtClean="0"/>
              <a:t>9</a:t>
            </a:fld>
            <a:endParaRPr kumimoji="1" lang="ja-JP" altLang="en-US"/>
          </a:p>
        </p:txBody>
      </p:sp>
    </p:spTree>
    <p:extLst>
      <p:ext uri="{BB962C8B-B14F-4D97-AF65-F5344CB8AC3E}">
        <p14:creationId xmlns:p14="http://schemas.microsoft.com/office/powerpoint/2010/main" val="339329272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2706</TotalTime>
  <Words>2747</Words>
  <Application>Microsoft Office PowerPoint</Application>
  <PresentationFormat>ワイド画面</PresentationFormat>
  <Paragraphs>451</Paragraphs>
  <Slides>33</Slides>
  <Notes>16</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33</vt:i4>
      </vt:variant>
    </vt:vector>
  </HeadingPairs>
  <TitlesOfParts>
    <vt:vector size="44" baseType="lpstr">
      <vt:lpstr>HGPｺﾞｼｯｸE</vt:lpstr>
      <vt:lpstr>HGS明朝E</vt:lpstr>
      <vt:lpstr>HG明朝B</vt:lpstr>
      <vt:lpstr>Meiryo UI</vt:lpstr>
      <vt:lpstr>ＭＳ Ｐゴシック</vt:lpstr>
      <vt:lpstr>メイリオ</vt:lpstr>
      <vt:lpstr>Arial</vt:lpstr>
      <vt:lpstr>Calibri</vt:lpstr>
      <vt:lpstr>Cambria</vt:lpstr>
      <vt:lpstr>Wingdings</vt:lpstr>
      <vt:lpstr>Office テーマ</vt:lpstr>
      <vt:lpstr> 食品ロスの現状と削減に向けた動き  </vt:lpstr>
      <vt:lpstr>PowerPoint プレゼンテーション</vt:lpstr>
      <vt:lpstr>PowerPoint プレゼンテーション</vt:lpstr>
      <vt:lpstr>Global malnutrition（Hunger Map 2017 FAO）</vt:lpstr>
      <vt:lpstr>Global Food loss（Environmental impact）</vt:lpstr>
      <vt:lpstr>Food loss, Japan (amount of food waste generated)</vt:lpstr>
      <vt:lpstr>Food loss, Japan （Breakdown of municipal waste）</vt:lpstr>
      <vt:lpstr>Food loss, Japan （economical impact）</vt:lpstr>
      <vt:lpstr>PowerPoint プレゼンテーション</vt:lpstr>
      <vt:lpstr>SDGs Goals in International Society</vt:lpstr>
      <vt:lpstr>日本国内の食品ロス削減に向けた動き（関係省庁）2012年よりスタート</vt:lpstr>
      <vt:lpstr>Food loss related law （abstract）</vt:lpstr>
      <vt:lpstr>食品ロスの削減の推進に関する基本的な方針・素案骨子</vt:lpstr>
      <vt:lpstr>食品ロスの削減の推進に関する基本的な方針・素案（役割）</vt:lpstr>
      <vt:lpstr>食品ロス削減に向けた動き（農水省消費者向け啓発ツール）</vt:lpstr>
      <vt:lpstr>食品ロス削減に向けた動き（環境省消費者向け啓発ツール）</vt:lpstr>
      <vt:lpstr>Movement toward food loss reduction (NPO case)</vt:lpstr>
      <vt:lpstr>Movement toward food loss reduction （donation volunteers）</vt:lpstr>
      <vt:lpstr>Food sharing service１</vt:lpstr>
      <vt:lpstr>Food sharing service 2    Platform for bread waste reduction</vt:lpstr>
      <vt:lpstr>Food Business’s shift to Food loss reduction</vt:lpstr>
      <vt:lpstr>PowerPoint プレゼンテーション</vt:lpstr>
      <vt:lpstr>Activities in developed countries</vt:lpstr>
      <vt:lpstr>食品ロス削減に向けた動き（関係省庁の目標）</vt:lpstr>
      <vt:lpstr>Food loss reduction _ Future Issues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私の取組み　　 宴会料理</vt:lpstr>
      <vt:lpstr>私の取組み　調味料の期限切れ事例</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日吉栄一</dc:creator>
  <cp:lastModifiedBy>Hirayama</cp:lastModifiedBy>
  <cp:revision>196</cp:revision>
  <cp:lastPrinted>2020-05-18T08:41:42Z</cp:lastPrinted>
  <dcterms:created xsi:type="dcterms:W3CDTF">2019-04-17T07:58:55Z</dcterms:created>
  <dcterms:modified xsi:type="dcterms:W3CDTF">2020-05-19T07:08:29Z</dcterms:modified>
</cp:coreProperties>
</file>