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65" r:id="rId4"/>
    <p:sldId id="266" r:id="rId5"/>
    <p:sldId id="268" r:id="rId6"/>
    <p:sldId id="269" r:id="rId7"/>
    <p:sldId id="270" r:id="rId8"/>
    <p:sldId id="271" r:id="rId9"/>
    <p:sldId id="272" r:id="rId10"/>
    <p:sldId id="273" r:id="rId11"/>
    <p:sldId id="274" r:id="rId12"/>
    <p:sldId id="275" r:id="rId13"/>
    <p:sldId id="276" r:id="rId14"/>
    <p:sldId id="278" r:id="rId15"/>
    <p:sldId id="279" r:id="rId16"/>
    <p:sldId id="260" r:id="rId17"/>
    <p:sldId id="277" r:id="rId18"/>
    <p:sldId id="281" r:id="rId19"/>
    <p:sldId id="280" r:id="rId20"/>
  </p:sldIdLst>
  <p:sldSz cx="9144000" cy="6858000" type="screen4x3"/>
  <p:notesSz cx="6858000" cy="987425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2" autoAdjust="0"/>
    <p:restoredTop sz="94109" autoAdjust="0"/>
  </p:normalViewPr>
  <p:slideViewPr>
    <p:cSldViewPr>
      <p:cViewPr varScale="1">
        <p:scale>
          <a:sx n="64" d="100"/>
          <a:sy n="64" d="100"/>
        </p:scale>
        <p:origin x="560" y="56"/>
      </p:cViewPr>
      <p:guideLst>
        <p:guide orient="horz" pos="2160"/>
        <p:guide pos="2880"/>
      </p:guideLst>
    </p:cSldViewPr>
  </p:slideViewPr>
  <p:notesTextViewPr>
    <p:cViewPr>
      <p:scale>
        <a:sx n="1" d="1"/>
        <a:sy n="1" d="1"/>
      </p:scale>
      <p:origin x="0" y="0"/>
    </p:cViewPr>
  </p:notesTextViewPr>
  <p:sorterViewPr>
    <p:cViewPr>
      <p:scale>
        <a:sx n="100" d="100"/>
        <a:sy n="100" d="100"/>
      </p:scale>
      <p:origin x="0" y="42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71800" cy="49371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1"/>
            <a:ext cx="2971800" cy="493712"/>
          </a:xfrm>
          <a:prstGeom prst="rect">
            <a:avLst/>
          </a:prstGeom>
        </p:spPr>
        <p:txBody>
          <a:bodyPr vert="horz" lIns="91440" tIns="45720" rIns="91440" bIns="45720" rtlCol="0"/>
          <a:lstStyle>
            <a:lvl1pPr algn="r">
              <a:defRPr sz="1200"/>
            </a:lvl1pPr>
          </a:lstStyle>
          <a:p>
            <a:fld id="{BB4E3F21-6987-4046-BE1C-20EA8018DE1F}" type="datetimeFigureOut">
              <a:rPr kumimoji="1" lang="ja-JP" altLang="en-US" smtClean="0"/>
              <a:t>2017/3/26</a:t>
            </a:fld>
            <a:endParaRPr kumimoji="1" lang="ja-JP" altLang="en-US"/>
          </a:p>
        </p:txBody>
      </p:sp>
      <p:sp>
        <p:nvSpPr>
          <p:cNvPr id="4" name="スライド イメージ プレースホルダー 3"/>
          <p:cNvSpPr>
            <a:spLocks noGrp="1" noRot="1" noChangeAspect="1"/>
          </p:cNvSpPr>
          <p:nvPr>
            <p:ph type="sldImg" idx="2"/>
          </p:nvPr>
        </p:nvSpPr>
        <p:spPr>
          <a:xfrm>
            <a:off x="960438" y="741363"/>
            <a:ext cx="4937125" cy="37020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690270"/>
            <a:ext cx="5486400" cy="4443413"/>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8824"/>
            <a:ext cx="2971800"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378824"/>
            <a:ext cx="2971800" cy="493712"/>
          </a:xfrm>
          <a:prstGeom prst="rect">
            <a:avLst/>
          </a:prstGeom>
        </p:spPr>
        <p:txBody>
          <a:bodyPr vert="horz" lIns="91440" tIns="45720" rIns="91440" bIns="45720" rtlCol="0" anchor="b"/>
          <a:lstStyle>
            <a:lvl1pPr algn="r">
              <a:defRPr sz="1200"/>
            </a:lvl1pPr>
          </a:lstStyle>
          <a:p>
            <a:fld id="{90D7BB0B-CE48-417D-AA57-8236EDCB1A80}" type="slidenum">
              <a:rPr kumimoji="1" lang="ja-JP" altLang="en-US" smtClean="0"/>
              <a:t>‹#›</a:t>
            </a:fld>
            <a:endParaRPr kumimoji="1" lang="ja-JP" altLang="en-US"/>
          </a:p>
        </p:txBody>
      </p:sp>
    </p:spTree>
    <p:extLst>
      <p:ext uri="{BB962C8B-B14F-4D97-AF65-F5344CB8AC3E}">
        <p14:creationId xmlns:p14="http://schemas.microsoft.com/office/powerpoint/2010/main" val="14811450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109509-5FA7-4610-87CF-1D5A6507F7E2}" type="slidenum">
              <a:rPr lang="en-US" altLang="ja-JP"/>
              <a:pPr/>
              <a:t>15</a:t>
            </a:fld>
            <a:endParaRPr lang="en-US" altLang="ja-JP"/>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US" altLang="ja-JP" dirty="0"/>
          </a:p>
        </p:txBody>
      </p:sp>
    </p:spTree>
    <p:extLst>
      <p:ext uri="{BB962C8B-B14F-4D97-AF65-F5344CB8AC3E}">
        <p14:creationId xmlns:p14="http://schemas.microsoft.com/office/powerpoint/2010/main" val="3986371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109509-5FA7-4610-87CF-1D5A6507F7E2}" type="slidenum">
              <a:rPr lang="en-US" altLang="ja-JP"/>
              <a:pPr/>
              <a:t>16</a:t>
            </a:fld>
            <a:endParaRPr lang="en-US" altLang="ja-JP"/>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US" altLang="ja-JP" dirty="0"/>
          </a:p>
        </p:txBody>
      </p:sp>
    </p:spTree>
    <p:extLst>
      <p:ext uri="{BB962C8B-B14F-4D97-AF65-F5344CB8AC3E}">
        <p14:creationId xmlns:p14="http://schemas.microsoft.com/office/powerpoint/2010/main" val="3366366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29926F0-99AE-4198-88A3-2CD3E6309391}" type="datetime1">
              <a:rPr kumimoji="1" lang="ja-JP" altLang="en-US" smtClean="0"/>
              <a:t>2017/3/26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©YLCA.Lab</a:t>
            </a:r>
            <a:endParaRPr kumimoji="1" lang="ja-JP" altLang="en-US"/>
          </a:p>
        </p:txBody>
      </p:sp>
      <p:sp>
        <p:nvSpPr>
          <p:cNvPr id="6" name="スライド番号プレースホルダー 5"/>
          <p:cNvSpPr>
            <a:spLocks noGrp="1"/>
          </p:cNvSpPr>
          <p:nvPr>
            <p:ph type="sldNum" sz="quarter" idx="12"/>
          </p:nvPr>
        </p:nvSpPr>
        <p:spPr/>
        <p:txBody>
          <a:bodyPr/>
          <a:lstStyle/>
          <a:p>
            <a:fld id="{A799F405-BE3A-4643-8A41-FFEBEE90D9DB}" type="slidenum">
              <a:rPr kumimoji="1" lang="ja-JP" altLang="en-US" smtClean="0"/>
              <a:t>‹#›</a:t>
            </a:fld>
            <a:endParaRPr kumimoji="1" lang="ja-JP" altLang="en-US"/>
          </a:p>
        </p:txBody>
      </p:sp>
    </p:spTree>
    <p:extLst>
      <p:ext uri="{BB962C8B-B14F-4D97-AF65-F5344CB8AC3E}">
        <p14:creationId xmlns:p14="http://schemas.microsoft.com/office/powerpoint/2010/main" val="1008926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8818E20-5E30-4FB0-B568-8A8393F9DD48}" type="datetime1">
              <a:rPr kumimoji="1" lang="ja-JP" altLang="en-US" smtClean="0"/>
              <a:t>2017/3/26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©YLCA.Lab</a:t>
            </a:r>
            <a:endParaRPr kumimoji="1" lang="ja-JP" altLang="en-US"/>
          </a:p>
        </p:txBody>
      </p:sp>
      <p:sp>
        <p:nvSpPr>
          <p:cNvPr id="6" name="スライド番号プレースホルダー 5"/>
          <p:cNvSpPr>
            <a:spLocks noGrp="1"/>
          </p:cNvSpPr>
          <p:nvPr>
            <p:ph type="sldNum" sz="quarter" idx="12"/>
          </p:nvPr>
        </p:nvSpPr>
        <p:spPr/>
        <p:txBody>
          <a:bodyPr/>
          <a:lstStyle/>
          <a:p>
            <a:fld id="{A799F405-BE3A-4643-8A41-FFEBEE90D9DB}" type="slidenum">
              <a:rPr kumimoji="1" lang="ja-JP" altLang="en-US" smtClean="0"/>
              <a:t>‹#›</a:t>
            </a:fld>
            <a:endParaRPr kumimoji="1" lang="ja-JP" altLang="en-US"/>
          </a:p>
        </p:txBody>
      </p:sp>
    </p:spTree>
    <p:extLst>
      <p:ext uri="{BB962C8B-B14F-4D97-AF65-F5344CB8AC3E}">
        <p14:creationId xmlns:p14="http://schemas.microsoft.com/office/powerpoint/2010/main" val="723730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5E79B2E-929B-4426-AC4E-043656EF582A}" type="datetime1">
              <a:rPr kumimoji="1" lang="ja-JP" altLang="en-US" smtClean="0"/>
              <a:t>2017/3/26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©YLCA.Lab</a:t>
            </a:r>
            <a:endParaRPr kumimoji="1" lang="ja-JP" altLang="en-US"/>
          </a:p>
        </p:txBody>
      </p:sp>
      <p:sp>
        <p:nvSpPr>
          <p:cNvPr id="6" name="スライド番号プレースホルダー 5"/>
          <p:cNvSpPr>
            <a:spLocks noGrp="1"/>
          </p:cNvSpPr>
          <p:nvPr>
            <p:ph type="sldNum" sz="quarter" idx="12"/>
          </p:nvPr>
        </p:nvSpPr>
        <p:spPr/>
        <p:txBody>
          <a:bodyPr/>
          <a:lstStyle/>
          <a:p>
            <a:fld id="{A799F405-BE3A-4643-8A41-FFEBEE90D9DB}" type="slidenum">
              <a:rPr kumimoji="1" lang="ja-JP" altLang="en-US" smtClean="0"/>
              <a:t>‹#›</a:t>
            </a:fld>
            <a:endParaRPr kumimoji="1" lang="ja-JP" altLang="en-US"/>
          </a:p>
        </p:txBody>
      </p:sp>
    </p:spTree>
    <p:extLst>
      <p:ext uri="{BB962C8B-B14F-4D97-AF65-F5344CB8AC3E}">
        <p14:creationId xmlns:p14="http://schemas.microsoft.com/office/powerpoint/2010/main" val="810951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A7B0688-A335-4337-A00F-42F1F3CF6A74}" type="datetime1">
              <a:rPr kumimoji="1" lang="ja-JP" altLang="en-US" smtClean="0"/>
              <a:t>2017/3/26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©YLCA.Lab</a:t>
            </a:r>
            <a:endParaRPr kumimoji="1" lang="ja-JP" altLang="en-US"/>
          </a:p>
        </p:txBody>
      </p:sp>
      <p:sp>
        <p:nvSpPr>
          <p:cNvPr id="6" name="スライド番号プレースホルダー 5"/>
          <p:cNvSpPr>
            <a:spLocks noGrp="1"/>
          </p:cNvSpPr>
          <p:nvPr>
            <p:ph type="sldNum" sz="quarter" idx="12"/>
          </p:nvPr>
        </p:nvSpPr>
        <p:spPr/>
        <p:txBody>
          <a:bodyPr/>
          <a:lstStyle/>
          <a:p>
            <a:fld id="{A799F405-BE3A-4643-8A41-FFEBEE90D9DB}" type="slidenum">
              <a:rPr kumimoji="1" lang="ja-JP" altLang="en-US" smtClean="0"/>
              <a:t>‹#›</a:t>
            </a:fld>
            <a:endParaRPr kumimoji="1" lang="ja-JP" altLang="en-US"/>
          </a:p>
        </p:txBody>
      </p:sp>
    </p:spTree>
    <p:extLst>
      <p:ext uri="{BB962C8B-B14F-4D97-AF65-F5344CB8AC3E}">
        <p14:creationId xmlns:p14="http://schemas.microsoft.com/office/powerpoint/2010/main" val="3274567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D038F63-DA39-4675-8799-FCC7A298D2E1}" type="datetime1">
              <a:rPr kumimoji="1" lang="ja-JP" altLang="en-US" smtClean="0"/>
              <a:t>2017/3/26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©YLCA.Lab</a:t>
            </a:r>
            <a:endParaRPr kumimoji="1" lang="ja-JP" altLang="en-US"/>
          </a:p>
        </p:txBody>
      </p:sp>
      <p:sp>
        <p:nvSpPr>
          <p:cNvPr id="6" name="スライド番号プレースホルダー 5"/>
          <p:cNvSpPr>
            <a:spLocks noGrp="1"/>
          </p:cNvSpPr>
          <p:nvPr>
            <p:ph type="sldNum" sz="quarter" idx="12"/>
          </p:nvPr>
        </p:nvSpPr>
        <p:spPr/>
        <p:txBody>
          <a:bodyPr/>
          <a:lstStyle/>
          <a:p>
            <a:fld id="{A799F405-BE3A-4643-8A41-FFEBEE90D9DB}" type="slidenum">
              <a:rPr kumimoji="1" lang="ja-JP" altLang="en-US" smtClean="0"/>
              <a:t>‹#›</a:t>
            </a:fld>
            <a:endParaRPr kumimoji="1" lang="ja-JP" altLang="en-US"/>
          </a:p>
        </p:txBody>
      </p:sp>
    </p:spTree>
    <p:extLst>
      <p:ext uri="{BB962C8B-B14F-4D97-AF65-F5344CB8AC3E}">
        <p14:creationId xmlns:p14="http://schemas.microsoft.com/office/powerpoint/2010/main" val="2753372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5809965-35EB-4B86-98E7-91703CDD38CB}" type="datetime1">
              <a:rPr kumimoji="1" lang="ja-JP" altLang="en-US" smtClean="0"/>
              <a:t>2017/3/26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©YLCA.Lab</a:t>
            </a:r>
            <a:endParaRPr kumimoji="1" lang="ja-JP" altLang="en-US"/>
          </a:p>
        </p:txBody>
      </p:sp>
      <p:sp>
        <p:nvSpPr>
          <p:cNvPr id="7" name="スライド番号プレースホルダー 6"/>
          <p:cNvSpPr>
            <a:spLocks noGrp="1"/>
          </p:cNvSpPr>
          <p:nvPr>
            <p:ph type="sldNum" sz="quarter" idx="12"/>
          </p:nvPr>
        </p:nvSpPr>
        <p:spPr/>
        <p:txBody>
          <a:bodyPr/>
          <a:lstStyle/>
          <a:p>
            <a:fld id="{A799F405-BE3A-4643-8A41-FFEBEE90D9DB}" type="slidenum">
              <a:rPr kumimoji="1" lang="ja-JP" altLang="en-US" smtClean="0"/>
              <a:t>‹#›</a:t>
            </a:fld>
            <a:endParaRPr kumimoji="1" lang="ja-JP" altLang="en-US"/>
          </a:p>
        </p:txBody>
      </p:sp>
    </p:spTree>
    <p:extLst>
      <p:ext uri="{BB962C8B-B14F-4D97-AF65-F5344CB8AC3E}">
        <p14:creationId xmlns:p14="http://schemas.microsoft.com/office/powerpoint/2010/main" val="3444292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7F8F424-ECA0-42A7-B858-7B2608B428A6}" type="datetime1">
              <a:rPr kumimoji="1" lang="ja-JP" altLang="en-US" smtClean="0"/>
              <a:t>2017/3/26</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smtClean="0"/>
              <a:t>©YLCA.Lab</a:t>
            </a:r>
            <a:endParaRPr kumimoji="1" lang="ja-JP" altLang="en-US"/>
          </a:p>
        </p:txBody>
      </p:sp>
      <p:sp>
        <p:nvSpPr>
          <p:cNvPr id="9" name="スライド番号プレースホルダー 8"/>
          <p:cNvSpPr>
            <a:spLocks noGrp="1"/>
          </p:cNvSpPr>
          <p:nvPr>
            <p:ph type="sldNum" sz="quarter" idx="12"/>
          </p:nvPr>
        </p:nvSpPr>
        <p:spPr/>
        <p:txBody>
          <a:bodyPr/>
          <a:lstStyle/>
          <a:p>
            <a:fld id="{A799F405-BE3A-4643-8A41-FFEBEE90D9DB}" type="slidenum">
              <a:rPr kumimoji="1" lang="ja-JP" altLang="en-US" smtClean="0"/>
              <a:t>‹#›</a:t>
            </a:fld>
            <a:endParaRPr kumimoji="1" lang="ja-JP" altLang="en-US"/>
          </a:p>
        </p:txBody>
      </p:sp>
    </p:spTree>
    <p:extLst>
      <p:ext uri="{BB962C8B-B14F-4D97-AF65-F5344CB8AC3E}">
        <p14:creationId xmlns:p14="http://schemas.microsoft.com/office/powerpoint/2010/main" val="1947361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811D114-BA63-4103-969D-4441D663A142}" type="datetime1">
              <a:rPr kumimoji="1" lang="ja-JP" altLang="en-US" smtClean="0"/>
              <a:t>2017/3/26</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©YLCA.Lab</a:t>
            </a:r>
            <a:endParaRPr kumimoji="1" lang="ja-JP" altLang="en-US"/>
          </a:p>
        </p:txBody>
      </p:sp>
      <p:sp>
        <p:nvSpPr>
          <p:cNvPr id="5" name="スライド番号プレースホルダー 4"/>
          <p:cNvSpPr>
            <a:spLocks noGrp="1"/>
          </p:cNvSpPr>
          <p:nvPr>
            <p:ph type="sldNum" sz="quarter" idx="12"/>
          </p:nvPr>
        </p:nvSpPr>
        <p:spPr/>
        <p:txBody>
          <a:bodyPr/>
          <a:lstStyle/>
          <a:p>
            <a:fld id="{A799F405-BE3A-4643-8A41-FFEBEE90D9DB}" type="slidenum">
              <a:rPr kumimoji="1" lang="ja-JP" altLang="en-US" smtClean="0"/>
              <a:t>‹#›</a:t>
            </a:fld>
            <a:endParaRPr kumimoji="1" lang="ja-JP" altLang="en-US"/>
          </a:p>
        </p:txBody>
      </p:sp>
    </p:spTree>
    <p:extLst>
      <p:ext uri="{BB962C8B-B14F-4D97-AF65-F5344CB8AC3E}">
        <p14:creationId xmlns:p14="http://schemas.microsoft.com/office/powerpoint/2010/main" val="233071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94B63DA-BA2F-4B60-B2CB-8096C3AFF5AD}" type="datetime1">
              <a:rPr kumimoji="1" lang="ja-JP" altLang="en-US" smtClean="0"/>
              <a:t>2017/3/26</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©YLCA.Lab</a:t>
            </a:r>
            <a:endParaRPr kumimoji="1" lang="ja-JP" altLang="en-US"/>
          </a:p>
        </p:txBody>
      </p:sp>
      <p:sp>
        <p:nvSpPr>
          <p:cNvPr id="4" name="スライド番号プレースホルダー 3"/>
          <p:cNvSpPr>
            <a:spLocks noGrp="1"/>
          </p:cNvSpPr>
          <p:nvPr>
            <p:ph type="sldNum" sz="quarter" idx="12"/>
          </p:nvPr>
        </p:nvSpPr>
        <p:spPr/>
        <p:txBody>
          <a:bodyPr/>
          <a:lstStyle/>
          <a:p>
            <a:fld id="{A799F405-BE3A-4643-8A41-FFEBEE90D9DB}" type="slidenum">
              <a:rPr kumimoji="1" lang="ja-JP" altLang="en-US" smtClean="0"/>
              <a:t>‹#›</a:t>
            </a:fld>
            <a:endParaRPr kumimoji="1" lang="ja-JP" altLang="en-US"/>
          </a:p>
        </p:txBody>
      </p:sp>
    </p:spTree>
    <p:extLst>
      <p:ext uri="{BB962C8B-B14F-4D97-AF65-F5344CB8AC3E}">
        <p14:creationId xmlns:p14="http://schemas.microsoft.com/office/powerpoint/2010/main" val="1016330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0D8A414-5A34-46B1-ACB4-C56CF7E94B9B}" type="datetime1">
              <a:rPr kumimoji="1" lang="ja-JP" altLang="en-US" smtClean="0"/>
              <a:t>2017/3/26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©YLCA.Lab</a:t>
            </a:r>
            <a:endParaRPr kumimoji="1" lang="ja-JP" altLang="en-US"/>
          </a:p>
        </p:txBody>
      </p:sp>
      <p:sp>
        <p:nvSpPr>
          <p:cNvPr id="7" name="スライド番号プレースホルダー 6"/>
          <p:cNvSpPr>
            <a:spLocks noGrp="1"/>
          </p:cNvSpPr>
          <p:nvPr>
            <p:ph type="sldNum" sz="quarter" idx="12"/>
          </p:nvPr>
        </p:nvSpPr>
        <p:spPr/>
        <p:txBody>
          <a:bodyPr/>
          <a:lstStyle/>
          <a:p>
            <a:fld id="{A799F405-BE3A-4643-8A41-FFEBEE90D9DB}" type="slidenum">
              <a:rPr kumimoji="1" lang="ja-JP" altLang="en-US" smtClean="0"/>
              <a:t>‹#›</a:t>
            </a:fld>
            <a:endParaRPr kumimoji="1" lang="ja-JP" altLang="en-US"/>
          </a:p>
        </p:txBody>
      </p:sp>
    </p:spTree>
    <p:extLst>
      <p:ext uri="{BB962C8B-B14F-4D97-AF65-F5344CB8AC3E}">
        <p14:creationId xmlns:p14="http://schemas.microsoft.com/office/powerpoint/2010/main" val="3480860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232FBD7-B3DA-4F8B-8B6D-72C5145521CF}" type="datetime1">
              <a:rPr kumimoji="1" lang="ja-JP" altLang="en-US" smtClean="0"/>
              <a:t>2017/3/26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©YLCA.Lab</a:t>
            </a:r>
            <a:endParaRPr kumimoji="1" lang="ja-JP" altLang="en-US"/>
          </a:p>
        </p:txBody>
      </p:sp>
      <p:sp>
        <p:nvSpPr>
          <p:cNvPr id="7" name="スライド番号プレースホルダー 6"/>
          <p:cNvSpPr>
            <a:spLocks noGrp="1"/>
          </p:cNvSpPr>
          <p:nvPr>
            <p:ph type="sldNum" sz="quarter" idx="12"/>
          </p:nvPr>
        </p:nvSpPr>
        <p:spPr/>
        <p:txBody>
          <a:bodyPr/>
          <a:lstStyle/>
          <a:p>
            <a:fld id="{A799F405-BE3A-4643-8A41-FFEBEE90D9DB}" type="slidenum">
              <a:rPr kumimoji="1" lang="ja-JP" altLang="en-US" smtClean="0"/>
              <a:t>‹#›</a:t>
            </a:fld>
            <a:endParaRPr kumimoji="1" lang="ja-JP" altLang="en-US"/>
          </a:p>
        </p:txBody>
      </p:sp>
    </p:spTree>
    <p:extLst>
      <p:ext uri="{BB962C8B-B14F-4D97-AF65-F5344CB8AC3E}">
        <p14:creationId xmlns:p14="http://schemas.microsoft.com/office/powerpoint/2010/main" val="1482498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1703E1-6068-4FD3-8FB4-98F67DFC72E7}" type="datetime1">
              <a:rPr kumimoji="1" lang="ja-JP" altLang="en-US" smtClean="0"/>
              <a:t>2017/3/26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smtClean="0"/>
              <a:t>©YLCA.Lab</a:t>
            </a:r>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9F405-BE3A-4643-8A41-FFEBEE90D9DB}" type="slidenum">
              <a:rPr kumimoji="1" lang="ja-JP" altLang="en-US" smtClean="0"/>
              <a:t>‹#›</a:t>
            </a:fld>
            <a:endParaRPr kumimoji="1" lang="ja-JP" altLang="en-US"/>
          </a:p>
        </p:txBody>
      </p:sp>
    </p:spTree>
    <p:extLst>
      <p:ext uri="{BB962C8B-B14F-4D97-AF65-F5344CB8AC3E}">
        <p14:creationId xmlns:p14="http://schemas.microsoft.com/office/powerpoint/2010/main" val="508079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image" Target="../media/image30.png"/><Relationship Id="rId3" Type="http://schemas.openxmlformats.org/officeDocument/2006/relationships/image" Target="../media/image20.wmf"/><Relationship Id="rId7" Type="http://schemas.openxmlformats.org/officeDocument/2006/relationships/image" Target="../media/image24.wmf"/><Relationship Id="rId12" Type="http://schemas.openxmlformats.org/officeDocument/2006/relationships/image" Target="../media/image29.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3.wmf"/><Relationship Id="rId11" Type="http://schemas.openxmlformats.org/officeDocument/2006/relationships/image" Target="../media/image28.wmf"/><Relationship Id="rId5" Type="http://schemas.openxmlformats.org/officeDocument/2006/relationships/image" Target="../media/image22.wmf"/><Relationship Id="rId10" Type="http://schemas.openxmlformats.org/officeDocument/2006/relationships/image" Target="../media/image27.wmf"/><Relationship Id="rId4" Type="http://schemas.openxmlformats.org/officeDocument/2006/relationships/image" Target="../media/image21.png"/><Relationship Id="rId9" Type="http://schemas.openxmlformats.org/officeDocument/2006/relationships/image" Target="../media/image26.wmf"/></Relationships>
</file>

<file path=ppt/slides/_rels/slide16.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image" Target="../media/image28.wmf"/><Relationship Id="rId3" Type="http://schemas.openxmlformats.org/officeDocument/2006/relationships/image" Target="../media/image22.wmf"/><Relationship Id="rId7" Type="http://schemas.openxmlformats.org/officeDocument/2006/relationships/image" Target="../media/image32.wmf"/><Relationship Id="rId12"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4.wmf"/><Relationship Id="rId11" Type="http://schemas.openxmlformats.org/officeDocument/2006/relationships/image" Target="../media/image27.wmf"/><Relationship Id="rId5" Type="http://schemas.openxmlformats.org/officeDocument/2006/relationships/image" Target="../media/image23.wmf"/><Relationship Id="rId10" Type="http://schemas.openxmlformats.org/officeDocument/2006/relationships/image" Target="../media/image26.wmf"/><Relationship Id="rId4" Type="http://schemas.openxmlformats.org/officeDocument/2006/relationships/image" Target="../media/image31.wmf"/><Relationship Id="rId9" Type="http://schemas.openxmlformats.org/officeDocument/2006/relationships/image" Target="../media/image25.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28" y="2130425"/>
            <a:ext cx="8208912" cy="1470025"/>
          </a:xfrm>
        </p:spPr>
        <p:txBody>
          <a:bodyPr/>
          <a:lstStyle/>
          <a:p>
            <a:r>
              <a:rPr kumimoji="1" lang="ja-JP" altLang="en-US" dirty="0" smtClean="0"/>
              <a:t>どちらが環境にやさしいですか？</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レジ袋とマイバッグの場合</a:t>
            </a:r>
            <a:endParaRPr kumimoji="1" lang="en-US" altLang="ja-JP" dirty="0" smtClean="0"/>
          </a:p>
          <a:p>
            <a:r>
              <a:rPr kumimoji="1" lang="en-US" altLang="ja-JP" smtClean="0"/>
              <a:t>Ver.2</a:t>
            </a:r>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smtClean="0"/>
              <a:t>©YLCA.Lab</a:t>
            </a:r>
            <a:endParaRPr kumimoji="1" lang="ja-JP" altLang="en-US"/>
          </a:p>
        </p:txBody>
      </p:sp>
      <p:sp>
        <p:nvSpPr>
          <p:cNvPr id="5" name="スライド番号プレースホルダー 4"/>
          <p:cNvSpPr>
            <a:spLocks noGrp="1"/>
          </p:cNvSpPr>
          <p:nvPr>
            <p:ph type="sldNum" sz="quarter" idx="12"/>
          </p:nvPr>
        </p:nvSpPr>
        <p:spPr/>
        <p:txBody>
          <a:bodyPr/>
          <a:lstStyle/>
          <a:p>
            <a:fld id="{A799F405-BE3A-4643-8A41-FFEBEE90D9DB}" type="slidenum">
              <a:rPr kumimoji="1" lang="ja-JP" altLang="en-US" smtClean="0"/>
              <a:t>1</a:t>
            </a:fld>
            <a:endParaRPr kumimoji="1" lang="ja-JP" altLang="en-US"/>
          </a:p>
        </p:txBody>
      </p:sp>
      <p:pic>
        <p:nvPicPr>
          <p:cNvPr id="6" name="図 5"/>
          <p:cNvPicPr>
            <a:picLocks noChangeAspect="1"/>
          </p:cNvPicPr>
          <p:nvPr/>
        </p:nvPicPr>
        <p:blipFill>
          <a:blip r:embed="rId2"/>
          <a:stretch>
            <a:fillRect/>
          </a:stretch>
        </p:blipFill>
        <p:spPr>
          <a:xfrm>
            <a:off x="5652120" y="300735"/>
            <a:ext cx="3187080" cy="903480"/>
          </a:xfrm>
          <a:prstGeom prst="rect">
            <a:avLst/>
          </a:prstGeom>
        </p:spPr>
      </p:pic>
    </p:spTree>
    <p:extLst>
      <p:ext uri="{BB962C8B-B14F-4D97-AF65-F5344CB8AC3E}">
        <p14:creationId xmlns:p14="http://schemas.microsoft.com/office/powerpoint/2010/main" val="3809197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2"/>
          <p:cNvSpPr>
            <a:spLocks noGrp="1"/>
          </p:cNvSpPr>
          <p:nvPr>
            <p:ph type="title" idx="4294967295"/>
          </p:nvPr>
        </p:nvSpPr>
        <p:spPr>
          <a:xfrm>
            <a:off x="349250" y="260350"/>
            <a:ext cx="8229600" cy="1143000"/>
          </a:xfrm>
        </p:spPr>
        <p:txBody>
          <a:bodyPr>
            <a:normAutofit fontScale="90000"/>
          </a:bodyPr>
          <a:lstStyle/>
          <a:p>
            <a:r>
              <a:rPr lang="ja-JP" altLang="en-US" sz="4000" dirty="0" smtClean="0"/>
              <a:t>買い物袋の一生</a:t>
            </a:r>
            <a:r>
              <a:rPr lang="en-US" altLang="ja-JP" sz="4000" dirty="0" smtClean="0"/>
              <a:t>(</a:t>
            </a:r>
            <a:r>
              <a:rPr lang="ja-JP" altLang="en-US" sz="4000" dirty="0" smtClean="0"/>
              <a:t>ライフサイクル）を考える</a:t>
            </a:r>
            <a:endParaRPr lang="en-US" altLang="ja-JP" sz="4000" dirty="0" smtClean="0"/>
          </a:p>
        </p:txBody>
      </p:sp>
      <p:sp>
        <p:nvSpPr>
          <p:cNvPr id="34824" name="Line 10"/>
          <p:cNvSpPr>
            <a:spLocks noChangeShapeType="1"/>
          </p:cNvSpPr>
          <p:nvPr/>
        </p:nvSpPr>
        <p:spPr bwMode="auto">
          <a:xfrm>
            <a:off x="395288" y="1268413"/>
            <a:ext cx="8353425" cy="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 name="角丸四角形 2"/>
          <p:cNvSpPr>
            <a:spLocks noChangeArrowheads="1"/>
          </p:cNvSpPr>
          <p:nvPr/>
        </p:nvSpPr>
        <p:spPr bwMode="auto">
          <a:xfrm>
            <a:off x="611560" y="1758867"/>
            <a:ext cx="8137153" cy="2015285"/>
          </a:xfrm>
          <a:prstGeom prst="roundRect">
            <a:avLst>
              <a:gd name="adj" fmla="val 16667"/>
            </a:avLst>
          </a:prstGeom>
          <a:noFill/>
          <a:ln w="25400" algn="ctr">
            <a:solidFill>
              <a:schemeClr val="hlink"/>
            </a:solidFill>
            <a:round/>
            <a:headEnd/>
            <a:tailEnd/>
          </a:ln>
          <a:extLst>
            <a:ext uri="{909E8E84-426E-40DD-AFC4-6F175D3DCCD1}">
              <a14:hiddenFill xmlns:a14="http://schemas.microsoft.com/office/drawing/2010/main">
                <a:solidFill>
                  <a:schemeClr val="accent1"/>
                </a:solidFill>
              </a14:hiddenFill>
            </a:ext>
          </a:extLst>
        </p:spPr>
        <p:txBody>
          <a:bodyPr anchor="ctr"/>
          <a:lstStyle/>
          <a:p>
            <a:pPr eaLnBrk="0" hangingPunct="0"/>
            <a:r>
              <a:rPr lang="ja-JP" altLang="en-US" sz="2400" b="1">
                <a:solidFill>
                  <a:srgbClr val="FFFFFF"/>
                </a:solidFill>
                <a:latin typeface="Calibri" pitchFamily="34" charset="0"/>
              </a:rPr>
              <a:t>　　　　　　　　　　　　　　　　</a:t>
            </a:r>
            <a:endParaRPr lang="en-US" altLang="ja-JP" sz="2400" b="1">
              <a:solidFill>
                <a:srgbClr val="FFFFFF"/>
              </a:solidFill>
              <a:latin typeface="Calibri" pitchFamily="34" charset="0"/>
            </a:endParaRPr>
          </a:p>
          <a:p>
            <a:pPr eaLnBrk="0" hangingPunct="0">
              <a:buFont typeface="Arial" charset="0"/>
              <a:buNone/>
            </a:pPr>
            <a:endParaRPr lang="ja-JP" altLang="ja-JP" sz="2400" b="1">
              <a:solidFill>
                <a:srgbClr val="FFFFFF"/>
              </a:solidFill>
              <a:latin typeface="Calibri" pitchFamily="34" charset="0"/>
            </a:endParaRPr>
          </a:p>
          <a:p>
            <a:pPr algn="ctr"/>
            <a:endParaRPr lang="ja-JP" altLang="en-US" sz="2400" b="1">
              <a:solidFill>
                <a:srgbClr val="FFFFFF"/>
              </a:solidFill>
              <a:latin typeface="Calibri" pitchFamily="34" charset="0"/>
            </a:endParaRPr>
          </a:p>
        </p:txBody>
      </p:sp>
      <p:sp>
        <p:nvSpPr>
          <p:cNvPr id="34829" name="AutoShape 13"/>
          <p:cNvSpPr>
            <a:spLocks noChangeArrowheads="1"/>
          </p:cNvSpPr>
          <p:nvPr/>
        </p:nvSpPr>
        <p:spPr bwMode="auto">
          <a:xfrm>
            <a:off x="2597514" y="2196091"/>
            <a:ext cx="814762" cy="940960"/>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製造</a:t>
            </a:r>
          </a:p>
        </p:txBody>
      </p:sp>
      <p:sp>
        <p:nvSpPr>
          <p:cNvPr id="34830" name="AutoShape 14"/>
          <p:cNvSpPr>
            <a:spLocks noChangeArrowheads="1"/>
          </p:cNvSpPr>
          <p:nvPr/>
        </p:nvSpPr>
        <p:spPr bwMode="auto">
          <a:xfrm>
            <a:off x="7799403" y="2228606"/>
            <a:ext cx="814762" cy="940961"/>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dirty="0" smtClean="0"/>
              <a:t>廃棄</a:t>
            </a:r>
            <a:endParaRPr lang="ja-JP" altLang="en-US" dirty="0"/>
          </a:p>
        </p:txBody>
      </p:sp>
      <p:sp>
        <p:nvSpPr>
          <p:cNvPr id="34833" name="AutoShape 17"/>
          <p:cNvSpPr>
            <a:spLocks noChangeArrowheads="1"/>
          </p:cNvSpPr>
          <p:nvPr/>
        </p:nvSpPr>
        <p:spPr bwMode="auto">
          <a:xfrm>
            <a:off x="3511728" y="2439851"/>
            <a:ext cx="609950" cy="453439"/>
          </a:xfrm>
          <a:prstGeom prst="rightArrow">
            <a:avLst>
              <a:gd name="adj1" fmla="val 50000"/>
              <a:gd name="adj2" fmla="val 33333"/>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dirty="0"/>
              <a:t>輸送</a:t>
            </a:r>
          </a:p>
        </p:txBody>
      </p:sp>
      <p:sp>
        <p:nvSpPr>
          <p:cNvPr id="34834" name="AutoShape 18"/>
          <p:cNvSpPr>
            <a:spLocks noChangeArrowheads="1"/>
          </p:cNvSpPr>
          <p:nvPr/>
        </p:nvSpPr>
        <p:spPr bwMode="auto">
          <a:xfrm>
            <a:off x="7120684" y="2498299"/>
            <a:ext cx="609950" cy="453439"/>
          </a:xfrm>
          <a:prstGeom prst="rightArrow">
            <a:avLst>
              <a:gd name="adj1" fmla="val 50000"/>
              <a:gd name="adj2" fmla="val 33333"/>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dirty="0"/>
              <a:t>輸送</a:t>
            </a:r>
          </a:p>
        </p:txBody>
      </p:sp>
      <p:grpSp>
        <p:nvGrpSpPr>
          <p:cNvPr id="7" name="グループ化 6"/>
          <p:cNvGrpSpPr/>
          <p:nvPr/>
        </p:nvGrpSpPr>
        <p:grpSpPr>
          <a:xfrm>
            <a:off x="5223559" y="1853789"/>
            <a:ext cx="1761082" cy="1887848"/>
            <a:chOff x="5087516" y="1825549"/>
            <a:chExt cx="1761082" cy="1887848"/>
          </a:xfrm>
        </p:grpSpPr>
        <p:sp>
          <p:nvSpPr>
            <p:cNvPr id="34832" name="AutoShape 16"/>
            <p:cNvSpPr>
              <a:spLocks noChangeArrowheads="1"/>
            </p:cNvSpPr>
            <p:nvPr/>
          </p:nvSpPr>
          <p:spPr bwMode="auto">
            <a:xfrm>
              <a:off x="5506564" y="2430135"/>
              <a:ext cx="814761" cy="470481"/>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dirty="0" smtClean="0"/>
                <a:t>使用</a:t>
              </a:r>
              <a:endParaRPr lang="ja-JP" altLang="en-US" dirty="0"/>
            </a:p>
          </p:txBody>
        </p:sp>
        <p:sp>
          <p:nvSpPr>
            <p:cNvPr id="34835" name="AutoShape 19"/>
            <p:cNvSpPr>
              <a:spLocks noChangeArrowheads="1"/>
            </p:cNvSpPr>
            <p:nvPr/>
          </p:nvSpPr>
          <p:spPr bwMode="auto">
            <a:xfrm>
              <a:off x="5154791" y="1825549"/>
              <a:ext cx="1693807" cy="684604"/>
            </a:xfrm>
            <a:prstGeom prst="curvedDownArrow">
              <a:avLst>
                <a:gd name="adj1" fmla="val 33117"/>
                <a:gd name="adj2" fmla="val 66234"/>
                <a:gd name="adj3" fmla="val 33333"/>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dirty="0"/>
            </a:p>
          </p:txBody>
        </p:sp>
        <p:sp>
          <p:nvSpPr>
            <p:cNvPr id="34837" name="AutoShape 21"/>
            <p:cNvSpPr>
              <a:spLocks noChangeArrowheads="1"/>
            </p:cNvSpPr>
            <p:nvPr/>
          </p:nvSpPr>
          <p:spPr bwMode="auto">
            <a:xfrm rot="10800000">
              <a:off x="5087516" y="2699827"/>
              <a:ext cx="1693808" cy="684604"/>
            </a:xfrm>
            <a:prstGeom prst="curvedDownArrow">
              <a:avLst>
                <a:gd name="adj1" fmla="val 33117"/>
                <a:gd name="adj2" fmla="val 66234"/>
                <a:gd name="adj3" fmla="val 33333"/>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ja-JP" altLang="en-US"/>
            </a:p>
          </p:txBody>
        </p:sp>
        <p:sp>
          <p:nvSpPr>
            <p:cNvPr id="34853" name="Text Box 37"/>
            <p:cNvSpPr txBox="1">
              <a:spLocks noChangeArrowheads="1"/>
            </p:cNvSpPr>
            <p:nvPr/>
          </p:nvSpPr>
          <p:spPr bwMode="auto">
            <a:xfrm>
              <a:off x="5290834" y="3371095"/>
              <a:ext cx="928380" cy="34230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smtClean="0"/>
                <a:t>繰り返し</a:t>
              </a:r>
              <a:endParaRPr lang="ja-JP" altLang="en-US" dirty="0"/>
            </a:p>
          </p:txBody>
        </p:sp>
      </p:grpSp>
      <p:sp>
        <p:nvSpPr>
          <p:cNvPr id="34854" name="Text Box 38"/>
          <p:cNvSpPr txBox="1">
            <a:spLocks noChangeArrowheads="1"/>
          </p:cNvSpPr>
          <p:nvPr/>
        </p:nvSpPr>
        <p:spPr bwMode="auto">
          <a:xfrm>
            <a:off x="678834" y="1557339"/>
            <a:ext cx="1017907"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spAutoFit/>
          </a:bodyPr>
          <a:lstStyle/>
          <a:p>
            <a:r>
              <a:rPr lang="ja-JP" altLang="en-US" b="1" dirty="0" smtClean="0"/>
              <a:t>マイバッグ</a:t>
            </a:r>
            <a:endParaRPr lang="ja-JP" altLang="en-US" b="1" dirty="0"/>
          </a:p>
        </p:txBody>
      </p:sp>
      <p:sp>
        <p:nvSpPr>
          <p:cNvPr id="34856" name="AutoShape 40"/>
          <p:cNvSpPr>
            <a:spLocks noChangeArrowheads="1"/>
          </p:cNvSpPr>
          <p:nvPr/>
        </p:nvSpPr>
        <p:spPr bwMode="auto">
          <a:xfrm>
            <a:off x="950920" y="2161924"/>
            <a:ext cx="814761" cy="940960"/>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原材料</a:t>
            </a:r>
          </a:p>
          <a:p>
            <a:pPr algn="ctr"/>
            <a:r>
              <a:rPr lang="ja-JP" altLang="en-US"/>
              <a:t>調達</a:t>
            </a:r>
          </a:p>
        </p:txBody>
      </p:sp>
      <p:sp>
        <p:nvSpPr>
          <p:cNvPr id="34857" name="AutoShape 41"/>
          <p:cNvSpPr>
            <a:spLocks noChangeArrowheads="1"/>
          </p:cNvSpPr>
          <p:nvPr/>
        </p:nvSpPr>
        <p:spPr bwMode="auto">
          <a:xfrm>
            <a:off x="1900229" y="2430135"/>
            <a:ext cx="609950" cy="453439"/>
          </a:xfrm>
          <a:prstGeom prst="rightArrow">
            <a:avLst>
              <a:gd name="adj1" fmla="val 50000"/>
              <a:gd name="adj2" fmla="val 33333"/>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輸送</a:t>
            </a:r>
          </a:p>
        </p:txBody>
      </p:sp>
      <p:grpSp>
        <p:nvGrpSpPr>
          <p:cNvPr id="4" name="グループ化 3"/>
          <p:cNvGrpSpPr/>
          <p:nvPr/>
        </p:nvGrpSpPr>
        <p:grpSpPr>
          <a:xfrm>
            <a:off x="611560" y="3876483"/>
            <a:ext cx="8137153" cy="2216813"/>
            <a:chOff x="323850" y="4221163"/>
            <a:chExt cx="8640763" cy="2374900"/>
          </a:xfrm>
        </p:grpSpPr>
        <p:sp>
          <p:nvSpPr>
            <p:cNvPr id="2" name="角丸四角形 2"/>
            <p:cNvSpPr>
              <a:spLocks noChangeArrowheads="1"/>
            </p:cNvSpPr>
            <p:nvPr/>
          </p:nvSpPr>
          <p:spPr bwMode="auto">
            <a:xfrm>
              <a:off x="323850" y="4437063"/>
              <a:ext cx="8640763" cy="2159000"/>
            </a:xfrm>
            <a:prstGeom prst="roundRect">
              <a:avLst>
                <a:gd name="adj" fmla="val 16667"/>
              </a:avLst>
            </a:prstGeom>
            <a:noFill/>
            <a:ln w="25400" algn="ctr">
              <a:solidFill>
                <a:schemeClr val="hlink"/>
              </a:solidFill>
              <a:round/>
              <a:headEnd/>
              <a:tailEnd/>
            </a:ln>
            <a:extLst>
              <a:ext uri="{909E8E84-426E-40DD-AFC4-6F175D3DCCD1}">
                <a14:hiddenFill xmlns:a14="http://schemas.microsoft.com/office/drawing/2010/main">
                  <a:solidFill>
                    <a:srgbClr val="FFFF99"/>
                  </a:solidFill>
                </a14:hiddenFill>
              </a:ext>
            </a:extLst>
          </p:spPr>
          <p:txBody>
            <a:bodyPr anchor="ctr"/>
            <a:lstStyle/>
            <a:p>
              <a:pPr eaLnBrk="0" hangingPunct="0"/>
              <a:r>
                <a:rPr lang="ja-JP" altLang="en-US" sz="2400" b="1">
                  <a:solidFill>
                    <a:srgbClr val="FFFFFF"/>
                  </a:solidFill>
                  <a:latin typeface="Calibri" pitchFamily="34" charset="0"/>
                </a:rPr>
                <a:t>　　　　　　　　　　　　　　　　</a:t>
              </a:r>
              <a:endParaRPr lang="en-US" altLang="ja-JP" sz="2400" b="1">
                <a:solidFill>
                  <a:srgbClr val="FFFFFF"/>
                </a:solidFill>
                <a:latin typeface="Calibri" pitchFamily="34" charset="0"/>
              </a:endParaRPr>
            </a:p>
            <a:p>
              <a:pPr eaLnBrk="0" hangingPunct="0">
                <a:buFont typeface="Arial" charset="0"/>
                <a:buNone/>
              </a:pPr>
              <a:endParaRPr lang="ja-JP" altLang="ja-JP" sz="2400" b="1">
                <a:solidFill>
                  <a:srgbClr val="FFFFFF"/>
                </a:solidFill>
                <a:latin typeface="Calibri" pitchFamily="34" charset="0"/>
              </a:endParaRPr>
            </a:p>
            <a:p>
              <a:pPr algn="ctr"/>
              <a:endParaRPr lang="ja-JP" altLang="en-US" sz="2400" b="1">
                <a:solidFill>
                  <a:srgbClr val="FFFFFF"/>
                </a:solidFill>
                <a:latin typeface="Calibri" pitchFamily="34" charset="0"/>
              </a:endParaRPr>
            </a:p>
          </p:txBody>
        </p:sp>
        <p:sp>
          <p:nvSpPr>
            <p:cNvPr id="34842" name="AutoShape 26"/>
            <p:cNvSpPr>
              <a:spLocks noChangeArrowheads="1"/>
            </p:cNvSpPr>
            <p:nvPr/>
          </p:nvSpPr>
          <p:spPr bwMode="auto">
            <a:xfrm>
              <a:off x="2916238" y="4868863"/>
              <a:ext cx="865187" cy="1008062"/>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製造</a:t>
              </a:r>
            </a:p>
          </p:txBody>
        </p:sp>
        <p:sp>
          <p:nvSpPr>
            <p:cNvPr id="34843" name="AutoShape 27"/>
            <p:cNvSpPr>
              <a:spLocks noChangeArrowheads="1"/>
            </p:cNvSpPr>
            <p:nvPr/>
          </p:nvSpPr>
          <p:spPr bwMode="auto">
            <a:xfrm>
              <a:off x="7596188" y="4941888"/>
              <a:ext cx="865187" cy="1008062"/>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廃棄</a:t>
              </a:r>
            </a:p>
            <a:p>
              <a:pPr algn="ctr"/>
              <a:r>
                <a:rPr lang="ja-JP" altLang="en-US" sz="1400"/>
                <a:t>リサイクル</a:t>
              </a:r>
            </a:p>
          </p:txBody>
        </p:sp>
        <p:sp>
          <p:nvSpPr>
            <p:cNvPr id="34844" name="AutoShape 28"/>
            <p:cNvSpPr>
              <a:spLocks noChangeArrowheads="1"/>
            </p:cNvSpPr>
            <p:nvPr/>
          </p:nvSpPr>
          <p:spPr bwMode="auto">
            <a:xfrm>
              <a:off x="5291138" y="4941888"/>
              <a:ext cx="865187" cy="1008062"/>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dirty="0" smtClean="0"/>
                <a:t>使用</a:t>
              </a:r>
              <a:endParaRPr lang="ja-JP" altLang="en-US" dirty="0"/>
            </a:p>
          </p:txBody>
        </p:sp>
        <p:sp>
          <p:nvSpPr>
            <p:cNvPr id="34846" name="AutoShape 30"/>
            <p:cNvSpPr>
              <a:spLocks noChangeArrowheads="1"/>
            </p:cNvSpPr>
            <p:nvPr/>
          </p:nvSpPr>
          <p:spPr bwMode="auto">
            <a:xfrm>
              <a:off x="4140200" y="5157788"/>
              <a:ext cx="863600" cy="485775"/>
            </a:xfrm>
            <a:prstGeom prst="rightArrow">
              <a:avLst>
                <a:gd name="adj1" fmla="val 50000"/>
                <a:gd name="adj2" fmla="val 44444"/>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輸送</a:t>
              </a:r>
            </a:p>
          </p:txBody>
        </p:sp>
        <p:sp>
          <p:nvSpPr>
            <p:cNvPr id="34847" name="AutoShape 31"/>
            <p:cNvSpPr>
              <a:spLocks noChangeArrowheads="1"/>
            </p:cNvSpPr>
            <p:nvPr/>
          </p:nvSpPr>
          <p:spPr bwMode="auto">
            <a:xfrm>
              <a:off x="6443663" y="5157788"/>
              <a:ext cx="863600" cy="485775"/>
            </a:xfrm>
            <a:prstGeom prst="rightArrow">
              <a:avLst>
                <a:gd name="adj1" fmla="val 50000"/>
                <a:gd name="adj2" fmla="val 44444"/>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輸送</a:t>
              </a:r>
            </a:p>
          </p:txBody>
        </p:sp>
        <p:sp>
          <p:nvSpPr>
            <p:cNvPr id="34855" name="Text Box 39"/>
            <p:cNvSpPr txBox="1">
              <a:spLocks noChangeArrowheads="1"/>
            </p:cNvSpPr>
            <p:nvPr/>
          </p:nvSpPr>
          <p:spPr bwMode="auto">
            <a:xfrm>
              <a:off x="395288" y="4221163"/>
              <a:ext cx="674076" cy="39567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spAutoFit/>
            </a:bodyPr>
            <a:lstStyle/>
            <a:p>
              <a:r>
                <a:rPr lang="ja-JP" altLang="en-US" b="1" dirty="0" smtClean="0"/>
                <a:t>レジ袋</a:t>
              </a:r>
              <a:endParaRPr lang="ja-JP" altLang="en-US" b="1" dirty="0"/>
            </a:p>
          </p:txBody>
        </p:sp>
        <p:sp>
          <p:nvSpPr>
            <p:cNvPr id="34858" name="AutoShape 42"/>
            <p:cNvSpPr>
              <a:spLocks noChangeArrowheads="1"/>
            </p:cNvSpPr>
            <p:nvPr/>
          </p:nvSpPr>
          <p:spPr bwMode="auto">
            <a:xfrm>
              <a:off x="755650" y="4868863"/>
              <a:ext cx="865188" cy="1008062"/>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原材料</a:t>
              </a:r>
            </a:p>
            <a:p>
              <a:pPr algn="ctr"/>
              <a:r>
                <a:rPr lang="ja-JP" altLang="en-US"/>
                <a:t>調達</a:t>
              </a:r>
            </a:p>
          </p:txBody>
        </p:sp>
        <p:sp>
          <p:nvSpPr>
            <p:cNvPr id="34860" name="AutoShape 44"/>
            <p:cNvSpPr>
              <a:spLocks noChangeArrowheads="1"/>
            </p:cNvSpPr>
            <p:nvPr/>
          </p:nvSpPr>
          <p:spPr bwMode="auto">
            <a:xfrm>
              <a:off x="1835150" y="5157788"/>
              <a:ext cx="863600" cy="485775"/>
            </a:xfrm>
            <a:prstGeom prst="rightArrow">
              <a:avLst>
                <a:gd name="adj1" fmla="val 50000"/>
                <a:gd name="adj2" fmla="val 44444"/>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輸送</a:t>
              </a:r>
            </a:p>
          </p:txBody>
        </p:sp>
      </p:grpSp>
      <p:sp>
        <p:nvSpPr>
          <p:cNvPr id="5" name="テキスト ボックス 4"/>
          <p:cNvSpPr txBox="1"/>
          <p:nvPr/>
        </p:nvSpPr>
        <p:spPr>
          <a:xfrm>
            <a:off x="782647" y="6208295"/>
            <a:ext cx="7849120" cy="646331"/>
          </a:xfrm>
          <a:prstGeom prst="rect">
            <a:avLst/>
          </a:prstGeom>
          <a:noFill/>
        </p:spPr>
        <p:txBody>
          <a:bodyPr wrap="square" rtlCol="0">
            <a:spAutoFit/>
          </a:bodyPr>
          <a:lstStyle/>
          <a:p>
            <a:r>
              <a:rPr kumimoji="1" lang="ja-JP" altLang="en-US" dirty="0" smtClean="0"/>
              <a:t>ライフサイクルの様々な工程で</a:t>
            </a:r>
            <a:r>
              <a:rPr kumimoji="1" lang="ja-JP" altLang="en-US" b="1" dirty="0" smtClean="0">
                <a:solidFill>
                  <a:srgbClr val="FF0000"/>
                </a:solidFill>
              </a:rPr>
              <a:t>資源、</a:t>
            </a:r>
            <a:r>
              <a:rPr lang="ja-JP" altLang="en-US" b="1" dirty="0" smtClean="0">
                <a:solidFill>
                  <a:srgbClr val="FF0000"/>
                </a:solidFill>
              </a:rPr>
              <a:t>エネルギー</a:t>
            </a:r>
            <a:r>
              <a:rPr lang="ja-JP" altLang="en-US" dirty="0"/>
              <a:t>、</a:t>
            </a:r>
            <a:r>
              <a:rPr lang="ja-JP" altLang="en-US" b="1" dirty="0" smtClean="0">
                <a:solidFill>
                  <a:srgbClr val="FF0000"/>
                </a:solidFill>
              </a:rPr>
              <a:t>水</a:t>
            </a:r>
            <a:r>
              <a:rPr lang="ja-JP" altLang="en-US" dirty="0" smtClean="0"/>
              <a:t>が</a:t>
            </a:r>
            <a:r>
              <a:rPr kumimoji="1" lang="ja-JP" altLang="en-US" dirty="0" smtClean="0"/>
              <a:t>必要であり、</a:t>
            </a:r>
            <a:r>
              <a:rPr kumimoji="1" lang="en-US" altLang="ja-JP" b="1" dirty="0" smtClean="0">
                <a:solidFill>
                  <a:srgbClr val="FF0000"/>
                </a:solidFill>
              </a:rPr>
              <a:t>CO</a:t>
            </a:r>
            <a:r>
              <a:rPr kumimoji="1" lang="en-US" altLang="ja-JP" sz="1400" b="1" dirty="0" smtClean="0">
                <a:solidFill>
                  <a:srgbClr val="FF0000"/>
                </a:solidFill>
              </a:rPr>
              <a:t>2</a:t>
            </a:r>
            <a:r>
              <a:rPr kumimoji="1" lang="ja-JP" altLang="en-US" dirty="0" err="1" smtClean="0"/>
              <a:t>、</a:t>
            </a:r>
            <a:r>
              <a:rPr kumimoji="1" lang="ja-JP" altLang="en-US" b="1" dirty="0" smtClean="0">
                <a:solidFill>
                  <a:srgbClr val="FF0000"/>
                </a:solidFill>
              </a:rPr>
              <a:t>廃棄物</a:t>
            </a:r>
            <a:r>
              <a:rPr kumimoji="1" lang="ja-JP" altLang="en-US" dirty="0" smtClean="0"/>
              <a:t>も</a:t>
            </a:r>
            <a:r>
              <a:rPr lang="ja-JP" altLang="en-US" dirty="0"/>
              <a:t>様々な工程</a:t>
            </a:r>
            <a:r>
              <a:rPr lang="ja-JP" altLang="en-US" dirty="0" smtClean="0"/>
              <a:t>で排出される</a:t>
            </a:r>
            <a:endParaRPr kumimoji="1" lang="ja-JP" altLang="en-US" dirty="0"/>
          </a:p>
        </p:txBody>
      </p:sp>
      <p:cxnSp>
        <p:nvCxnSpPr>
          <p:cNvPr id="25" name="曲線コネクタ 24"/>
          <p:cNvCxnSpPr>
            <a:stCxn id="5" idx="0"/>
          </p:cNvCxnSpPr>
          <p:nvPr/>
        </p:nvCxnSpPr>
        <p:spPr>
          <a:xfrm rot="5400000" flipH="1" flipV="1">
            <a:off x="5705857" y="4793469"/>
            <a:ext cx="416176" cy="2413477"/>
          </a:xfrm>
          <a:prstGeom prst="curvedConnector3">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H="1" flipV="1">
            <a:off x="1832956" y="5792119"/>
            <a:ext cx="372248" cy="416176"/>
          </a:xfrm>
          <a:prstGeom prst="straightConnector1">
            <a:avLst/>
          </a:prstGeom>
          <a:ln w="285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H="1" flipV="1">
            <a:off x="3347864" y="5661249"/>
            <a:ext cx="180394" cy="547046"/>
          </a:xfrm>
          <a:prstGeom prst="straightConnector1">
            <a:avLst/>
          </a:prstGeom>
          <a:ln w="285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V="1">
            <a:off x="4572000" y="5661249"/>
            <a:ext cx="40114" cy="547046"/>
          </a:xfrm>
          <a:prstGeom prst="straightConnector1">
            <a:avLst/>
          </a:prstGeom>
          <a:ln w="285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V="1">
            <a:off x="5508104" y="5792119"/>
            <a:ext cx="246920" cy="416178"/>
          </a:xfrm>
          <a:prstGeom prst="straightConnector1">
            <a:avLst/>
          </a:prstGeom>
          <a:ln w="285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V="1">
            <a:off x="7187959" y="5792120"/>
            <a:ext cx="542675" cy="416176"/>
          </a:xfrm>
          <a:prstGeom prst="straightConnector1">
            <a:avLst/>
          </a:prstGeom>
          <a:ln w="285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1246" y="1443389"/>
            <a:ext cx="530526" cy="630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3811" y="3876482"/>
            <a:ext cx="457961" cy="556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AutoShape 13"/>
          <p:cNvSpPr>
            <a:spLocks noChangeArrowheads="1"/>
          </p:cNvSpPr>
          <p:nvPr/>
        </p:nvSpPr>
        <p:spPr bwMode="auto">
          <a:xfrm>
            <a:off x="4272755" y="2166123"/>
            <a:ext cx="814762" cy="940960"/>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dirty="0" smtClean="0"/>
              <a:t>販売</a:t>
            </a:r>
            <a:endParaRPr lang="ja-JP" altLang="en-US" dirty="0"/>
          </a:p>
        </p:txBody>
      </p:sp>
      <p:sp>
        <p:nvSpPr>
          <p:cNvPr id="6" name="フッター プレースホルダー 5"/>
          <p:cNvSpPr>
            <a:spLocks noGrp="1"/>
          </p:cNvSpPr>
          <p:nvPr>
            <p:ph type="ftr" sz="quarter" idx="11"/>
          </p:nvPr>
        </p:nvSpPr>
        <p:spPr/>
        <p:txBody>
          <a:bodyPr/>
          <a:lstStyle/>
          <a:p>
            <a:r>
              <a:rPr kumimoji="1" lang="en-US" altLang="ja-JP" smtClean="0"/>
              <a:t>©YLCA.Lab</a:t>
            </a:r>
            <a:endParaRPr kumimoji="1" lang="ja-JP" altLang="en-US"/>
          </a:p>
        </p:txBody>
      </p:sp>
      <p:sp>
        <p:nvSpPr>
          <p:cNvPr id="8" name="スライド番号プレースホルダー 7"/>
          <p:cNvSpPr>
            <a:spLocks noGrp="1"/>
          </p:cNvSpPr>
          <p:nvPr>
            <p:ph type="sldNum" sz="quarter" idx="12"/>
          </p:nvPr>
        </p:nvSpPr>
        <p:spPr/>
        <p:txBody>
          <a:bodyPr/>
          <a:lstStyle/>
          <a:p>
            <a:fld id="{A799F405-BE3A-4643-8A41-FFEBEE90D9DB}" type="slidenum">
              <a:rPr kumimoji="1" lang="ja-JP" altLang="en-US" smtClean="0"/>
              <a:t>10</a:t>
            </a:fld>
            <a:endParaRPr kumimoji="1" lang="ja-JP" altLang="en-US"/>
          </a:p>
        </p:txBody>
      </p:sp>
    </p:spTree>
    <p:extLst>
      <p:ext uri="{BB962C8B-B14F-4D97-AF65-F5344CB8AC3E}">
        <p14:creationId xmlns:p14="http://schemas.microsoft.com/office/powerpoint/2010/main" val="4088450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3" descr="C:\Users\Owner\AppData\Local\Microsoft\Windows\Temporary Internet Files\Content.IE5\NEB6YKWH\MP90044858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4842" y="2766509"/>
            <a:ext cx="507632" cy="55916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 descr="C:\Users\Owner\AppData\Local\Microsoft\Windows\Temporary Internet Files\Content.IE5\NEB6YKWH\MP90044858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7508" y="1882342"/>
            <a:ext cx="507632" cy="55916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descr="C:\Users\Owner\AppData\Local\Microsoft\Windows\Temporary Internet Files\Content.IE5\NEB6YKWH\MP90044858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5055" y="1899211"/>
            <a:ext cx="507632" cy="55916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 descr="C:\Users\Owner\AppData\Local\Microsoft\Windows\Temporary Internet Files\Content.IE5\NEB6YKWH\MP90044858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8502" y="1870971"/>
            <a:ext cx="507632" cy="55916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 descr="C:\Users\Owner\AppData\Local\Microsoft\Windows\Temporary Internet Files\Content.IE5\NEB6YKWH\MP90044858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7508" y="2913202"/>
            <a:ext cx="507632" cy="55916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3" descr="C:\Users\Owner\AppData\Local\Microsoft\Windows\Temporary Internet Files\Content.IE5\NEB6YKWH\MP90044858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0975" y="2873776"/>
            <a:ext cx="507632" cy="559164"/>
          </a:xfrm>
          <a:prstGeom prst="rect">
            <a:avLst/>
          </a:prstGeom>
          <a:noFill/>
          <a:extLst>
            <a:ext uri="{909E8E84-426E-40DD-AFC4-6F175D3DCCD1}">
              <a14:hiddenFill xmlns:a14="http://schemas.microsoft.com/office/drawing/2010/main">
                <a:solidFill>
                  <a:srgbClr val="FFFFFF"/>
                </a:solidFill>
              </a14:hiddenFill>
            </a:ext>
          </a:extLst>
        </p:spPr>
      </p:pic>
      <p:sp>
        <p:nvSpPr>
          <p:cNvPr id="34818" name="Rectangle 32"/>
          <p:cNvSpPr>
            <a:spLocks noGrp="1"/>
          </p:cNvSpPr>
          <p:nvPr>
            <p:ph type="title" idx="4294967295"/>
          </p:nvPr>
        </p:nvSpPr>
        <p:spPr>
          <a:xfrm>
            <a:off x="374558" y="125413"/>
            <a:ext cx="8229600" cy="1143000"/>
          </a:xfrm>
        </p:spPr>
        <p:txBody>
          <a:bodyPr>
            <a:normAutofit fontScale="90000"/>
          </a:bodyPr>
          <a:lstStyle/>
          <a:p>
            <a:r>
              <a:rPr lang="ja-JP" altLang="en-US" sz="4000" dirty="0" smtClean="0"/>
              <a:t>買い物袋のライフサイクルに</a:t>
            </a:r>
            <a:r>
              <a:rPr lang="en-US" altLang="ja-JP" sz="4000" dirty="0" smtClean="0"/>
              <a:t/>
            </a:r>
            <a:br>
              <a:rPr lang="en-US" altLang="ja-JP" sz="4000" dirty="0" smtClean="0"/>
            </a:br>
            <a:r>
              <a:rPr lang="ja-JP" altLang="en-US" sz="4000" dirty="0" smtClean="0"/>
              <a:t>「ごみ袋」という機能を加えると</a:t>
            </a:r>
            <a:endParaRPr lang="en-US" altLang="ja-JP" sz="4000" dirty="0" smtClean="0"/>
          </a:p>
        </p:txBody>
      </p:sp>
      <p:sp>
        <p:nvSpPr>
          <p:cNvPr id="34824" name="Line 10"/>
          <p:cNvSpPr>
            <a:spLocks noChangeShapeType="1"/>
          </p:cNvSpPr>
          <p:nvPr/>
        </p:nvSpPr>
        <p:spPr bwMode="auto">
          <a:xfrm>
            <a:off x="395288" y="1268413"/>
            <a:ext cx="8353425" cy="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 name="角丸四角形 2"/>
          <p:cNvSpPr>
            <a:spLocks noChangeArrowheads="1"/>
          </p:cNvSpPr>
          <p:nvPr/>
        </p:nvSpPr>
        <p:spPr bwMode="auto">
          <a:xfrm>
            <a:off x="611560" y="1758867"/>
            <a:ext cx="8137153" cy="2015285"/>
          </a:xfrm>
          <a:prstGeom prst="roundRect">
            <a:avLst>
              <a:gd name="adj" fmla="val 16667"/>
            </a:avLst>
          </a:prstGeom>
          <a:noFill/>
          <a:ln w="25400" algn="ctr">
            <a:solidFill>
              <a:schemeClr val="hlink"/>
            </a:solidFill>
            <a:round/>
            <a:headEnd/>
            <a:tailEnd/>
          </a:ln>
          <a:extLst>
            <a:ext uri="{909E8E84-426E-40DD-AFC4-6F175D3DCCD1}">
              <a14:hiddenFill xmlns:a14="http://schemas.microsoft.com/office/drawing/2010/main">
                <a:solidFill>
                  <a:schemeClr val="accent1"/>
                </a:solidFill>
              </a14:hiddenFill>
            </a:ext>
          </a:extLst>
        </p:spPr>
        <p:txBody>
          <a:bodyPr anchor="ctr"/>
          <a:lstStyle/>
          <a:p>
            <a:pPr eaLnBrk="0" hangingPunct="0"/>
            <a:r>
              <a:rPr lang="ja-JP" altLang="en-US" sz="2400" b="1">
                <a:solidFill>
                  <a:srgbClr val="FFFFFF"/>
                </a:solidFill>
                <a:latin typeface="Calibri" pitchFamily="34" charset="0"/>
              </a:rPr>
              <a:t>　　　　　　　　　　　　　　　　</a:t>
            </a:r>
            <a:endParaRPr lang="en-US" altLang="ja-JP" sz="2400" b="1">
              <a:solidFill>
                <a:srgbClr val="FFFFFF"/>
              </a:solidFill>
              <a:latin typeface="Calibri" pitchFamily="34" charset="0"/>
            </a:endParaRPr>
          </a:p>
          <a:p>
            <a:pPr eaLnBrk="0" hangingPunct="0">
              <a:buFont typeface="Arial" charset="0"/>
              <a:buNone/>
            </a:pPr>
            <a:endParaRPr lang="ja-JP" altLang="ja-JP" sz="2400" b="1">
              <a:solidFill>
                <a:srgbClr val="FFFFFF"/>
              </a:solidFill>
              <a:latin typeface="Calibri" pitchFamily="34" charset="0"/>
            </a:endParaRPr>
          </a:p>
          <a:p>
            <a:pPr algn="ctr"/>
            <a:endParaRPr lang="ja-JP" altLang="en-US" sz="2400" b="1">
              <a:solidFill>
                <a:srgbClr val="FFFFFF"/>
              </a:solidFill>
              <a:latin typeface="Calibri" pitchFamily="34" charset="0"/>
            </a:endParaRPr>
          </a:p>
        </p:txBody>
      </p:sp>
      <p:sp>
        <p:nvSpPr>
          <p:cNvPr id="34829" name="AutoShape 13"/>
          <p:cNvSpPr>
            <a:spLocks noChangeArrowheads="1"/>
          </p:cNvSpPr>
          <p:nvPr/>
        </p:nvSpPr>
        <p:spPr bwMode="auto">
          <a:xfrm>
            <a:off x="2567095" y="2186374"/>
            <a:ext cx="814762" cy="940960"/>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製造</a:t>
            </a:r>
          </a:p>
        </p:txBody>
      </p:sp>
      <p:sp>
        <p:nvSpPr>
          <p:cNvPr id="34830" name="AutoShape 14"/>
          <p:cNvSpPr>
            <a:spLocks noChangeArrowheads="1"/>
          </p:cNvSpPr>
          <p:nvPr/>
        </p:nvSpPr>
        <p:spPr bwMode="auto">
          <a:xfrm>
            <a:off x="7799403" y="2228606"/>
            <a:ext cx="814762" cy="940961"/>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dirty="0" smtClean="0"/>
              <a:t>廃棄</a:t>
            </a:r>
            <a:endParaRPr lang="ja-JP" altLang="en-US" dirty="0"/>
          </a:p>
        </p:txBody>
      </p:sp>
      <p:sp>
        <p:nvSpPr>
          <p:cNvPr id="34833" name="AutoShape 17"/>
          <p:cNvSpPr>
            <a:spLocks noChangeArrowheads="1"/>
          </p:cNvSpPr>
          <p:nvPr/>
        </p:nvSpPr>
        <p:spPr bwMode="auto">
          <a:xfrm>
            <a:off x="3450059" y="2430135"/>
            <a:ext cx="609950" cy="453439"/>
          </a:xfrm>
          <a:prstGeom prst="rightArrow">
            <a:avLst>
              <a:gd name="adj1" fmla="val 50000"/>
              <a:gd name="adj2" fmla="val 33333"/>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dirty="0"/>
              <a:t>輸送</a:t>
            </a:r>
          </a:p>
        </p:txBody>
      </p:sp>
      <p:sp>
        <p:nvSpPr>
          <p:cNvPr id="34834" name="AutoShape 18"/>
          <p:cNvSpPr>
            <a:spLocks noChangeArrowheads="1"/>
          </p:cNvSpPr>
          <p:nvPr/>
        </p:nvSpPr>
        <p:spPr bwMode="auto">
          <a:xfrm>
            <a:off x="7120684" y="2498299"/>
            <a:ext cx="609950" cy="453439"/>
          </a:xfrm>
          <a:prstGeom prst="rightArrow">
            <a:avLst>
              <a:gd name="adj1" fmla="val 50000"/>
              <a:gd name="adj2" fmla="val 33333"/>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dirty="0"/>
              <a:t>輸送</a:t>
            </a:r>
          </a:p>
        </p:txBody>
      </p:sp>
      <p:grpSp>
        <p:nvGrpSpPr>
          <p:cNvPr id="7" name="グループ化 6"/>
          <p:cNvGrpSpPr/>
          <p:nvPr/>
        </p:nvGrpSpPr>
        <p:grpSpPr>
          <a:xfrm>
            <a:off x="5087516" y="1853789"/>
            <a:ext cx="1761082" cy="1887848"/>
            <a:chOff x="5087516" y="1825549"/>
            <a:chExt cx="1761082" cy="1887848"/>
          </a:xfrm>
        </p:grpSpPr>
        <p:sp>
          <p:nvSpPr>
            <p:cNvPr id="34832" name="AutoShape 16"/>
            <p:cNvSpPr>
              <a:spLocks noChangeArrowheads="1"/>
            </p:cNvSpPr>
            <p:nvPr/>
          </p:nvSpPr>
          <p:spPr bwMode="auto">
            <a:xfrm>
              <a:off x="5506564" y="2430135"/>
              <a:ext cx="814761" cy="470481"/>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dirty="0" smtClean="0"/>
                <a:t>使用</a:t>
              </a:r>
              <a:endParaRPr lang="ja-JP" altLang="en-US" dirty="0"/>
            </a:p>
          </p:txBody>
        </p:sp>
        <p:sp>
          <p:nvSpPr>
            <p:cNvPr id="34835" name="AutoShape 19"/>
            <p:cNvSpPr>
              <a:spLocks noChangeArrowheads="1"/>
            </p:cNvSpPr>
            <p:nvPr/>
          </p:nvSpPr>
          <p:spPr bwMode="auto">
            <a:xfrm>
              <a:off x="5154791" y="1825549"/>
              <a:ext cx="1693807" cy="684604"/>
            </a:xfrm>
            <a:prstGeom prst="curvedDownArrow">
              <a:avLst>
                <a:gd name="adj1" fmla="val 33117"/>
                <a:gd name="adj2" fmla="val 66234"/>
                <a:gd name="adj3" fmla="val 33333"/>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dirty="0"/>
            </a:p>
          </p:txBody>
        </p:sp>
        <p:sp>
          <p:nvSpPr>
            <p:cNvPr id="34837" name="AutoShape 21"/>
            <p:cNvSpPr>
              <a:spLocks noChangeArrowheads="1"/>
            </p:cNvSpPr>
            <p:nvPr/>
          </p:nvSpPr>
          <p:spPr bwMode="auto">
            <a:xfrm rot="10800000">
              <a:off x="5087516" y="2699827"/>
              <a:ext cx="1693808" cy="684604"/>
            </a:xfrm>
            <a:prstGeom prst="curvedDownArrow">
              <a:avLst>
                <a:gd name="adj1" fmla="val 33117"/>
                <a:gd name="adj2" fmla="val 66234"/>
                <a:gd name="adj3" fmla="val 33333"/>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ja-JP" altLang="en-US"/>
            </a:p>
          </p:txBody>
        </p:sp>
        <p:sp>
          <p:nvSpPr>
            <p:cNvPr id="34853" name="Text Box 37"/>
            <p:cNvSpPr txBox="1">
              <a:spLocks noChangeArrowheads="1"/>
            </p:cNvSpPr>
            <p:nvPr/>
          </p:nvSpPr>
          <p:spPr bwMode="auto">
            <a:xfrm>
              <a:off x="5290834" y="3371095"/>
              <a:ext cx="928380" cy="34230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smtClean="0"/>
                <a:t>繰り返し</a:t>
              </a:r>
              <a:endParaRPr lang="ja-JP" altLang="en-US" dirty="0"/>
            </a:p>
          </p:txBody>
        </p:sp>
      </p:grpSp>
      <p:sp>
        <p:nvSpPr>
          <p:cNvPr id="34854" name="Text Box 38"/>
          <p:cNvSpPr txBox="1">
            <a:spLocks noChangeArrowheads="1"/>
          </p:cNvSpPr>
          <p:nvPr/>
        </p:nvSpPr>
        <p:spPr bwMode="auto">
          <a:xfrm>
            <a:off x="678834" y="1557339"/>
            <a:ext cx="1017907"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spAutoFit/>
          </a:bodyPr>
          <a:lstStyle/>
          <a:p>
            <a:r>
              <a:rPr lang="ja-JP" altLang="en-US" b="1" dirty="0" smtClean="0"/>
              <a:t>マイバッグ</a:t>
            </a:r>
            <a:endParaRPr lang="ja-JP" altLang="en-US" b="1" dirty="0"/>
          </a:p>
        </p:txBody>
      </p:sp>
      <p:sp>
        <p:nvSpPr>
          <p:cNvPr id="34856" name="AutoShape 40"/>
          <p:cNvSpPr>
            <a:spLocks noChangeArrowheads="1"/>
          </p:cNvSpPr>
          <p:nvPr/>
        </p:nvSpPr>
        <p:spPr bwMode="auto">
          <a:xfrm>
            <a:off x="950920" y="2161924"/>
            <a:ext cx="814761" cy="940960"/>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原材料</a:t>
            </a:r>
          </a:p>
          <a:p>
            <a:pPr algn="ctr"/>
            <a:r>
              <a:rPr lang="ja-JP" altLang="en-US"/>
              <a:t>調達</a:t>
            </a:r>
          </a:p>
        </p:txBody>
      </p:sp>
      <p:sp>
        <p:nvSpPr>
          <p:cNvPr id="34857" name="AutoShape 41"/>
          <p:cNvSpPr>
            <a:spLocks noChangeArrowheads="1"/>
          </p:cNvSpPr>
          <p:nvPr/>
        </p:nvSpPr>
        <p:spPr bwMode="auto">
          <a:xfrm>
            <a:off x="1900229" y="2430135"/>
            <a:ext cx="609950" cy="453439"/>
          </a:xfrm>
          <a:prstGeom prst="rightArrow">
            <a:avLst>
              <a:gd name="adj1" fmla="val 50000"/>
              <a:gd name="adj2" fmla="val 33333"/>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輸送</a:t>
            </a:r>
          </a:p>
        </p:txBody>
      </p:sp>
      <p:grpSp>
        <p:nvGrpSpPr>
          <p:cNvPr id="4" name="グループ化 3"/>
          <p:cNvGrpSpPr/>
          <p:nvPr/>
        </p:nvGrpSpPr>
        <p:grpSpPr>
          <a:xfrm>
            <a:off x="611560" y="3876483"/>
            <a:ext cx="8137153" cy="2216813"/>
            <a:chOff x="323850" y="4221163"/>
            <a:chExt cx="8640763" cy="2374900"/>
          </a:xfrm>
        </p:grpSpPr>
        <p:sp>
          <p:nvSpPr>
            <p:cNvPr id="2" name="角丸四角形 2"/>
            <p:cNvSpPr>
              <a:spLocks noChangeArrowheads="1"/>
            </p:cNvSpPr>
            <p:nvPr/>
          </p:nvSpPr>
          <p:spPr bwMode="auto">
            <a:xfrm>
              <a:off x="323850" y="4437063"/>
              <a:ext cx="8640763" cy="2159000"/>
            </a:xfrm>
            <a:prstGeom prst="roundRect">
              <a:avLst>
                <a:gd name="adj" fmla="val 16667"/>
              </a:avLst>
            </a:prstGeom>
            <a:noFill/>
            <a:ln w="25400" algn="ctr">
              <a:solidFill>
                <a:schemeClr val="hlink"/>
              </a:solidFill>
              <a:round/>
              <a:headEnd/>
              <a:tailEnd/>
            </a:ln>
            <a:extLst>
              <a:ext uri="{909E8E84-426E-40DD-AFC4-6F175D3DCCD1}">
                <a14:hiddenFill xmlns:a14="http://schemas.microsoft.com/office/drawing/2010/main">
                  <a:solidFill>
                    <a:srgbClr val="FFFF99"/>
                  </a:solidFill>
                </a14:hiddenFill>
              </a:ext>
            </a:extLst>
          </p:spPr>
          <p:txBody>
            <a:bodyPr anchor="ctr"/>
            <a:lstStyle/>
            <a:p>
              <a:pPr eaLnBrk="0" hangingPunct="0"/>
              <a:r>
                <a:rPr lang="ja-JP" altLang="en-US" sz="2400" b="1" dirty="0">
                  <a:solidFill>
                    <a:srgbClr val="FFFFFF"/>
                  </a:solidFill>
                  <a:latin typeface="Calibri" pitchFamily="34" charset="0"/>
                </a:rPr>
                <a:t>　　　　　　　　　　　　　　　　</a:t>
              </a:r>
              <a:endParaRPr lang="en-US" altLang="ja-JP" sz="2400" b="1" dirty="0">
                <a:solidFill>
                  <a:srgbClr val="FFFFFF"/>
                </a:solidFill>
                <a:latin typeface="Calibri" pitchFamily="34" charset="0"/>
              </a:endParaRPr>
            </a:p>
            <a:p>
              <a:pPr eaLnBrk="0" hangingPunct="0">
                <a:buFont typeface="Arial" charset="0"/>
                <a:buNone/>
              </a:pPr>
              <a:endParaRPr lang="ja-JP" altLang="ja-JP" sz="2400" b="1" dirty="0">
                <a:solidFill>
                  <a:srgbClr val="FFFFFF"/>
                </a:solidFill>
                <a:latin typeface="Calibri" pitchFamily="34" charset="0"/>
              </a:endParaRPr>
            </a:p>
            <a:p>
              <a:pPr algn="ctr"/>
              <a:endParaRPr lang="ja-JP" altLang="en-US" sz="2400" b="1" dirty="0">
                <a:solidFill>
                  <a:srgbClr val="FFFFFF"/>
                </a:solidFill>
                <a:latin typeface="Calibri" pitchFamily="34" charset="0"/>
              </a:endParaRPr>
            </a:p>
          </p:txBody>
        </p:sp>
        <p:sp>
          <p:nvSpPr>
            <p:cNvPr id="34842" name="AutoShape 26"/>
            <p:cNvSpPr>
              <a:spLocks noChangeArrowheads="1"/>
            </p:cNvSpPr>
            <p:nvPr/>
          </p:nvSpPr>
          <p:spPr bwMode="auto">
            <a:xfrm>
              <a:off x="2600330" y="4896644"/>
              <a:ext cx="865187" cy="1008062"/>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製造</a:t>
              </a:r>
            </a:p>
          </p:txBody>
        </p:sp>
        <p:sp>
          <p:nvSpPr>
            <p:cNvPr id="34843" name="AutoShape 27"/>
            <p:cNvSpPr>
              <a:spLocks noChangeArrowheads="1"/>
            </p:cNvSpPr>
            <p:nvPr/>
          </p:nvSpPr>
          <p:spPr bwMode="auto">
            <a:xfrm>
              <a:off x="7746690" y="4956451"/>
              <a:ext cx="865187" cy="1008062"/>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dirty="0" smtClean="0"/>
                <a:t>廃棄</a:t>
              </a:r>
              <a:endParaRPr lang="ja-JP" altLang="en-US" dirty="0"/>
            </a:p>
          </p:txBody>
        </p:sp>
        <p:sp>
          <p:nvSpPr>
            <p:cNvPr id="34844" name="AutoShape 28"/>
            <p:cNvSpPr>
              <a:spLocks noChangeArrowheads="1"/>
            </p:cNvSpPr>
            <p:nvPr/>
          </p:nvSpPr>
          <p:spPr bwMode="auto">
            <a:xfrm>
              <a:off x="4446144" y="4956451"/>
              <a:ext cx="865187" cy="1008062"/>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dirty="0" smtClean="0"/>
                <a:t>使用</a:t>
              </a:r>
              <a:endParaRPr lang="ja-JP" altLang="en-US" dirty="0"/>
            </a:p>
          </p:txBody>
        </p:sp>
        <p:sp>
          <p:nvSpPr>
            <p:cNvPr id="34846" name="AutoShape 30"/>
            <p:cNvSpPr>
              <a:spLocks noChangeArrowheads="1"/>
            </p:cNvSpPr>
            <p:nvPr/>
          </p:nvSpPr>
          <p:spPr bwMode="auto">
            <a:xfrm>
              <a:off x="3553925" y="5171937"/>
              <a:ext cx="863600" cy="485775"/>
            </a:xfrm>
            <a:prstGeom prst="rightArrow">
              <a:avLst>
                <a:gd name="adj1" fmla="val 50000"/>
                <a:gd name="adj2" fmla="val 44444"/>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dirty="0"/>
                <a:t>輸送</a:t>
              </a:r>
            </a:p>
          </p:txBody>
        </p:sp>
        <p:sp>
          <p:nvSpPr>
            <p:cNvPr id="34847" name="AutoShape 31"/>
            <p:cNvSpPr>
              <a:spLocks noChangeArrowheads="1"/>
            </p:cNvSpPr>
            <p:nvPr/>
          </p:nvSpPr>
          <p:spPr bwMode="auto">
            <a:xfrm>
              <a:off x="6762262" y="5186346"/>
              <a:ext cx="863600" cy="485775"/>
            </a:xfrm>
            <a:prstGeom prst="rightArrow">
              <a:avLst>
                <a:gd name="adj1" fmla="val 50000"/>
                <a:gd name="adj2" fmla="val 44444"/>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輸送</a:t>
              </a:r>
            </a:p>
          </p:txBody>
        </p:sp>
        <p:sp>
          <p:nvSpPr>
            <p:cNvPr id="34855" name="Text Box 39"/>
            <p:cNvSpPr txBox="1">
              <a:spLocks noChangeArrowheads="1"/>
            </p:cNvSpPr>
            <p:nvPr/>
          </p:nvSpPr>
          <p:spPr bwMode="auto">
            <a:xfrm>
              <a:off x="395288" y="4221163"/>
              <a:ext cx="2250326" cy="39567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spAutoFit/>
            </a:bodyPr>
            <a:lstStyle/>
            <a:p>
              <a:r>
                <a:rPr lang="ja-JP" altLang="en-US" b="1" dirty="0" smtClean="0"/>
                <a:t>レジ袋</a:t>
              </a:r>
              <a:r>
                <a:rPr lang="en-US" altLang="ja-JP" b="1" dirty="0" smtClean="0"/>
                <a:t>(</a:t>
              </a:r>
              <a:r>
                <a:rPr lang="ja-JP" altLang="en-US" b="1" dirty="0" smtClean="0"/>
                <a:t>ゴミ袋使用有）</a:t>
              </a:r>
              <a:endParaRPr lang="ja-JP" altLang="en-US" b="1" dirty="0"/>
            </a:p>
          </p:txBody>
        </p:sp>
        <p:sp>
          <p:nvSpPr>
            <p:cNvPr id="34858" name="AutoShape 42"/>
            <p:cNvSpPr>
              <a:spLocks noChangeArrowheads="1"/>
            </p:cNvSpPr>
            <p:nvPr/>
          </p:nvSpPr>
          <p:spPr bwMode="auto">
            <a:xfrm>
              <a:off x="755650" y="4868863"/>
              <a:ext cx="865188" cy="1008062"/>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原材料</a:t>
              </a:r>
            </a:p>
            <a:p>
              <a:pPr algn="ctr"/>
              <a:r>
                <a:rPr lang="ja-JP" altLang="en-US"/>
                <a:t>調達</a:t>
              </a:r>
            </a:p>
          </p:txBody>
        </p:sp>
        <p:sp>
          <p:nvSpPr>
            <p:cNvPr id="34860" name="AutoShape 44"/>
            <p:cNvSpPr>
              <a:spLocks noChangeArrowheads="1"/>
            </p:cNvSpPr>
            <p:nvPr/>
          </p:nvSpPr>
          <p:spPr bwMode="auto">
            <a:xfrm>
              <a:off x="1674957" y="5157788"/>
              <a:ext cx="863600" cy="485775"/>
            </a:xfrm>
            <a:prstGeom prst="rightArrow">
              <a:avLst>
                <a:gd name="adj1" fmla="val 50000"/>
                <a:gd name="adj2" fmla="val 44444"/>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輸送</a:t>
              </a:r>
            </a:p>
          </p:txBody>
        </p:sp>
      </p:grpSp>
      <p:cxnSp>
        <p:nvCxnSpPr>
          <p:cNvPr id="25" name="曲線コネクタ 24"/>
          <p:cNvCxnSpPr/>
          <p:nvPr/>
        </p:nvCxnSpPr>
        <p:spPr>
          <a:xfrm rot="5400000" flipH="1" flipV="1">
            <a:off x="5705857" y="4793469"/>
            <a:ext cx="416176" cy="2413477"/>
          </a:xfrm>
          <a:prstGeom prst="curvedConnector3">
            <a:avLst/>
          </a:prstGeom>
          <a:ln>
            <a:noFill/>
            <a:tailEnd type="arrow"/>
          </a:ln>
        </p:spPr>
        <p:style>
          <a:lnRef idx="1">
            <a:schemeClr val="accent1"/>
          </a:lnRef>
          <a:fillRef idx="0">
            <a:schemeClr val="accent1"/>
          </a:fillRef>
          <a:effectRef idx="0">
            <a:schemeClr val="accent1"/>
          </a:effectRef>
          <a:fontRef idx="minor">
            <a:schemeClr val="tx1"/>
          </a:fontRef>
        </p:style>
      </p:cxnSp>
      <p:pic>
        <p:nvPicPr>
          <p:cNvPr id="3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1246" y="1443389"/>
            <a:ext cx="530526" cy="630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1140" y="3799687"/>
            <a:ext cx="457961" cy="556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四角形吹き出し 11"/>
          <p:cNvSpPr/>
          <p:nvPr/>
        </p:nvSpPr>
        <p:spPr>
          <a:xfrm>
            <a:off x="6660232" y="1268413"/>
            <a:ext cx="1139170" cy="585376"/>
          </a:xfrm>
          <a:prstGeom prst="wedgeRectCallout">
            <a:avLst>
              <a:gd name="adj1" fmla="val -65689"/>
              <a:gd name="adj2" fmla="val 76283"/>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ゴミ袋の投入が必要</a:t>
            </a:r>
            <a:endParaRPr kumimoji="1" lang="ja-JP" altLang="en-US" sz="1600" b="1" dirty="0">
              <a:solidFill>
                <a:schemeClr val="tx1"/>
              </a:solidFill>
            </a:endParaRPr>
          </a:p>
        </p:txBody>
      </p:sp>
      <p:sp>
        <p:nvSpPr>
          <p:cNvPr id="13" name="テキスト ボックス 12"/>
          <p:cNvSpPr txBox="1"/>
          <p:nvPr/>
        </p:nvSpPr>
        <p:spPr>
          <a:xfrm>
            <a:off x="4419393" y="5607453"/>
            <a:ext cx="1978427" cy="369332"/>
          </a:xfrm>
          <a:prstGeom prst="rect">
            <a:avLst/>
          </a:prstGeom>
          <a:noFill/>
        </p:spPr>
        <p:txBody>
          <a:bodyPr wrap="none" rtlCol="0">
            <a:spAutoFit/>
          </a:bodyPr>
          <a:lstStyle/>
          <a:p>
            <a:r>
              <a:rPr kumimoji="1" lang="ja-JP" altLang="en-US" dirty="0" smtClean="0"/>
              <a:t>新たな投入は無い</a:t>
            </a:r>
            <a:endParaRPr kumimoji="1" lang="ja-JP" altLang="en-US" dirty="0"/>
          </a:p>
        </p:txBody>
      </p:sp>
      <p:sp>
        <p:nvSpPr>
          <p:cNvPr id="51" name="AutoShape 28"/>
          <p:cNvSpPr>
            <a:spLocks noChangeArrowheads="1"/>
          </p:cNvSpPr>
          <p:nvPr/>
        </p:nvSpPr>
        <p:spPr bwMode="auto">
          <a:xfrm>
            <a:off x="5755024" y="4562826"/>
            <a:ext cx="814761" cy="940960"/>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b="1" dirty="0" smtClean="0">
                <a:solidFill>
                  <a:srgbClr val="FF0000"/>
                </a:solidFill>
              </a:rPr>
              <a:t>ゴミ袋</a:t>
            </a:r>
          </a:p>
          <a:p>
            <a:pPr algn="ctr"/>
            <a:r>
              <a:rPr lang="ja-JP" altLang="en-US" dirty="0" smtClean="0"/>
              <a:t>使用</a:t>
            </a:r>
            <a:endParaRPr lang="ja-JP" altLang="en-US" dirty="0"/>
          </a:p>
        </p:txBody>
      </p:sp>
      <p:sp>
        <p:nvSpPr>
          <p:cNvPr id="63" name="AutoShape 31"/>
          <p:cNvSpPr>
            <a:spLocks noChangeArrowheads="1"/>
          </p:cNvSpPr>
          <p:nvPr/>
        </p:nvSpPr>
        <p:spPr bwMode="auto">
          <a:xfrm>
            <a:off x="5333787" y="4769151"/>
            <a:ext cx="402695" cy="453439"/>
          </a:xfrm>
          <a:prstGeom prst="rightArrow">
            <a:avLst>
              <a:gd name="adj1" fmla="val 50000"/>
              <a:gd name="adj2" fmla="val 44444"/>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dirty="0"/>
          </a:p>
        </p:txBody>
      </p:sp>
      <p:sp>
        <p:nvSpPr>
          <p:cNvPr id="45" name="AutoShape 13"/>
          <p:cNvSpPr>
            <a:spLocks noChangeArrowheads="1"/>
          </p:cNvSpPr>
          <p:nvPr/>
        </p:nvSpPr>
        <p:spPr bwMode="auto">
          <a:xfrm>
            <a:off x="4164619" y="2166123"/>
            <a:ext cx="814762" cy="940960"/>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dirty="0" smtClean="0"/>
              <a:t>販売</a:t>
            </a:r>
            <a:endParaRPr lang="ja-JP" altLang="en-US" dirty="0"/>
          </a:p>
        </p:txBody>
      </p:sp>
      <p:sp>
        <p:nvSpPr>
          <p:cNvPr id="5" name="フッター プレースホルダー 4"/>
          <p:cNvSpPr>
            <a:spLocks noGrp="1"/>
          </p:cNvSpPr>
          <p:nvPr>
            <p:ph type="ftr" sz="quarter" idx="11"/>
          </p:nvPr>
        </p:nvSpPr>
        <p:spPr/>
        <p:txBody>
          <a:bodyPr/>
          <a:lstStyle/>
          <a:p>
            <a:r>
              <a:rPr kumimoji="1" lang="en-US" altLang="ja-JP" smtClean="0"/>
              <a:t>©YLCA.Lab</a:t>
            </a:r>
            <a:endParaRPr kumimoji="1" lang="ja-JP" altLang="en-US"/>
          </a:p>
        </p:txBody>
      </p:sp>
      <p:sp>
        <p:nvSpPr>
          <p:cNvPr id="6" name="スライド番号プレースホルダー 5"/>
          <p:cNvSpPr>
            <a:spLocks noGrp="1"/>
          </p:cNvSpPr>
          <p:nvPr>
            <p:ph type="sldNum" sz="quarter" idx="12"/>
          </p:nvPr>
        </p:nvSpPr>
        <p:spPr/>
        <p:txBody>
          <a:bodyPr/>
          <a:lstStyle/>
          <a:p>
            <a:fld id="{A799F405-BE3A-4643-8A41-FFEBEE90D9DB}" type="slidenum">
              <a:rPr kumimoji="1" lang="ja-JP" altLang="en-US" smtClean="0"/>
              <a:t>11</a:t>
            </a:fld>
            <a:endParaRPr kumimoji="1" lang="ja-JP" altLang="en-US"/>
          </a:p>
        </p:txBody>
      </p:sp>
    </p:spTree>
    <p:extLst>
      <p:ext uri="{BB962C8B-B14F-4D97-AF65-F5344CB8AC3E}">
        <p14:creationId xmlns:p14="http://schemas.microsoft.com/office/powerpoint/2010/main" val="3496962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2"/>
          <p:cNvSpPr>
            <a:spLocks noGrp="1"/>
          </p:cNvSpPr>
          <p:nvPr>
            <p:ph type="title" idx="4294967295"/>
          </p:nvPr>
        </p:nvSpPr>
        <p:spPr>
          <a:xfrm>
            <a:off x="374558" y="125413"/>
            <a:ext cx="8229600" cy="1143000"/>
          </a:xfrm>
        </p:spPr>
        <p:txBody>
          <a:bodyPr>
            <a:normAutofit fontScale="90000"/>
          </a:bodyPr>
          <a:lstStyle/>
          <a:p>
            <a:r>
              <a:rPr lang="ja-JP" altLang="en-US" sz="4000" dirty="0" smtClean="0"/>
              <a:t>買い物袋のライフサイクルに</a:t>
            </a:r>
            <a:r>
              <a:rPr lang="en-US" altLang="ja-JP" sz="4000" dirty="0" smtClean="0"/>
              <a:t/>
            </a:r>
            <a:br>
              <a:rPr lang="en-US" altLang="ja-JP" sz="4000" dirty="0" smtClean="0"/>
            </a:br>
            <a:r>
              <a:rPr lang="ja-JP" altLang="en-US" sz="4000" dirty="0" smtClean="0"/>
              <a:t>「ごみ袋」という機能を加えると</a:t>
            </a:r>
            <a:endParaRPr lang="en-US" altLang="ja-JP" sz="4000" dirty="0" smtClean="0"/>
          </a:p>
        </p:txBody>
      </p:sp>
      <p:sp>
        <p:nvSpPr>
          <p:cNvPr id="34824" name="Line 10"/>
          <p:cNvSpPr>
            <a:spLocks noChangeShapeType="1"/>
          </p:cNvSpPr>
          <p:nvPr/>
        </p:nvSpPr>
        <p:spPr bwMode="auto">
          <a:xfrm>
            <a:off x="395288" y="1268413"/>
            <a:ext cx="8353425" cy="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6" name="グループ化 5"/>
          <p:cNvGrpSpPr/>
          <p:nvPr/>
        </p:nvGrpSpPr>
        <p:grpSpPr>
          <a:xfrm>
            <a:off x="611559" y="1406728"/>
            <a:ext cx="8137153" cy="2331813"/>
            <a:chOff x="611560" y="3876483"/>
            <a:chExt cx="8137153" cy="2331813"/>
          </a:xfrm>
        </p:grpSpPr>
        <p:grpSp>
          <p:nvGrpSpPr>
            <p:cNvPr id="4" name="グループ化 3"/>
            <p:cNvGrpSpPr/>
            <p:nvPr/>
          </p:nvGrpSpPr>
          <p:grpSpPr>
            <a:xfrm>
              <a:off x="611560" y="3876483"/>
              <a:ext cx="8137153" cy="2216813"/>
              <a:chOff x="323850" y="4221163"/>
              <a:chExt cx="8640763" cy="2374900"/>
            </a:xfrm>
          </p:grpSpPr>
          <p:sp>
            <p:nvSpPr>
              <p:cNvPr id="2" name="角丸四角形 2"/>
              <p:cNvSpPr>
                <a:spLocks noChangeArrowheads="1"/>
              </p:cNvSpPr>
              <p:nvPr/>
            </p:nvSpPr>
            <p:spPr bwMode="auto">
              <a:xfrm>
                <a:off x="323850" y="4437063"/>
                <a:ext cx="8640763" cy="2159000"/>
              </a:xfrm>
              <a:prstGeom prst="roundRect">
                <a:avLst>
                  <a:gd name="adj" fmla="val 16667"/>
                </a:avLst>
              </a:prstGeom>
              <a:noFill/>
              <a:ln w="25400" algn="ctr">
                <a:solidFill>
                  <a:schemeClr val="hlink"/>
                </a:solidFill>
                <a:round/>
                <a:headEnd/>
                <a:tailEnd/>
              </a:ln>
              <a:extLst>
                <a:ext uri="{909E8E84-426E-40DD-AFC4-6F175D3DCCD1}">
                  <a14:hiddenFill xmlns:a14="http://schemas.microsoft.com/office/drawing/2010/main">
                    <a:solidFill>
                      <a:srgbClr val="FFFF99"/>
                    </a:solidFill>
                  </a14:hiddenFill>
                </a:ext>
              </a:extLst>
            </p:spPr>
            <p:txBody>
              <a:bodyPr anchor="ctr"/>
              <a:lstStyle/>
              <a:p>
                <a:pPr eaLnBrk="0" hangingPunct="0"/>
                <a:r>
                  <a:rPr lang="ja-JP" altLang="en-US" sz="2400" b="1" dirty="0">
                    <a:solidFill>
                      <a:srgbClr val="FFFFFF"/>
                    </a:solidFill>
                    <a:latin typeface="Calibri" pitchFamily="34" charset="0"/>
                  </a:rPr>
                  <a:t>　　　　　　　　　　　　　　　　</a:t>
                </a:r>
                <a:endParaRPr lang="en-US" altLang="ja-JP" sz="2400" b="1" dirty="0">
                  <a:solidFill>
                    <a:srgbClr val="FFFFFF"/>
                  </a:solidFill>
                  <a:latin typeface="Calibri" pitchFamily="34" charset="0"/>
                </a:endParaRPr>
              </a:p>
              <a:p>
                <a:pPr eaLnBrk="0" hangingPunct="0">
                  <a:buFont typeface="Arial" charset="0"/>
                  <a:buNone/>
                </a:pPr>
                <a:endParaRPr lang="ja-JP" altLang="ja-JP" sz="2400" b="1" dirty="0">
                  <a:solidFill>
                    <a:srgbClr val="FFFFFF"/>
                  </a:solidFill>
                  <a:latin typeface="Calibri" pitchFamily="34" charset="0"/>
                </a:endParaRPr>
              </a:p>
              <a:p>
                <a:pPr algn="ctr"/>
                <a:endParaRPr lang="ja-JP" altLang="en-US" sz="2400" b="1" dirty="0">
                  <a:solidFill>
                    <a:srgbClr val="FFFFFF"/>
                  </a:solidFill>
                  <a:latin typeface="Calibri" pitchFamily="34" charset="0"/>
                </a:endParaRPr>
              </a:p>
            </p:txBody>
          </p:sp>
          <p:sp>
            <p:nvSpPr>
              <p:cNvPr id="34842" name="AutoShape 26"/>
              <p:cNvSpPr>
                <a:spLocks noChangeArrowheads="1"/>
              </p:cNvSpPr>
              <p:nvPr/>
            </p:nvSpPr>
            <p:spPr bwMode="auto">
              <a:xfrm>
                <a:off x="2600330" y="4896644"/>
                <a:ext cx="865187" cy="1008062"/>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製造</a:t>
                </a:r>
              </a:p>
            </p:txBody>
          </p:sp>
          <p:sp>
            <p:nvSpPr>
              <p:cNvPr id="34843" name="AutoShape 27"/>
              <p:cNvSpPr>
                <a:spLocks noChangeArrowheads="1"/>
              </p:cNvSpPr>
              <p:nvPr/>
            </p:nvSpPr>
            <p:spPr bwMode="auto">
              <a:xfrm>
                <a:off x="7746690" y="4956451"/>
                <a:ext cx="865187" cy="1008062"/>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dirty="0" smtClean="0"/>
                  <a:t>廃棄</a:t>
                </a:r>
                <a:endParaRPr lang="ja-JP" altLang="en-US" dirty="0"/>
              </a:p>
            </p:txBody>
          </p:sp>
          <p:sp>
            <p:nvSpPr>
              <p:cNvPr id="34844" name="AutoShape 28"/>
              <p:cNvSpPr>
                <a:spLocks noChangeArrowheads="1"/>
              </p:cNvSpPr>
              <p:nvPr/>
            </p:nvSpPr>
            <p:spPr bwMode="auto">
              <a:xfrm>
                <a:off x="4446144" y="4956451"/>
                <a:ext cx="865187" cy="1008062"/>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dirty="0" smtClean="0"/>
                  <a:t>使用</a:t>
                </a:r>
                <a:endParaRPr lang="ja-JP" altLang="en-US" dirty="0"/>
              </a:p>
            </p:txBody>
          </p:sp>
          <p:sp>
            <p:nvSpPr>
              <p:cNvPr id="34846" name="AutoShape 30"/>
              <p:cNvSpPr>
                <a:spLocks noChangeArrowheads="1"/>
              </p:cNvSpPr>
              <p:nvPr/>
            </p:nvSpPr>
            <p:spPr bwMode="auto">
              <a:xfrm>
                <a:off x="3553925" y="5171937"/>
                <a:ext cx="863600" cy="485775"/>
              </a:xfrm>
              <a:prstGeom prst="rightArrow">
                <a:avLst>
                  <a:gd name="adj1" fmla="val 50000"/>
                  <a:gd name="adj2" fmla="val 44444"/>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dirty="0"/>
                  <a:t>輸送</a:t>
                </a:r>
              </a:p>
            </p:txBody>
          </p:sp>
          <p:sp>
            <p:nvSpPr>
              <p:cNvPr id="34847" name="AutoShape 31"/>
              <p:cNvSpPr>
                <a:spLocks noChangeArrowheads="1"/>
              </p:cNvSpPr>
              <p:nvPr/>
            </p:nvSpPr>
            <p:spPr bwMode="auto">
              <a:xfrm>
                <a:off x="6762262" y="5186346"/>
                <a:ext cx="863600" cy="485775"/>
              </a:xfrm>
              <a:prstGeom prst="rightArrow">
                <a:avLst>
                  <a:gd name="adj1" fmla="val 50000"/>
                  <a:gd name="adj2" fmla="val 44444"/>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輸送</a:t>
                </a:r>
              </a:p>
            </p:txBody>
          </p:sp>
          <p:sp>
            <p:nvSpPr>
              <p:cNvPr id="34855" name="Text Box 39"/>
              <p:cNvSpPr txBox="1">
                <a:spLocks noChangeArrowheads="1"/>
              </p:cNvSpPr>
              <p:nvPr/>
            </p:nvSpPr>
            <p:spPr bwMode="auto">
              <a:xfrm>
                <a:off x="395288" y="4221163"/>
                <a:ext cx="674076" cy="39567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spAutoFit/>
              </a:bodyPr>
              <a:lstStyle/>
              <a:p>
                <a:r>
                  <a:rPr lang="ja-JP" altLang="en-US" dirty="0" smtClean="0"/>
                  <a:t>レジ袋</a:t>
                </a:r>
                <a:endParaRPr lang="ja-JP" altLang="en-US" dirty="0"/>
              </a:p>
            </p:txBody>
          </p:sp>
          <p:sp>
            <p:nvSpPr>
              <p:cNvPr id="34858" name="AutoShape 42"/>
              <p:cNvSpPr>
                <a:spLocks noChangeArrowheads="1"/>
              </p:cNvSpPr>
              <p:nvPr/>
            </p:nvSpPr>
            <p:spPr bwMode="auto">
              <a:xfrm>
                <a:off x="755650" y="4868863"/>
                <a:ext cx="865188" cy="1008062"/>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原材料</a:t>
                </a:r>
              </a:p>
              <a:p>
                <a:pPr algn="ctr"/>
                <a:r>
                  <a:rPr lang="ja-JP" altLang="en-US"/>
                  <a:t>調達</a:t>
                </a:r>
              </a:p>
            </p:txBody>
          </p:sp>
          <p:sp>
            <p:nvSpPr>
              <p:cNvPr id="34860" name="AutoShape 44"/>
              <p:cNvSpPr>
                <a:spLocks noChangeArrowheads="1"/>
              </p:cNvSpPr>
              <p:nvPr/>
            </p:nvSpPr>
            <p:spPr bwMode="auto">
              <a:xfrm>
                <a:off x="1674957" y="5157788"/>
                <a:ext cx="863600" cy="485775"/>
              </a:xfrm>
              <a:prstGeom prst="rightArrow">
                <a:avLst>
                  <a:gd name="adj1" fmla="val 50000"/>
                  <a:gd name="adj2" fmla="val 44444"/>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輸送</a:t>
                </a:r>
              </a:p>
            </p:txBody>
          </p:sp>
        </p:grpSp>
        <p:cxnSp>
          <p:nvCxnSpPr>
            <p:cNvPr id="25" name="曲線コネクタ 24"/>
            <p:cNvCxnSpPr/>
            <p:nvPr/>
          </p:nvCxnSpPr>
          <p:spPr>
            <a:xfrm rot="5400000" flipH="1" flipV="1">
              <a:off x="5705857" y="4793469"/>
              <a:ext cx="416176" cy="2413477"/>
            </a:xfrm>
            <a:prstGeom prst="curvedConnector3">
              <a:avLst/>
            </a:prstGeom>
            <a:ln>
              <a:noFill/>
              <a:tailEnd type="arrow"/>
            </a:ln>
          </p:spPr>
          <p:style>
            <a:lnRef idx="1">
              <a:schemeClr val="accent1"/>
            </a:lnRef>
            <a:fillRef idx="0">
              <a:schemeClr val="accent1"/>
            </a:fillRef>
            <a:effectRef idx="0">
              <a:schemeClr val="accent1"/>
            </a:effectRef>
            <a:fontRef idx="minor">
              <a:schemeClr val="tx1"/>
            </a:fontRef>
          </p:style>
        </p:cxnSp>
        <p:pic>
          <p:nvPicPr>
            <p:cNvPr id="41"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1140" y="3880035"/>
              <a:ext cx="457961" cy="556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テキスト ボックス 12"/>
            <p:cNvSpPr txBox="1"/>
            <p:nvPr/>
          </p:nvSpPr>
          <p:spPr>
            <a:xfrm>
              <a:off x="4419393" y="5607453"/>
              <a:ext cx="1978427" cy="369332"/>
            </a:xfrm>
            <a:prstGeom prst="rect">
              <a:avLst/>
            </a:prstGeom>
            <a:noFill/>
          </p:spPr>
          <p:txBody>
            <a:bodyPr wrap="none" rtlCol="0">
              <a:spAutoFit/>
            </a:bodyPr>
            <a:lstStyle/>
            <a:p>
              <a:r>
                <a:rPr kumimoji="1" lang="ja-JP" altLang="en-US" dirty="0" smtClean="0"/>
                <a:t>新たな投入は無い</a:t>
              </a:r>
              <a:endParaRPr kumimoji="1" lang="ja-JP" altLang="en-US" dirty="0"/>
            </a:p>
          </p:txBody>
        </p:sp>
        <p:sp>
          <p:nvSpPr>
            <p:cNvPr id="51" name="AutoShape 28"/>
            <p:cNvSpPr>
              <a:spLocks noChangeArrowheads="1"/>
            </p:cNvSpPr>
            <p:nvPr/>
          </p:nvSpPr>
          <p:spPr bwMode="auto">
            <a:xfrm>
              <a:off x="5755024" y="4562826"/>
              <a:ext cx="814761" cy="940960"/>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b="1" dirty="0" smtClean="0">
                  <a:solidFill>
                    <a:srgbClr val="FF0000"/>
                  </a:solidFill>
                </a:rPr>
                <a:t>ゴミ袋</a:t>
              </a:r>
            </a:p>
            <a:p>
              <a:pPr algn="ctr"/>
              <a:r>
                <a:rPr lang="ja-JP" altLang="en-US" dirty="0" smtClean="0"/>
                <a:t>使用</a:t>
              </a:r>
              <a:endParaRPr lang="ja-JP" altLang="en-US" dirty="0"/>
            </a:p>
          </p:txBody>
        </p:sp>
        <p:sp>
          <p:nvSpPr>
            <p:cNvPr id="63" name="AutoShape 31"/>
            <p:cNvSpPr>
              <a:spLocks noChangeArrowheads="1"/>
            </p:cNvSpPr>
            <p:nvPr/>
          </p:nvSpPr>
          <p:spPr bwMode="auto">
            <a:xfrm>
              <a:off x="5333787" y="4769151"/>
              <a:ext cx="402695" cy="453439"/>
            </a:xfrm>
            <a:prstGeom prst="rightArrow">
              <a:avLst>
                <a:gd name="adj1" fmla="val 50000"/>
                <a:gd name="adj2" fmla="val 44444"/>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dirty="0"/>
            </a:p>
          </p:txBody>
        </p:sp>
        <p:sp>
          <p:nvSpPr>
            <p:cNvPr id="45" name="Text Box 39"/>
            <p:cNvSpPr txBox="1">
              <a:spLocks noChangeArrowheads="1"/>
            </p:cNvSpPr>
            <p:nvPr/>
          </p:nvSpPr>
          <p:spPr bwMode="auto">
            <a:xfrm>
              <a:off x="678834" y="3893345"/>
              <a:ext cx="2119170"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spAutoFit/>
            </a:bodyPr>
            <a:lstStyle/>
            <a:p>
              <a:r>
                <a:rPr lang="ja-JP" altLang="en-US" b="1" dirty="0" smtClean="0"/>
                <a:t>レジ袋</a:t>
              </a:r>
              <a:r>
                <a:rPr lang="en-US" altLang="ja-JP" b="1" dirty="0" smtClean="0"/>
                <a:t>(</a:t>
              </a:r>
              <a:r>
                <a:rPr lang="ja-JP" altLang="en-US" b="1" dirty="0" smtClean="0"/>
                <a:t>ゴミ袋使用有）</a:t>
              </a:r>
              <a:endParaRPr lang="ja-JP" altLang="en-US" b="1" dirty="0"/>
            </a:p>
          </p:txBody>
        </p:sp>
      </p:grpSp>
      <p:grpSp>
        <p:nvGrpSpPr>
          <p:cNvPr id="5" name="グループ化 4"/>
          <p:cNvGrpSpPr/>
          <p:nvPr/>
        </p:nvGrpSpPr>
        <p:grpSpPr>
          <a:xfrm>
            <a:off x="638628" y="3727486"/>
            <a:ext cx="8137153" cy="2491055"/>
            <a:chOff x="611560" y="1463681"/>
            <a:chExt cx="8137153" cy="2491055"/>
          </a:xfrm>
        </p:grpSpPr>
        <p:pic>
          <p:nvPicPr>
            <p:cNvPr id="44" name="Picture 3" descr="C:\Users\Owner\AppData\Local\Microsoft\Windows\Temporary Internet Files\Content.IE5\NEB6YKWH\MP90044858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5024" y="3169567"/>
              <a:ext cx="507632" cy="55916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 descr="C:\Users\Owner\AppData\Local\Microsoft\Windows\Temporary Internet Files\Content.IE5\NEB6YKWH\MP90044858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2635" y="2632404"/>
              <a:ext cx="507632" cy="55916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descr="C:\Users\Owner\AppData\Local\Microsoft\Windows\Temporary Internet Files\Content.IE5\NEB6YKWH\MP90044858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8542" y="2777881"/>
              <a:ext cx="507632" cy="55916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 descr="C:\Users\Owner\AppData\Local\Microsoft\Windows\Temporary Internet Files\Content.IE5\NEB6YKWH\MP90044858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2455" y="2498299"/>
              <a:ext cx="507632" cy="55916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 descr="C:\Users\Owner\AppData\Local\Microsoft\Windows\Temporary Internet Files\Content.IE5\NEB6YKWH\MP90044858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6416" y="3169567"/>
              <a:ext cx="507632" cy="55916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3" descr="C:\Users\Owner\AppData\Local\Microsoft\Windows\Temporary Internet Files\Content.IE5\NEB6YKWH\MP90044858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2455" y="3102884"/>
              <a:ext cx="507632" cy="559164"/>
            </a:xfrm>
            <a:prstGeom prst="rect">
              <a:avLst/>
            </a:prstGeom>
            <a:noFill/>
            <a:extLst>
              <a:ext uri="{909E8E84-426E-40DD-AFC4-6F175D3DCCD1}">
                <a14:hiddenFill xmlns:a14="http://schemas.microsoft.com/office/drawing/2010/main">
                  <a:solidFill>
                    <a:srgbClr val="FFFFFF"/>
                  </a:solidFill>
                </a14:hiddenFill>
              </a:ext>
            </a:extLst>
          </p:spPr>
        </p:pic>
        <p:sp>
          <p:nvSpPr>
            <p:cNvPr id="3" name="角丸四角形 2"/>
            <p:cNvSpPr>
              <a:spLocks noChangeArrowheads="1"/>
            </p:cNvSpPr>
            <p:nvPr/>
          </p:nvSpPr>
          <p:spPr bwMode="auto">
            <a:xfrm>
              <a:off x="611560" y="1758867"/>
              <a:ext cx="8137153" cy="2015285"/>
            </a:xfrm>
            <a:prstGeom prst="roundRect">
              <a:avLst>
                <a:gd name="adj" fmla="val 16667"/>
              </a:avLst>
            </a:prstGeom>
            <a:noFill/>
            <a:ln w="25400" algn="ctr">
              <a:solidFill>
                <a:schemeClr val="hlink"/>
              </a:solidFill>
              <a:round/>
              <a:headEnd/>
              <a:tailEnd/>
            </a:ln>
            <a:extLst>
              <a:ext uri="{909E8E84-426E-40DD-AFC4-6F175D3DCCD1}">
                <a14:hiddenFill xmlns:a14="http://schemas.microsoft.com/office/drawing/2010/main">
                  <a:solidFill>
                    <a:schemeClr val="accent1"/>
                  </a:solidFill>
                </a14:hiddenFill>
              </a:ext>
            </a:extLst>
          </p:spPr>
          <p:txBody>
            <a:bodyPr anchor="ctr"/>
            <a:lstStyle/>
            <a:p>
              <a:pPr eaLnBrk="0" hangingPunct="0"/>
              <a:r>
                <a:rPr lang="ja-JP" altLang="en-US" sz="2400" b="1">
                  <a:solidFill>
                    <a:srgbClr val="FFFFFF"/>
                  </a:solidFill>
                  <a:latin typeface="Calibri" pitchFamily="34" charset="0"/>
                </a:rPr>
                <a:t>　　　　　　　　　　　　　　　　</a:t>
              </a:r>
              <a:endParaRPr lang="en-US" altLang="ja-JP" sz="2400" b="1">
                <a:solidFill>
                  <a:srgbClr val="FFFFFF"/>
                </a:solidFill>
                <a:latin typeface="Calibri" pitchFamily="34" charset="0"/>
              </a:endParaRPr>
            </a:p>
            <a:p>
              <a:pPr eaLnBrk="0" hangingPunct="0">
                <a:buFont typeface="Arial" charset="0"/>
                <a:buNone/>
              </a:pPr>
              <a:endParaRPr lang="ja-JP" altLang="ja-JP" sz="2400" b="1">
                <a:solidFill>
                  <a:srgbClr val="FFFFFF"/>
                </a:solidFill>
                <a:latin typeface="Calibri" pitchFamily="34" charset="0"/>
              </a:endParaRPr>
            </a:p>
            <a:p>
              <a:pPr algn="ctr"/>
              <a:endParaRPr lang="ja-JP" altLang="en-US" sz="2400" b="1">
                <a:solidFill>
                  <a:srgbClr val="FFFFFF"/>
                </a:solidFill>
                <a:latin typeface="Calibri" pitchFamily="34" charset="0"/>
              </a:endParaRPr>
            </a:p>
          </p:txBody>
        </p:sp>
        <p:sp>
          <p:nvSpPr>
            <p:cNvPr id="34829" name="AutoShape 13"/>
            <p:cNvSpPr>
              <a:spLocks noChangeArrowheads="1"/>
            </p:cNvSpPr>
            <p:nvPr/>
          </p:nvSpPr>
          <p:spPr bwMode="auto">
            <a:xfrm>
              <a:off x="2848044" y="2161924"/>
              <a:ext cx="814762" cy="940960"/>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製造</a:t>
              </a:r>
            </a:p>
          </p:txBody>
        </p:sp>
        <p:sp>
          <p:nvSpPr>
            <p:cNvPr id="34830" name="AutoShape 14"/>
            <p:cNvSpPr>
              <a:spLocks noChangeArrowheads="1"/>
            </p:cNvSpPr>
            <p:nvPr/>
          </p:nvSpPr>
          <p:spPr bwMode="auto">
            <a:xfrm>
              <a:off x="7601774" y="2161923"/>
              <a:ext cx="1012391" cy="1175121"/>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dirty="0" smtClean="0"/>
                <a:t>廃棄</a:t>
              </a:r>
              <a:endParaRPr lang="en-US" altLang="ja-JP" dirty="0" smtClean="0"/>
            </a:p>
            <a:p>
              <a:pPr algn="ctr"/>
              <a:r>
                <a:rPr lang="ja-JP" altLang="en-US" dirty="0"/>
                <a:t>リサイクル</a:t>
              </a:r>
            </a:p>
          </p:txBody>
        </p:sp>
        <p:sp>
          <p:nvSpPr>
            <p:cNvPr id="34833" name="AutoShape 17"/>
            <p:cNvSpPr>
              <a:spLocks noChangeArrowheads="1"/>
            </p:cNvSpPr>
            <p:nvPr/>
          </p:nvSpPr>
          <p:spPr bwMode="auto">
            <a:xfrm>
              <a:off x="3962050" y="2430135"/>
              <a:ext cx="938924" cy="453439"/>
            </a:xfrm>
            <a:prstGeom prst="rightArrow">
              <a:avLst>
                <a:gd name="adj1" fmla="val 50000"/>
                <a:gd name="adj2" fmla="val 33333"/>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dirty="0"/>
                <a:t>輸送</a:t>
              </a:r>
            </a:p>
          </p:txBody>
        </p:sp>
        <p:sp>
          <p:nvSpPr>
            <p:cNvPr id="34834" name="AutoShape 18"/>
            <p:cNvSpPr>
              <a:spLocks noChangeArrowheads="1"/>
            </p:cNvSpPr>
            <p:nvPr/>
          </p:nvSpPr>
          <p:spPr bwMode="auto">
            <a:xfrm>
              <a:off x="6815709" y="2030454"/>
              <a:ext cx="609950" cy="453439"/>
            </a:xfrm>
            <a:prstGeom prst="rightArrow">
              <a:avLst>
                <a:gd name="adj1" fmla="val 50000"/>
                <a:gd name="adj2" fmla="val 33333"/>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dirty="0"/>
                <a:t>輸送</a:t>
              </a:r>
            </a:p>
          </p:txBody>
        </p:sp>
        <p:sp>
          <p:nvSpPr>
            <p:cNvPr id="34832" name="AutoShape 16"/>
            <p:cNvSpPr>
              <a:spLocks noChangeArrowheads="1"/>
            </p:cNvSpPr>
            <p:nvPr/>
          </p:nvSpPr>
          <p:spPr bwMode="auto">
            <a:xfrm>
              <a:off x="5628550" y="1926683"/>
              <a:ext cx="814761" cy="470481"/>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dirty="0" smtClean="0"/>
                <a:t>使用</a:t>
              </a:r>
              <a:endParaRPr lang="ja-JP" altLang="en-US" dirty="0"/>
            </a:p>
          </p:txBody>
        </p:sp>
        <p:sp>
          <p:nvSpPr>
            <p:cNvPr id="34856" name="AutoShape 40"/>
            <p:cNvSpPr>
              <a:spLocks noChangeArrowheads="1"/>
            </p:cNvSpPr>
            <p:nvPr/>
          </p:nvSpPr>
          <p:spPr bwMode="auto">
            <a:xfrm>
              <a:off x="950920" y="2161924"/>
              <a:ext cx="814761" cy="940960"/>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原材料</a:t>
              </a:r>
            </a:p>
            <a:p>
              <a:pPr algn="ctr"/>
              <a:r>
                <a:rPr lang="ja-JP" altLang="en-US"/>
                <a:t>調達</a:t>
              </a:r>
            </a:p>
          </p:txBody>
        </p:sp>
        <p:sp>
          <p:nvSpPr>
            <p:cNvPr id="34857" name="AutoShape 41"/>
            <p:cNvSpPr>
              <a:spLocks noChangeArrowheads="1"/>
            </p:cNvSpPr>
            <p:nvPr/>
          </p:nvSpPr>
          <p:spPr bwMode="auto">
            <a:xfrm>
              <a:off x="1900229" y="2430135"/>
              <a:ext cx="609950" cy="453439"/>
            </a:xfrm>
            <a:prstGeom prst="rightArrow">
              <a:avLst>
                <a:gd name="adj1" fmla="val 50000"/>
                <a:gd name="adj2" fmla="val 33333"/>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輸送</a:t>
              </a:r>
            </a:p>
          </p:txBody>
        </p:sp>
        <p:sp>
          <p:nvSpPr>
            <p:cNvPr id="12" name="四角形吹き出し 11"/>
            <p:cNvSpPr/>
            <p:nvPr/>
          </p:nvSpPr>
          <p:spPr>
            <a:xfrm>
              <a:off x="7081355" y="3369360"/>
              <a:ext cx="1139170" cy="585376"/>
            </a:xfrm>
            <a:prstGeom prst="wedgeRectCallout">
              <a:avLst>
                <a:gd name="adj1" fmla="val -89769"/>
                <a:gd name="adj2" fmla="val -37525"/>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ゴミ袋の投入が必要</a:t>
              </a:r>
              <a:endParaRPr kumimoji="1" lang="ja-JP" altLang="en-US" sz="1600" b="1" dirty="0">
                <a:solidFill>
                  <a:schemeClr val="tx1"/>
                </a:solidFill>
              </a:endParaRPr>
            </a:p>
          </p:txBody>
        </p:sp>
        <p:pic>
          <p:nvPicPr>
            <p:cNvPr id="4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5579" y="1463681"/>
              <a:ext cx="457961" cy="556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Text Box 39"/>
            <p:cNvSpPr txBox="1">
              <a:spLocks noChangeArrowheads="1"/>
            </p:cNvSpPr>
            <p:nvPr/>
          </p:nvSpPr>
          <p:spPr bwMode="auto">
            <a:xfrm>
              <a:off x="611560" y="1574201"/>
              <a:ext cx="2119170"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spAutoFit/>
            </a:bodyPr>
            <a:lstStyle/>
            <a:p>
              <a:r>
                <a:rPr lang="ja-JP" altLang="en-US" b="1" dirty="0" smtClean="0"/>
                <a:t>レジ袋</a:t>
              </a:r>
              <a:r>
                <a:rPr lang="en-US" altLang="ja-JP" b="1" dirty="0" smtClean="0"/>
                <a:t>(</a:t>
              </a:r>
              <a:r>
                <a:rPr lang="ja-JP" altLang="en-US" b="1" dirty="0" smtClean="0"/>
                <a:t>ゴミ袋使用無）</a:t>
              </a:r>
              <a:endParaRPr lang="ja-JP" altLang="en-US" b="1" dirty="0"/>
            </a:p>
          </p:txBody>
        </p:sp>
        <p:sp>
          <p:nvSpPr>
            <p:cNvPr id="48" name="AutoShape 28"/>
            <p:cNvSpPr>
              <a:spLocks noChangeArrowheads="1"/>
            </p:cNvSpPr>
            <p:nvPr/>
          </p:nvSpPr>
          <p:spPr bwMode="auto">
            <a:xfrm>
              <a:off x="5659834" y="2614078"/>
              <a:ext cx="814761" cy="940960"/>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b="1" dirty="0" smtClean="0">
                  <a:solidFill>
                    <a:srgbClr val="FF0000"/>
                  </a:solidFill>
                </a:rPr>
                <a:t>ゴミ袋</a:t>
              </a:r>
            </a:p>
            <a:p>
              <a:pPr algn="ctr"/>
              <a:r>
                <a:rPr lang="ja-JP" altLang="en-US" dirty="0" smtClean="0"/>
                <a:t>使用</a:t>
              </a:r>
              <a:endParaRPr lang="ja-JP" altLang="en-US" dirty="0"/>
            </a:p>
          </p:txBody>
        </p:sp>
        <p:sp>
          <p:nvSpPr>
            <p:cNvPr id="49" name="AutoShape 18"/>
            <p:cNvSpPr>
              <a:spLocks noChangeArrowheads="1"/>
            </p:cNvSpPr>
            <p:nvPr/>
          </p:nvSpPr>
          <p:spPr bwMode="auto">
            <a:xfrm>
              <a:off x="6830374" y="2726490"/>
              <a:ext cx="609950" cy="453439"/>
            </a:xfrm>
            <a:prstGeom prst="rightArrow">
              <a:avLst>
                <a:gd name="adj1" fmla="val 50000"/>
                <a:gd name="adj2" fmla="val 33333"/>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dirty="0"/>
                <a:t>輸送</a:t>
              </a:r>
            </a:p>
          </p:txBody>
        </p:sp>
      </p:grpSp>
      <p:sp>
        <p:nvSpPr>
          <p:cNvPr id="50" name="テキスト ボックス 49"/>
          <p:cNvSpPr txBox="1"/>
          <p:nvPr/>
        </p:nvSpPr>
        <p:spPr>
          <a:xfrm>
            <a:off x="782647" y="6208295"/>
            <a:ext cx="7849120" cy="646331"/>
          </a:xfrm>
          <a:prstGeom prst="rect">
            <a:avLst/>
          </a:prstGeom>
          <a:noFill/>
        </p:spPr>
        <p:txBody>
          <a:bodyPr wrap="square" rtlCol="0">
            <a:spAutoFit/>
          </a:bodyPr>
          <a:lstStyle/>
          <a:p>
            <a:r>
              <a:rPr kumimoji="1" lang="ja-JP" altLang="en-US" dirty="0" smtClean="0"/>
              <a:t>ゴミ袋のライフサイクルの</a:t>
            </a:r>
            <a:r>
              <a:rPr kumimoji="1" lang="ja-JP" altLang="en-US" b="1" dirty="0" smtClean="0">
                <a:solidFill>
                  <a:srgbClr val="FF0000"/>
                </a:solidFill>
              </a:rPr>
              <a:t>資源、</a:t>
            </a:r>
            <a:r>
              <a:rPr lang="ja-JP" altLang="en-US" b="1" dirty="0" smtClean="0">
                <a:solidFill>
                  <a:srgbClr val="FF0000"/>
                </a:solidFill>
              </a:rPr>
              <a:t>エネルギー</a:t>
            </a:r>
            <a:r>
              <a:rPr lang="ja-JP" altLang="en-US" dirty="0"/>
              <a:t>、</a:t>
            </a:r>
            <a:r>
              <a:rPr lang="ja-JP" altLang="en-US" b="1" dirty="0" smtClean="0">
                <a:solidFill>
                  <a:srgbClr val="FF0000"/>
                </a:solidFill>
              </a:rPr>
              <a:t>水</a:t>
            </a:r>
            <a:r>
              <a:rPr kumimoji="1" lang="ja-JP" altLang="en-US" dirty="0" smtClean="0"/>
              <a:t>、</a:t>
            </a:r>
            <a:r>
              <a:rPr kumimoji="1" lang="en-US" altLang="ja-JP" b="1" dirty="0" smtClean="0">
                <a:solidFill>
                  <a:srgbClr val="FF0000"/>
                </a:solidFill>
              </a:rPr>
              <a:t>CO</a:t>
            </a:r>
            <a:r>
              <a:rPr kumimoji="1" lang="en-US" altLang="ja-JP" sz="1400" b="1" dirty="0" smtClean="0">
                <a:solidFill>
                  <a:srgbClr val="FF0000"/>
                </a:solidFill>
              </a:rPr>
              <a:t>2</a:t>
            </a:r>
            <a:r>
              <a:rPr kumimoji="1" lang="ja-JP" altLang="en-US" dirty="0" err="1" smtClean="0"/>
              <a:t>、</a:t>
            </a:r>
            <a:r>
              <a:rPr kumimoji="1" lang="ja-JP" altLang="en-US" b="1" dirty="0" smtClean="0">
                <a:solidFill>
                  <a:srgbClr val="FF0000"/>
                </a:solidFill>
              </a:rPr>
              <a:t>廃棄物</a:t>
            </a:r>
            <a:r>
              <a:rPr kumimoji="1" lang="ja-JP" altLang="en-US" dirty="0" smtClean="0"/>
              <a:t>も計算に入れなくてはいけない。</a:t>
            </a:r>
            <a:endParaRPr kumimoji="1" lang="ja-JP" altLang="en-US" dirty="0"/>
          </a:p>
        </p:txBody>
      </p:sp>
      <p:cxnSp>
        <p:nvCxnSpPr>
          <p:cNvPr id="9" name="直線矢印コネクタ 8"/>
          <p:cNvCxnSpPr>
            <a:endCxn id="43" idx="2"/>
          </p:cNvCxnSpPr>
          <p:nvPr/>
        </p:nvCxnSpPr>
        <p:spPr>
          <a:xfrm flipV="1">
            <a:off x="4900973" y="5925853"/>
            <a:ext cx="372366" cy="2824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フッター プレースホルダー 6"/>
          <p:cNvSpPr>
            <a:spLocks noGrp="1"/>
          </p:cNvSpPr>
          <p:nvPr>
            <p:ph type="ftr" sz="quarter" idx="11"/>
          </p:nvPr>
        </p:nvSpPr>
        <p:spPr/>
        <p:txBody>
          <a:bodyPr/>
          <a:lstStyle/>
          <a:p>
            <a:r>
              <a:rPr kumimoji="1" lang="en-US" altLang="ja-JP" smtClean="0"/>
              <a:t>©YLCA.Lab</a:t>
            </a:r>
            <a:endParaRPr kumimoji="1" lang="ja-JP" altLang="en-US"/>
          </a:p>
        </p:txBody>
      </p:sp>
      <p:sp>
        <p:nvSpPr>
          <p:cNvPr id="8" name="スライド番号プレースホルダー 7"/>
          <p:cNvSpPr>
            <a:spLocks noGrp="1"/>
          </p:cNvSpPr>
          <p:nvPr>
            <p:ph type="sldNum" sz="quarter" idx="12"/>
          </p:nvPr>
        </p:nvSpPr>
        <p:spPr/>
        <p:txBody>
          <a:bodyPr/>
          <a:lstStyle/>
          <a:p>
            <a:fld id="{A799F405-BE3A-4643-8A41-FFEBEE90D9DB}" type="slidenum">
              <a:rPr kumimoji="1" lang="ja-JP" altLang="en-US" smtClean="0"/>
              <a:t>12</a:t>
            </a:fld>
            <a:endParaRPr kumimoji="1" lang="ja-JP" altLang="en-US"/>
          </a:p>
        </p:txBody>
      </p:sp>
    </p:spTree>
    <p:extLst>
      <p:ext uri="{BB962C8B-B14F-4D97-AF65-F5344CB8AC3E}">
        <p14:creationId xmlns:p14="http://schemas.microsoft.com/office/powerpoint/2010/main" val="55893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1672085" y="3157359"/>
            <a:ext cx="5986637" cy="3595170"/>
          </a:xfrm>
          <a:prstGeom prst="rect">
            <a:avLst/>
          </a:prstGeom>
        </p:spPr>
      </p:pic>
      <p:sp>
        <p:nvSpPr>
          <p:cNvPr id="2" name="タイトル 1"/>
          <p:cNvSpPr>
            <a:spLocks noGrp="1"/>
          </p:cNvSpPr>
          <p:nvPr>
            <p:ph type="title"/>
          </p:nvPr>
        </p:nvSpPr>
        <p:spPr>
          <a:xfrm>
            <a:off x="519113" y="125413"/>
            <a:ext cx="8229600" cy="1143000"/>
          </a:xfrm>
        </p:spPr>
        <p:txBody>
          <a:bodyPr>
            <a:normAutofit fontScale="90000"/>
          </a:bodyPr>
          <a:lstStyle/>
          <a:p>
            <a:r>
              <a:rPr lang="ja-JP" altLang="en-US" dirty="0"/>
              <a:t>マイバッグ・レジ袋処分方法を考えて</a:t>
            </a:r>
            <a:r>
              <a:rPr lang="en-US" altLang="ja-JP" dirty="0"/>
              <a:t/>
            </a:r>
            <a:br>
              <a:rPr lang="en-US" altLang="ja-JP" dirty="0"/>
            </a:br>
            <a:r>
              <a:rPr lang="ja-JP" altLang="en-US" dirty="0" smtClean="0"/>
              <a:t>エネルギー消費を</a:t>
            </a:r>
            <a:r>
              <a:rPr lang="ja-JP" altLang="en-US" dirty="0"/>
              <a:t>計算すると</a:t>
            </a:r>
            <a:endParaRPr kumimoji="1" lang="ja-JP" altLang="en-US" dirty="0"/>
          </a:p>
        </p:txBody>
      </p:sp>
      <p:sp>
        <p:nvSpPr>
          <p:cNvPr id="5" name="Line 15"/>
          <p:cNvSpPr>
            <a:spLocks noChangeShapeType="1"/>
          </p:cNvSpPr>
          <p:nvPr/>
        </p:nvSpPr>
        <p:spPr bwMode="auto">
          <a:xfrm>
            <a:off x="395288" y="1268413"/>
            <a:ext cx="8353425" cy="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 name="テキスト ボックス 7"/>
          <p:cNvSpPr txBox="1"/>
          <p:nvPr/>
        </p:nvSpPr>
        <p:spPr>
          <a:xfrm>
            <a:off x="238504" y="1304945"/>
            <a:ext cx="8677088" cy="1754326"/>
          </a:xfrm>
          <a:prstGeom prst="rect">
            <a:avLst/>
          </a:prstGeom>
          <a:noFill/>
        </p:spPr>
        <p:txBody>
          <a:bodyPr wrap="square" rtlCol="0">
            <a:spAutoFit/>
          </a:bodyPr>
          <a:lstStyle/>
          <a:p>
            <a:pPr marL="285750" indent="-285750">
              <a:buFont typeface="Arial" pitchFamily="34" charset="0"/>
              <a:buChar char="•"/>
            </a:pPr>
            <a:r>
              <a:rPr kumimoji="1" lang="ja-JP" altLang="en-US" dirty="0" smtClean="0">
                <a:latin typeface="+mn-ea"/>
              </a:rPr>
              <a:t>グラフは買い物</a:t>
            </a:r>
            <a:r>
              <a:rPr kumimoji="1" lang="en-US" altLang="ja-JP" dirty="0" smtClean="0">
                <a:latin typeface="+mn-ea"/>
              </a:rPr>
              <a:t>1</a:t>
            </a:r>
            <a:r>
              <a:rPr kumimoji="1" lang="ja-JP" altLang="en-US" dirty="0" smtClean="0">
                <a:latin typeface="+mn-ea"/>
              </a:rPr>
              <a:t>回あたりに出る袋（マイバッグ、レジ袋、ゴミ袋）が原因となるエネルギー消費量です。</a:t>
            </a:r>
            <a:endParaRPr kumimoji="1" lang="en-US" altLang="ja-JP" dirty="0" smtClean="0">
              <a:latin typeface="+mn-ea"/>
            </a:endParaRPr>
          </a:p>
          <a:p>
            <a:pPr marL="285750" indent="-285750">
              <a:buFont typeface="Arial" pitchFamily="34" charset="0"/>
              <a:buChar char="•"/>
            </a:pPr>
            <a:r>
              <a:rPr lang="ja-JP" altLang="en-US" dirty="0" smtClean="0">
                <a:latin typeface="+mn-ea"/>
              </a:rPr>
              <a:t>レジ袋のリサイクルは、ゴミ袋にするよりエネルギー消費量が増えます。</a:t>
            </a:r>
            <a:endParaRPr lang="en-US" altLang="ja-JP" dirty="0" smtClean="0">
              <a:latin typeface="+mn-ea"/>
            </a:endParaRPr>
          </a:p>
          <a:p>
            <a:pPr marL="285750" indent="-285750">
              <a:buFont typeface="Arial" pitchFamily="34" charset="0"/>
              <a:buChar char="•"/>
            </a:pPr>
            <a:r>
              <a:rPr lang="ja-JP" altLang="en-US" dirty="0" smtClean="0">
                <a:latin typeface="+mn-ea"/>
              </a:rPr>
              <a:t>現在の日本のゴミ焼却施設には発電機能がついていることがよくあります。下の結果には、リサイクルせず廃棄したときに、ゴミ発電によるエネルギー回収が含まれています。</a:t>
            </a:r>
            <a:endParaRPr kumimoji="1" lang="ja-JP" altLang="en-US" dirty="0">
              <a:latin typeface="+mn-ea"/>
            </a:endParaRPr>
          </a:p>
        </p:txBody>
      </p:sp>
      <p:sp>
        <p:nvSpPr>
          <p:cNvPr id="14" name="テキスト ボックス 13"/>
          <p:cNvSpPr txBox="1"/>
          <p:nvPr/>
        </p:nvSpPr>
        <p:spPr>
          <a:xfrm>
            <a:off x="6289247" y="6191327"/>
            <a:ext cx="2614177" cy="307777"/>
          </a:xfrm>
          <a:prstGeom prst="rect">
            <a:avLst/>
          </a:prstGeom>
          <a:noFill/>
        </p:spPr>
        <p:txBody>
          <a:bodyPr wrap="none" rtlCol="0">
            <a:spAutoFit/>
          </a:bodyPr>
          <a:lstStyle/>
          <a:p>
            <a:r>
              <a:rPr kumimoji="1" lang="en-US" altLang="ja-JP" sz="1400" dirty="0" smtClean="0"/>
              <a:t>LCA</a:t>
            </a:r>
            <a:r>
              <a:rPr kumimoji="1" lang="ja-JP" altLang="en-US" sz="1400" dirty="0" smtClean="0"/>
              <a:t>ソフトウェア</a:t>
            </a:r>
            <a:r>
              <a:rPr kumimoji="1" lang="en-US" altLang="ja-JP" sz="1400" dirty="0" err="1" smtClean="0"/>
              <a:t>MiLCA</a:t>
            </a:r>
            <a:r>
              <a:rPr lang="ja-JP" altLang="en-US" sz="1400" dirty="0"/>
              <a:t>により算出</a:t>
            </a:r>
            <a:endParaRPr kumimoji="1" lang="ja-JP" altLang="en-US" sz="1400" dirty="0"/>
          </a:p>
        </p:txBody>
      </p:sp>
      <p:sp>
        <p:nvSpPr>
          <p:cNvPr id="3" name="フッター プレースホルダー 2"/>
          <p:cNvSpPr>
            <a:spLocks noGrp="1"/>
          </p:cNvSpPr>
          <p:nvPr>
            <p:ph type="ftr" sz="quarter" idx="11"/>
          </p:nvPr>
        </p:nvSpPr>
        <p:spPr/>
        <p:txBody>
          <a:bodyPr/>
          <a:lstStyle/>
          <a:p>
            <a:r>
              <a:rPr kumimoji="1" lang="en-US" altLang="ja-JP" smtClean="0"/>
              <a:t>©YLCA.Lab</a:t>
            </a:r>
            <a:endParaRPr kumimoji="1" lang="ja-JP" altLang="en-US"/>
          </a:p>
        </p:txBody>
      </p:sp>
      <p:sp>
        <p:nvSpPr>
          <p:cNvPr id="4" name="スライド番号プレースホルダー 3"/>
          <p:cNvSpPr>
            <a:spLocks noGrp="1"/>
          </p:cNvSpPr>
          <p:nvPr>
            <p:ph type="sldNum" sz="quarter" idx="12"/>
          </p:nvPr>
        </p:nvSpPr>
        <p:spPr/>
        <p:txBody>
          <a:bodyPr/>
          <a:lstStyle/>
          <a:p>
            <a:fld id="{A799F405-BE3A-4643-8A41-FFEBEE90D9DB}" type="slidenum">
              <a:rPr kumimoji="1" lang="ja-JP" altLang="en-US" smtClean="0"/>
              <a:t>13</a:t>
            </a:fld>
            <a:endParaRPr kumimoji="1" lang="ja-JP" altLang="en-US"/>
          </a:p>
        </p:txBody>
      </p:sp>
      <p:sp>
        <p:nvSpPr>
          <p:cNvPr id="9" name="テキスト ボックス 8"/>
          <p:cNvSpPr txBox="1"/>
          <p:nvPr/>
        </p:nvSpPr>
        <p:spPr>
          <a:xfrm rot="16200000">
            <a:off x="1259632" y="4221088"/>
            <a:ext cx="455574" cy="369332"/>
          </a:xfrm>
          <a:prstGeom prst="rect">
            <a:avLst/>
          </a:prstGeom>
          <a:noFill/>
        </p:spPr>
        <p:txBody>
          <a:bodyPr wrap="none" rtlCol="0">
            <a:spAutoFit/>
          </a:bodyPr>
          <a:lstStyle/>
          <a:p>
            <a:r>
              <a:rPr kumimoji="1" lang="en-US" altLang="ja-JP" dirty="0" smtClean="0"/>
              <a:t>MJ</a:t>
            </a:r>
            <a:endParaRPr kumimoji="1" lang="ja-JP" altLang="en-US" dirty="0"/>
          </a:p>
        </p:txBody>
      </p:sp>
    </p:spTree>
    <p:extLst>
      <p:ext uri="{BB962C8B-B14F-4D97-AF65-F5344CB8AC3E}">
        <p14:creationId xmlns:p14="http://schemas.microsoft.com/office/powerpoint/2010/main" val="3964591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1575501" y="2913095"/>
            <a:ext cx="5876819" cy="3526092"/>
          </a:xfrm>
          <a:prstGeom prst="rect">
            <a:avLst/>
          </a:prstGeom>
        </p:spPr>
      </p:pic>
      <p:sp>
        <p:nvSpPr>
          <p:cNvPr id="2" name="タイトル 1"/>
          <p:cNvSpPr>
            <a:spLocks noGrp="1"/>
          </p:cNvSpPr>
          <p:nvPr>
            <p:ph type="title"/>
          </p:nvPr>
        </p:nvSpPr>
        <p:spPr>
          <a:xfrm>
            <a:off x="519113" y="125413"/>
            <a:ext cx="8229600" cy="1143000"/>
          </a:xfrm>
        </p:spPr>
        <p:txBody>
          <a:bodyPr>
            <a:normAutofit fontScale="90000"/>
          </a:bodyPr>
          <a:lstStyle/>
          <a:p>
            <a:r>
              <a:rPr lang="en-US" altLang="ja-JP" dirty="0" smtClean="0"/>
              <a:t>GHG</a:t>
            </a:r>
            <a:r>
              <a:rPr lang="ja-JP" altLang="en-US" dirty="0" smtClean="0"/>
              <a:t>排出量を</a:t>
            </a:r>
            <a:r>
              <a:rPr lang="en-US" altLang="ja-JP" dirty="0" smtClean="0"/>
              <a:t/>
            </a:r>
            <a:br>
              <a:rPr lang="en-US" altLang="ja-JP" dirty="0" smtClean="0"/>
            </a:br>
            <a:r>
              <a:rPr lang="ja-JP" altLang="en-US" dirty="0" smtClean="0"/>
              <a:t>ライフサイクルに振り分けて考える</a:t>
            </a:r>
            <a:endParaRPr kumimoji="1" lang="ja-JP" altLang="en-US" dirty="0"/>
          </a:p>
        </p:txBody>
      </p:sp>
      <p:sp>
        <p:nvSpPr>
          <p:cNvPr id="5" name="Line 15"/>
          <p:cNvSpPr>
            <a:spLocks noChangeShapeType="1"/>
          </p:cNvSpPr>
          <p:nvPr/>
        </p:nvSpPr>
        <p:spPr bwMode="auto">
          <a:xfrm>
            <a:off x="395288" y="1268413"/>
            <a:ext cx="8353425" cy="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 name="テキスト ボックス 7"/>
          <p:cNvSpPr txBox="1"/>
          <p:nvPr/>
        </p:nvSpPr>
        <p:spPr>
          <a:xfrm>
            <a:off x="295369" y="1340837"/>
            <a:ext cx="8677088" cy="1754326"/>
          </a:xfrm>
          <a:prstGeom prst="rect">
            <a:avLst/>
          </a:prstGeom>
          <a:noFill/>
        </p:spPr>
        <p:txBody>
          <a:bodyPr wrap="square" rtlCol="0">
            <a:spAutoFit/>
          </a:bodyPr>
          <a:lstStyle/>
          <a:p>
            <a:pPr marL="285750" indent="-285750">
              <a:buFont typeface="Arial" pitchFamily="34" charset="0"/>
              <a:buChar char="•"/>
            </a:pPr>
            <a:r>
              <a:rPr lang="ja-JP" altLang="en-US" dirty="0" smtClean="0"/>
              <a:t>モノのライフサイクル（製造・</a:t>
            </a:r>
            <a:r>
              <a:rPr lang="ja-JP" altLang="en-US" dirty="0" smtClean="0"/>
              <a:t>輸送・使用・廃棄</a:t>
            </a:r>
            <a:r>
              <a:rPr lang="ja-JP" altLang="en-US" dirty="0" smtClean="0"/>
              <a:t>・リサイクル）を考えると、使用時にエネルギーを使わないものは</a:t>
            </a:r>
            <a:r>
              <a:rPr lang="ja-JP" altLang="en-US" dirty="0" smtClean="0"/>
              <a:t>、素材や製造</a:t>
            </a:r>
            <a:r>
              <a:rPr lang="ja-JP" altLang="en-US" dirty="0" smtClean="0"/>
              <a:t>に</a:t>
            </a:r>
            <a:r>
              <a:rPr lang="ja-JP" altLang="en-US" dirty="0" smtClean="0"/>
              <a:t>よる</a:t>
            </a:r>
            <a:r>
              <a:rPr lang="en-US" altLang="ja-JP" dirty="0" smtClean="0"/>
              <a:t>GHG</a:t>
            </a:r>
            <a:r>
              <a:rPr lang="ja-JP" altLang="en-US" dirty="0" smtClean="0"/>
              <a:t>排出</a:t>
            </a:r>
            <a:r>
              <a:rPr lang="ja-JP" altLang="en-US" dirty="0" smtClean="0"/>
              <a:t>が</a:t>
            </a:r>
            <a:r>
              <a:rPr lang="ja-JP" altLang="en-US" dirty="0" smtClean="0"/>
              <a:t>ライフサイクルの中の多くを占めています。</a:t>
            </a:r>
            <a:endParaRPr lang="en-US" altLang="ja-JP" dirty="0" smtClean="0"/>
          </a:p>
          <a:p>
            <a:pPr marL="285750" indent="-285750">
              <a:buFont typeface="Arial" pitchFamily="34" charset="0"/>
              <a:buChar char="•"/>
            </a:pPr>
            <a:r>
              <a:rPr lang="ja-JP" altLang="en-US" dirty="0" smtClean="0"/>
              <a:t>レジ袋、ゴミ袋、合成繊維といった石油化学製品</a:t>
            </a:r>
            <a:r>
              <a:rPr lang="ja-JP" altLang="en-US" dirty="0" smtClean="0"/>
              <a:t>は焼却時の</a:t>
            </a:r>
            <a:r>
              <a:rPr lang="en-US" altLang="ja-JP" dirty="0"/>
              <a:t>GHG</a:t>
            </a:r>
            <a:r>
              <a:rPr lang="ja-JP" altLang="en-US" dirty="0" smtClean="0"/>
              <a:t>排出も</a:t>
            </a:r>
            <a:r>
              <a:rPr lang="ja-JP" altLang="en-US" dirty="0" smtClean="0"/>
              <a:t>多く</a:t>
            </a:r>
            <a:r>
              <a:rPr lang="ja-JP" altLang="en-US" dirty="0" smtClean="0"/>
              <a:t>なります。コットン等の天然素材は、製造時</a:t>
            </a:r>
            <a:r>
              <a:rPr lang="ja-JP" altLang="en-US" dirty="0" smtClean="0"/>
              <a:t>の</a:t>
            </a:r>
            <a:r>
              <a:rPr lang="en-US" altLang="ja-JP" dirty="0" smtClean="0"/>
              <a:t>GHG</a:t>
            </a:r>
            <a:r>
              <a:rPr lang="ja-JP" altLang="en-US" dirty="0" smtClean="0"/>
              <a:t>排出が低いものの素材の</a:t>
            </a:r>
            <a:r>
              <a:rPr lang="en-US" altLang="ja-JP" dirty="0" smtClean="0"/>
              <a:t>GHG</a:t>
            </a:r>
            <a:r>
              <a:rPr lang="ja-JP" altLang="en-US" dirty="0" smtClean="0"/>
              <a:t>排出が大きい傾向</a:t>
            </a:r>
            <a:r>
              <a:rPr lang="ja-JP" altLang="en-US" dirty="0" smtClean="0"/>
              <a:t>にあります</a:t>
            </a:r>
            <a:r>
              <a:rPr lang="ja-JP" altLang="en-US" dirty="0" smtClean="0"/>
              <a:t>。</a:t>
            </a:r>
            <a:endParaRPr lang="en-US" altLang="ja-JP" dirty="0" smtClean="0"/>
          </a:p>
        </p:txBody>
      </p:sp>
      <p:sp>
        <p:nvSpPr>
          <p:cNvPr id="14" name="テキスト ボックス 13"/>
          <p:cNvSpPr txBox="1"/>
          <p:nvPr/>
        </p:nvSpPr>
        <p:spPr>
          <a:xfrm>
            <a:off x="5652120" y="6487847"/>
            <a:ext cx="2793714" cy="307777"/>
          </a:xfrm>
          <a:prstGeom prst="rect">
            <a:avLst/>
          </a:prstGeom>
          <a:noFill/>
        </p:spPr>
        <p:txBody>
          <a:bodyPr wrap="none" rtlCol="0">
            <a:spAutoFit/>
          </a:bodyPr>
          <a:lstStyle/>
          <a:p>
            <a:r>
              <a:rPr kumimoji="1" lang="en-US" altLang="ja-JP" sz="1400" dirty="0" smtClean="0"/>
              <a:t>LCA</a:t>
            </a:r>
            <a:r>
              <a:rPr kumimoji="1" lang="ja-JP" altLang="en-US" sz="1400" dirty="0" smtClean="0"/>
              <a:t>ソフトウェア</a:t>
            </a:r>
            <a:r>
              <a:rPr kumimoji="1" lang="en-US" altLang="ja-JP" sz="1400" dirty="0" err="1" smtClean="0"/>
              <a:t>MiLCA</a:t>
            </a:r>
            <a:r>
              <a:rPr lang="ja-JP" altLang="en-US" sz="1400" dirty="0"/>
              <a:t>により</a:t>
            </a:r>
            <a:r>
              <a:rPr lang="ja-JP" altLang="en-US" sz="1400" dirty="0" smtClean="0"/>
              <a:t>算出）</a:t>
            </a:r>
            <a:endParaRPr kumimoji="1" lang="ja-JP" altLang="en-US" sz="1400" dirty="0"/>
          </a:p>
        </p:txBody>
      </p:sp>
      <p:sp>
        <p:nvSpPr>
          <p:cNvPr id="3" name="フッター プレースホルダー 2"/>
          <p:cNvSpPr>
            <a:spLocks noGrp="1"/>
          </p:cNvSpPr>
          <p:nvPr>
            <p:ph type="ftr" sz="quarter" idx="11"/>
          </p:nvPr>
        </p:nvSpPr>
        <p:spPr/>
        <p:txBody>
          <a:bodyPr/>
          <a:lstStyle/>
          <a:p>
            <a:r>
              <a:rPr kumimoji="1" lang="en-US" altLang="ja-JP" dirty="0" smtClean="0"/>
              <a:t>©</a:t>
            </a:r>
            <a:r>
              <a:rPr kumimoji="1" lang="en-US" altLang="ja-JP" dirty="0" err="1" smtClean="0"/>
              <a:t>YLCA.Lab</a:t>
            </a:r>
            <a:endParaRPr kumimoji="1" lang="ja-JP" altLang="en-US" dirty="0"/>
          </a:p>
        </p:txBody>
      </p:sp>
      <p:sp>
        <p:nvSpPr>
          <p:cNvPr id="4" name="スライド番号プレースホルダー 3"/>
          <p:cNvSpPr>
            <a:spLocks noGrp="1"/>
          </p:cNvSpPr>
          <p:nvPr>
            <p:ph type="sldNum" sz="quarter" idx="12"/>
          </p:nvPr>
        </p:nvSpPr>
        <p:spPr/>
        <p:txBody>
          <a:bodyPr/>
          <a:lstStyle/>
          <a:p>
            <a:fld id="{A799F405-BE3A-4643-8A41-FFEBEE90D9DB}" type="slidenum">
              <a:rPr kumimoji="1" lang="ja-JP" altLang="en-US" smtClean="0"/>
              <a:t>14</a:t>
            </a:fld>
            <a:endParaRPr kumimoji="1" lang="ja-JP" altLang="en-US"/>
          </a:p>
        </p:txBody>
      </p:sp>
      <p:sp>
        <p:nvSpPr>
          <p:cNvPr id="7" name="テキスト ボックス 6"/>
          <p:cNvSpPr txBox="1"/>
          <p:nvPr/>
        </p:nvSpPr>
        <p:spPr>
          <a:xfrm rot="16200000">
            <a:off x="1187624" y="4077072"/>
            <a:ext cx="1054648" cy="369332"/>
          </a:xfrm>
          <a:prstGeom prst="rect">
            <a:avLst/>
          </a:prstGeom>
          <a:noFill/>
        </p:spPr>
        <p:txBody>
          <a:bodyPr wrap="none" rtlCol="0">
            <a:spAutoFit/>
          </a:bodyPr>
          <a:lstStyle/>
          <a:p>
            <a:r>
              <a:rPr kumimoji="1" lang="ja-JP" altLang="en-US" smtClean="0"/>
              <a:t>ｇ－</a:t>
            </a:r>
            <a:r>
              <a:rPr kumimoji="1" lang="en-US" altLang="ja-JP" dirty="0" smtClean="0"/>
              <a:t>CO2e</a:t>
            </a:r>
            <a:endParaRPr kumimoji="1" lang="ja-JP" altLang="en-US" dirty="0"/>
          </a:p>
        </p:txBody>
      </p:sp>
    </p:spTree>
    <p:extLst>
      <p:ext uri="{BB962C8B-B14F-4D97-AF65-F5344CB8AC3E}">
        <p14:creationId xmlns:p14="http://schemas.microsoft.com/office/powerpoint/2010/main" val="13898822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250825" y="2199922"/>
            <a:ext cx="1873250" cy="1602943"/>
            <a:chOff x="250825" y="2199922"/>
            <a:chExt cx="1873250" cy="1602943"/>
          </a:xfrm>
        </p:grpSpPr>
        <p:pic>
          <p:nvPicPr>
            <p:cNvPr id="1026" name="Picture 2" descr="C:\Users\Owner\AppData\Local\Microsoft\Windows\Temporary Internet Files\Content.IE5\NEB6YKWH\MC90036447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847" y="2199922"/>
              <a:ext cx="1824228" cy="1602943"/>
            </a:xfrm>
            <a:prstGeom prst="rect">
              <a:avLst/>
            </a:prstGeom>
            <a:noFill/>
            <a:extLst>
              <a:ext uri="{909E8E84-426E-40DD-AFC4-6F175D3DCCD1}">
                <a14:hiddenFill xmlns:a14="http://schemas.microsoft.com/office/drawing/2010/main">
                  <a:solidFill>
                    <a:srgbClr val="FFFFFF"/>
                  </a:solidFill>
                </a14:hiddenFill>
              </a:ext>
            </a:extLst>
          </p:spPr>
        </p:pic>
        <p:sp>
          <p:nvSpPr>
            <p:cNvPr id="168969" name="Text Box 9"/>
            <p:cNvSpPr txBox="1">
              <a:spLocks noChangeArrowheads="1"/>
            </p:cNvSpPr>
            <p:nvPr/>
          </p:nvSpPr>
          <p:spPr bwMode="auto">
            <a:xfrm>
              <a:off x="250825" y="2636838"/>
              <a:ext cx="18732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ja-JP" altLang="en-US" sz="2800" dirty="0" smtClean="0"/>
                <a:t>中国</a:t>
              </a:r>
              <a:endParaRPr lang="ja-JP" altLang="en-US" sz="2800" dirty="0"/>
            </a:p>
          </p:txBody>
        </p:sp>
      </p:grpSp>
      <p:pic>
        <p:nvPicPr>
          <p:cNvPr id="4" name="Picture 4" descr="綿花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0815" y="1463674"/>
            <a:ext cx="1047750" cy="104775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Owner\AppData\Local\Microsoft\Windows\Temporary Internet Files\Content.IE5\T7DOJAGZ\MC90041667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6711" y="2292299"/>
            <a:ext cx="1488643" cy="1727302"/>
          </a:xfrm>
          <a:prstGeom prst="rect">
            <a:avLst/>
          </a:prstGeom>
          <a:noFill/>
          <a:extLst>
            <a:ext uri="{909E8E84-426E-40DD-AFC4-6F175D3DCCD1}">
              <a14:hiddenFill xmlns:a14="http://schemas.microsoft.com/office/drawing/2010/main">
                <a:solidFill>
                  <a:srgbClr val="FFFFFF"/>
                </a:solidFill>
              </a14:hiddenFill>
            </a:ext>
          </a:extLst>
        </p:spPr>
      </p:pic>
      <p:sp>
        <p:nvSpPr>
          <p:cNvPr id="168964" name="AutoShape 4"/>
          <p:cNvSpPr>
            <a:spLocks noChangeArrowheads="1"/>
          </p:cNvSpPr>
          <p:nvPr/>
        </p:nvSpPr>
        <p:spPr bwMode="auto">
          <a:xfrm>
            <a:off x="3708400" y="1844675"/>
            <a:ext cx="2808288" cy="2447925"/>
          </a:xfrm>
          <a:prstGeom prst="roundRect">
            <a:avLst>
              <a:gd name="adj" fmla="val 16667"/>
            </a:avLst>
          </a:prstGeom>
          <a:solidFill>
            <a:srgbClr val="FFCC99">
              <a:alpha val="3999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pic>
        <p:nvPicPr>
          <p:cNvPr id="168965" name="Picture 5" descr="MCj0297985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59624" y="1358280"/>
            <a:ext cx="1800225" cy="1612900"/>
          </a:xfrm>
          <a:prstGeom prst="rect">
            <a:avLst/>
          </a:prstGeom>
          <a:noFill/>
          <a:extLst>
            <a:ext uri="{909E8E84-426E-40DD-AFC4-6F175D3DCCD1}">
              <a14:hiddenFill xmlns:a14="http://schemas.microsoft.com/office/drawing/2010/main">
                <a:solidFill>
                  <a:srgbClr val="FFFFFF"/>
                </a:solidFill>
              </a14:hiddenFill>
            </a:ext>
          </a:extLst>
        </p:spPr>
      </p:pic>
      <p:pic>
        <p:nvPicPr>
          <p:cNvPr id="168966" name="Picture 6" descr="MCj0326688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08584" y="1644030"/>
            <a:ext cx="1223963" cy="1041400"/>
          </a:xfrm>
          <a:prstGeom prst="rect">
            <a:avLst/>
          </a:prstGeom>
          <a:noFill/>
          <a:extLst>
            <a:ext uri="{909E8E84-426E-40DD-AFC4-6F175D3DCCD1}">
              <a14:hiddenFill xmlns:a14="http://schemas.microsoft.com/office/drawing/2010/main">
                <a:solidFill>
                  <a:srgbClr val="FFFFFF"/>
                </a:solidFill>
              </a14:hiddenFill>
            </a:ext>
          </a:extLst>
        </p:spPr>
      </p:pic>
      <p:pic>
        <p:nvPicPr>
          <p:cNvPr id="168973" name="Picture 13" descr="MCj0287129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1006" y="4398962"/>
            <a:ext cx="1512888" cy="939800"/>
          </a:xfrm>
          <a:prstGeom prst="rect">
            <a:avLst/>
          </a:prstGeom>
          <a:noFill/>
          <a:extLst>
            <a:ext uri="{909E8E84-426E-40DD-AFC4-6F175D3DCCD1}">
              <a14:hiddenFill xmlns:a14="http://schemas.microsoft.com/office/drawing/2010/main">
                <a:solidFill>
                  <a:srgbClr val="FFFFFF"/>
                </a:solidFill>
              </a14:hiddenFill>
            </a:ext>
          </a:extLst>
        </p:spPr>
      </p:pic>
      <p:sp>
        <p:nvSpPr>
          <p:cNvPr id="168975" name="AutoShape 15"/>
          <p:cNvSpPr>
            <a:spLocks noChangeArrowheads="1"/>
          </p:cNvSpPr>
          <p:nvPr/>
        </p:nvSpPr>
        <p:spPr bwMode="auto">
          <a:xfrm>
            <a:off x="7159624" y="3351049"/>
            <a:ext cx="1800225" cy="773089"/>
          </a:xfrm>
          <a:prstGeom prst="wedgeEllipseCallout">
            <a:avLst>
              <a:gd name="adj1" fmla="val -12354"/>
              <a:gd name="adj2" fmla="val -105050"/>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ja-JP" altLang="en-US" sz="2800" dirty="0" smtClean="0"/>
              <a:t>⑥廃棄</a:t>
            </a:r>
            <a:endParaRPr lang="ja-JP" altLang="en-US" sz="2800" dirty="0"/>
          </a:p>
        </p:txBody>
      </p:sp>
      <p:pic>
        <p:nvPicPr>
          <p:cNvPr id="168994" name="Picture 34" descr="MCj0321026000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64690" y="1853355"/>
            <a:ext cx="1385888" cy="877888"/>
          </a:xfrm>
          <a:prstGeom prst="rect">
            <a:avLst/>
          </a:prstGeom>
          <a:noFill/>
          <a:extLst>
            <a:ext uri="{909E8E84-426E-40DD-AFC4-6F175D3DCCD1}">
              <a14:hiddenFill xmlns:a14="http://schemas.microsoft.com/office/drawing/2010/main">
                <a:solidFill>
                  <a:srgbClr val="FFFFFF"/>
                </a:solidFill>
              </a14:hiddenFill>
            </a:ext>
          </a:extLst>
        </p:spPr>
      </p:pic>
      <p:sp>
        <p:nvSpPr>
          <p:cNvPr id="168996" name="AutoShape 36"/>
          <p:cNvSpPr>
            <a:spLocks noChangeArrowheads="1"/>
          </p:cNvSpPr>
          <p:nvPr/>
        </p:nvSpPr>
        <p:spPr bwMode="auto">
          <a:xfrm>
            <a:off x="34925" y="580098"/>
            <a:ext cx="2679536" cy="848032"/>
          </a:xfrm>
          <a:prstGeom prst="wedgeEllipseCallout">
            <a:avLst>
              <a:gd name="adj1" fmla="val -13683"/>
              <a:gd name="adj2" fmla="val 97240"/>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p>
            <a:pPr algn="ctr"/>
            <a:r>
              <a:rPr lang="en-US" altLang="ja-JP" sz="2800" dirty="0" smtClean="0"/>
              <a:t>①</a:t>
            </a:r>
            <a:r>
              <a:rPr lang="ja-JP" altLang="en-US" sz="2800" dirty="0" smtClean="0"/>
              <a:t>木綿生産</a:t>
            </a:r>
            <a:endParaRPr lang="ja-JP" altLang="en-US" sz="2800" dirty="0"/>
          </a:p>
        </p:txBody>
      </p:sp>
      <p:sp>
        <p:nvSpPr>
          <p:cNvPr id="168997" name="AutoShape 37"/>
          <p:cNvSpPr>
            <a:spLocks noChangeArrowheads="1"/>
          </p:cNvSpPr>
          <p:nvPr/>
        </p:nvSpPr>
        <p:spPr bwMode="auto">
          <a:xfrm>
            <a:off x="540715" y="5633656"/>
            <a:ext cx="1800200" cy="880995"/>
          </a:xfrm>
          <a:prstGeom prst="wedgeEllipseCallout">
            <a:avLst>
              <a:gd name="adj1" fmla="val -31223"/>
              <a:gd name="adj2" fmla="val -87510"/>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ja-JP" altLang="en-US" sz="2800" dirty="0" smtClean="0"/>
              <a:t>③輸送</a:t>
            </a:r>
            <a:endParaRPr lang="ja-JP" altLang="en-US" sz="2800" dirty="0"/>
          </a:p>
        </p:txBody>
      </p:sp>
      <p:sp>
        <p:nvSpPr>
          <p:cNvPr id="168998" name="Oval 38"/>
          <p:cNvSpPr>
            <a:spLocks noChangeArrowheads="1"/>
          </p:cNvSpPr>
          <p:nvPr/>
        </p:nvSpPr>
        <p:spPr bwMode="auto">
          <a:xfrm>
            <a:off x="137064" y="3508543"/>
            <a:ext cx="1582738" cy="792162"/>
          </a:xfrm>
          <a:prstGeom prst="ellipse">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800" dirty="0" smtClean="0"/>
              <a:t>②製造</a:t>
            </a:r>
            <a:endParaRPr lang="ja-JP" altLang="en-US" sz="2800" dirty="0"/>
          </a:p>
        </p:txBody>
      </p:sp>
      <p:pic>
        <p:nvPicPr>
          <p:cNvPr id="169001" name="Picture 41" descr="MCj02808020000[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69916" y="3291055"/>
            <a:ext cx="1423988" cy="1227138"/>
          </a:xfrm>
          <a:prstGeom prst="rect">
            <a:avLst/>
          </a:prstGeom>
          <a:noFill/>
          <a:extLst>
            <a:ext uri="{909E8E84-426E-40DD-AFC4-6F175D3DCCD1}">
              <a14:hiddenFill xmlns:a14="http://schemas.microsoft.com/office/drawing/2010/main">
                <a:solidFill>
                  <a:srgbClr val="FFFFFF"/>
                </a:solidFill>
              </a14:hiddenFill>
            </a:ext>
          </a:extLst>
        </p:spPr>
      </p:pic>
      <p:sp>
        <p:nvSpPr>
          <p:cNvPr id="169002" name="Oval 42"/>
          <p:cNvSpPr>
            <a:spLocks noChangeArrowheads="1"/>
          </p:cNvSpPr>
          <p:nvPr/>
        </p:nvSpPr>
        <p:spPr bwMode="auto">
          <a:xfrm>
            <a:off x="1788001" y="4292600"/>
            <a:ext cx="1727200" cy="576262"/>
          </a:xfrm>
          <a:prstGeom prst="ellipse">
            <a:avLst/>
          </a:prstGeom>
          <a:gradFill rotWithShape="1">
            <a:gsLst>
              <a:gs pos="0">
                <a:srgbClr val="FF0066"/>
              </a:gs>
              <a:gs pos="50000">
                <a:srgbClr val="FFCCFF"/>
              </a:gs>
              <a:gs pos="100000">
                <a:srgbClr val="FF0066"/>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800" dirty="0"/>
              <a:t>製品完成</a:t>
            </a:r>
          </a:p>
        </p:txBody>
      </p:sp>
      <p:pic>
        <p:nvPicPr>
          <p:cNvPr id="169003" name="Picture 43" descr="MCj0321026000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09372" y="5796137"/>
            <a:ext cx="1296987" cy="820737"/>
          </a:xfrm>
          <a:prstGeom prst="rect">
            <a:avLst/>
          </a:prstGeom>
          <a:noFill/>
          <a:extLst>
            <a:ext uri="{909E8E84-426E-40DD-AFC4-6F175D3DCCD1}">
              <a14:hiddenFill xmlns:a14="http://schemas.microsoft.com/office/drawing/2010/main">
                <a:solidFill>
                  <a:srgbClr val="FFFFFF"/>
                </a:solidFill>
              </a14:hiddenFill>
            </a:ext>
          </a:extLst>
        </p:spPr>
      </p:pic>
      <p:sp>
        <p:nvSpPr>
          <p:cNvPr id="168977" name="AutoShape 17"/>
          <p:cNvSpPr>
            <a:spLocks noChangeArrowheads="1"/>
          </p:cNvSpPr>
          <p:nvPr/>
        </p:nvSpPr>
        <p:spPr bwMode="auto">
          <a:xfrm>
            <a:off x="3935413" y="1987550"/>
            <a:ext cx="1368425" cy="1439863"/>
          </a:xfrm>
          <a:prstGeom prst="wedgeRoundRectCallout">
            <a:avLst>
              <a:gd name="adj1" fmla="val 74130"/>
              <a:gd name="adj2" fmla="val 34231"/>
              <a:gd name="adj3" fmla="val 16667"/>
            </a:avLst>
          </a:prstGeom>
          <a:gradFill rotWithShape="1">
            <a:gsLst>
              <a:gs pos="0">
                <a:srgbClr val="FFFF66"/>
              </a:gs>
              <a:gs pos="100000">
                <a:srgbClr val="FFFFFF"/>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ja-JP" sz="1800"/>
          </a:p>
        </p:txBody>
      </p:sp>
      <p:pic>
        <p:nvPicPr>
          <p:cNvPr id="1028" name="Picture 4" descr="C:\Users\Owner\AppData\Local\Microsoft\Windows\Temporary Internet Files\Content.IE5\T7DOJAGZ\MC900364478[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14460" y="4999270"/>
            <a:ext cx="1514246" cy="1771193"/>
          </a:xfrm>
          <a:prstGeom prst="rect">
            <a:avLst/>
          </a:prstGeom>
          <a:noFill/>
          <a:extLst>
            <a:ext uri="{909E8E84-426E-40DD-AFC4-6F175D3DCCD1}">
              <a14:hiddenFill xmlns:a14="http://schemas.microsoft.com/office/drawing/2010/main">
                <a:solidFill>
                  <a:srgbClr val="FFFFFF"/>
                </a:solidFill>
              </a14:hiddenFill>
            </a:ext>
          </a:extLst>
        </p:spPr>
      </p:pic>
      <p:sp>
        <p:nvSpPr>
          <p:cNvPr id="168999" name="AutoShape 39"/>
          <p:cNvSpPr>
            <a:spLocks noChangeArrowheads="1"/>
          </p:cNvSpPr>
          <p:nvPr/>
        </p:nvSpPr>
        <p:spPr bwMode="auto">
          <a:xfrm>
            <a:off x="3761747" y="3388270"/>
            <a:ext cx="1815306" cy="863600"/>
          </a:xfrm>
          <a:prstGeom prst="wedgeEllipseCallout">
            <a:avLst>
              <a:gd name="adj1" fmla="val 3067"/>
              <a:gd name="adj2" fmla="val -88987"/>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ja-JP" altLang="en-US" sz="2800" dirty="0" smtClean="0"/>
              <a:t>⑤利用</a:t>
            </a:r>
            <a:endParaRPr lang="ja-JP" altLang="en-US" sz="2800" dirty="0"/>
          </a:p>
        </p:txBody>
      </p:sp>
      <p:sp>
        <p:nvSpPr>
          <p:cNvPr id="52" name="タイトル 1"/>
          <p:cNvSpPr>
            <a:spLocks noGrp="1"/>
          </p:cNvSpPr>
          <p:nvPr>
            <p:ph type="title"/>
          </p:nvPr>
        </p:nvSpPr>
        <p:spPr>
          <a:xfrm>
            <a:off x="3350579" y="342893"/>
            <a:ext cx="5448376" cy="474409"/>
          </a:xfrm>
          <a:ln>
            <a:solidFill>
              <a:schemeClr val="tx1"/>
            </a:solidFill>
          </a:ln>
        </p:spPr>
        <p:txBody>
          <a:bodyPr>
            <a:noAutofit/>
          </a:bodyPr>
          <a:lstStyle/>
          <a:p>
            <a:pPr algn="l"/>
            <a:r>
              <a:rPr lang="ja-JP" altLang="en-US" sz="2400" smtClean="0"/>
              <a:t>マイバッグ</a:t>
            </a:r>
            <a:r>
              <a:rPr lang="en-US" altLang="ja-JP" sz="2400" dirty="0" smtClean="0"/>
              <a:t>(</a:t>
            </a:r>
            <a:r>
              <a:rPr lang="ja-JP" altLang="en-US" sz="2400" dirty="0" smtClean="0"/>
              <a:t>綿）の一生を考えてみると・・・</a:t>
            </a:r>
            <a:endParaRPr kumimoji="1" lang="ja-JP" altLang="en-US" sz="2400" dirty="0"/>
          </a:p>
        </p:txBody>
      </p:sp>
      <p:pic>
        <p:nvPicPr>
          <p:cNvPr id="1030" name="Picture 6" descr="C:\Users\Owner\AppData\Local\Microsoft\Windows\Temporary Internet Files\Content.IE5\6FAQ304I\MC900279994[1].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01668" y="4469952"/>
            <a:ext cx="1815084" cy="129479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08390" y="2256834"/>
            <a:ext cx="756003" cy="899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Oval 38"/>
          <p:cNvSpPr>
            <a:spLocks noChangeArrowheads="1"/>
          </p:cNvSpPr>
          <p:nvPr/>
        </p:nvSpPr>
        <p:spPr bwMode="auto">
          <a:xfrm>
            <a:off x="5808584" y="5237575"/>
            <a:ext cx="1582738" cy="792162"/>
          </a:xfrm>
          <a:prstGeom prst="ellipse">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800" dirty="0" smtClean="0"/>
              <a:t>④販売</a:t>
            </a:r>
            <a:endParaRPr lang="ja-JP" altLang="en-US" sz="2800" dirty="0"/>
          </a:p>
        </p:txBody>
      </p:sp>
      <p:pic>
        <p:nvPicPr>
          <p:cNvPr id="28"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28706" y="2292299"/>
            <a:ext cx="756003" cy="899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フッター プレースホルダー 1"/>
          <p:cNvSpPr>
            <a:spLocks noGrp="1"/>
          </p:cNvSpPr>
          <p:nvPr>
            <p:ph type="ftr" sz="quarter" idx="11"/>
          </p:nvPr>
        </p:nvSpPr>
        <p:spPr/>
        <p:txBody>
          <a:bodyPr/>
          <a:lstStyle/>
          <a:p>
            <a:r>
              <a:rPr kumimoji="1" lang="en-US" altLang="ja-JP" smtClean="0"/>
              <a:t>©YLCA.Lab</a:t>
            </a:r>
            <a:endParaRPr kumimoji="1" lang="ja-JP" altLang="en-US"/>
          </a:p>
        </p:txBody>
      </p:sp>
      <p:sp>
        <p:nvSpPr>
          <p:cNvPr id="5" name="スライド番号プレースホルダー 4"/>
          <p:cNvSpPr>
            <a:spLocks noGrp="1"/>
          </p:cNvSpPr>
          <p:nvPr>
            <p:ph type="sldNum" sz="quarter" idx="12"/>
          </p:nvPr>
        </p:nvSpPr>
        <p:spPr/>
        <p:txBody>
          <a:bodyPr/>
          <a:lstStyle/>
          <a:p>
            <a:fld id="{A799F405-BE3A-4643-8A41-FFEBEE90D9DB}" type="slidenum">
              <a:rPr kumimoji="1" lang="ja-JP" altLang="en-US" smtClean="0"/>
              <a:t>15</a:t>
            </a:fld>
            <a:endParaRPr kumimoji="1" lang="ja-JP" altLang="en-US"/>
          </a:p>
        </p:txBody>
      </p:sp>
    </p:spTree>
    <p:extLst>
      <p:ext uri="{BB962C8B-B14F-4D97-AF65-F5344CB8AC3E}">
        <p14:creationId xmlns:p14="http://schemas.microsoft.com/office/powerpoint/2010/main" val="20532838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xit" presetSubtype="0" fill="hold" nodeType="afterEffect">
                                  <p:stCondLst>
                                    <p:cond delay="2000"/>
                                  </p:stCondLst>
                                  <p:childTnLst>
                                    <p:set>
                                      <p:cBhvr>
                                        <p:cTn id="6" dur="1" fill="hold">
                                          <p:stCondLst>
                                            <p:cond delay="0"/>
                                          </p:stCondLst>
                                        </p:cTn>
                                        <p:tgtEl>
                                          <p:spTgt spid="28"/>
                                        </p:tgtEl>
                                        <p:attrNameLst>
                                          <p:attrName>style.visibility</p:attrName>
                                        </p:attrNameLst>
                                      </p:cBhvr>
                                      <p:to>
                                        <p:strVal val="hidden"/>
                                      </p:to>
                                    </p:set>
                                  </p:childTnLst>
                                </p:cTn>
                              </p:par>
                            </p:childTnLst>
                          </p:cTn>
                        </p:par>
                        <p:par>
                          <p:cTn id="7" fill="hold">
                            <p:stCondLst>
                              <p:cond delay="2000"/>
                            </p:stCondLst>
                            <p:childTnLst>
                              <p:par>
                                <p:cTn id="8" presetID="1" presetClass="entr" presetSubtype="0" fill="hold" nodeType="afterEffect">
                                  <p:stCondLst>
                                    <p:cond delay="60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2600"/>
                            </p:stCondLst>
                            <p:childTnLst>
                              <p:par>
                                <p:cTn id="11" presetID="18" presetClass="entr" presetSubtype="12" fill="hold" grpId="0" nodeType="afterEffect">
                                  <p:stCondLst>
                                    <p:cond delay="500"/>
                                  </p:stCondLst>
                                  <p:childTnLst>
                                    <p:set>
                                      <p:cBhvr>
                                        <p:cTn id="12" dur="1" fill="hold">
                                          <p:stCondLst>
                                            <p:cond delay="0"/>
                                          </p:stCondLst>
                                        </p:cTn>
                                        <p:tgtEl>
                                          <p:spTgt spid="168996"/>
                                        </p:tgtEl>
                                        <p:attrNameLst>
                                          <p:attrName>style.visibility</p:attrName>
                                        </p:attrNameLst>
                                      </p:cBhvr>
                                      <p:to>
                                        <p:strVal val="visible"/>
                                      </p:to>
                                    </p:set>
                                    <p:animEffect transition="in" filter="strips(downLeft)">
                                      <p:cBhvr>
                                        <p:cTn id="13" dur="700"/>
                                        <p:tgtEl>
                                          <p:spTgt spid="168996"/>
                                        </p:tgtEl>
                                      </p:cBhvr>
                                    </p:animEffect>
                                  </p:childTnLst>
                                </p:cTn>
                              </p:par>
                            </p:childTnLst>
                          </p:cTn>
                        </p:par>
                        <p:par>
                          <p:cTn id="14" fill="hold">
                            <p:stCondLst>
                              <p:cond delay="3800"/>
                            </p:stCondLst>
                            <p:childTnLst>
                              <p:par>
                                <p:cTn id="15" presetID="1"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par>
                          <p:cTn id="17" fill="hold">
                            <p:stCondLst>
                              <p:cond delay="3800"/>
                            </p:stCondLst>
                            <p:childTnLst>
                              <p:par>
                                <p:cTn id="18" presetID="9" presetClass="entr" presetSubtype="0" fill="hold" nodeType="afterEffect">
                                  <p:stCondLst>
                                    <p:cond delay="0"/>
                                  </p:stCondLst>
                                  <p:childTnLst>
                                    <p:set>
                                      <p:cBhvr>
                                        <p:cTn id="19" dur="1" fill="hold">
                                          <p:stCondLst>
                                            <p:cond delay="0"/>
                                          </p:stCondLst>
                                        </p:cTn>
                                        <p:tgtEl>
                                          <p:spTgt spid="168994"/>
                                        </p:tgtEl>
                                        <p:attrNameLst>
                                          <p:attrName>style.visibility</p:attrName>
                                        </p:attrNameLst>
                                      </p:cBhvr>
                                      <p:to>
                                        <p:strVal val="visible"/>
                                      </p:to>
                                    </p:set>
                                    <p:animEffect transition="in" filter="dissolve">
                                      <p:cBhvr>
                                        <p:cTn id="20" dur="900"/>
                                        <p:tgtEl>
                                          <p:spTgt spid="168994"/>
                                        </p:tgtEl>
                                      </p:cBhvr>
                                    </p:animEffect>
                                  </p:childTnLst>
                                </p:cTn>
                              </p:par>
                            </p:childTnLst>
                          </p:cTn>
                        </p:par>
                        <p:par>
                          <p:cTn id="21" fill="hold">
                            <p:stCondLst>
                              <p:cond delay="4700"/>
                            </p:stCondLst>
                            <p:childTnLst>
                              <p:par>
                                <p:cTn id="22" presetID="64" presetClass="path" presetSubtype="0" accel="50000" decel="50000" fill="hold" nodeType="afterEffect">
                                  <p:stCondLst>
                                    <p:cond delay="0"/>
                                  </p:stCondLst>
                                  <p:childTnLst>
                                    <p:animMotion origin="layout" path="M -0.01806 0.05046 L -0.03473 0.19722 " pathEditMode="relative" rAng="0" ptsTypes="AA">
                                      <p:cBhvr>
                                        <p:cTn id="23" dur="2000" fill="hold"/>
                                        <p:tgtEl>
                                          <p:spTgt spid="168994"/>
                                        </p:tgtEl>
                                        <p:attrNameLst>
                                          <p:attrName>ppt_x</p:attrName>
                                          <p:attrName>ppt_y</p:attrName>
                                        </p:attrNameLst>
                                      </p:cBhvr>
                                      <p:rCtr x="-833" y="7338"/>
                                    </p:animMotion>
                                  </p:childTnLst>
                                </p:cTn>
                              </p:par>
                            </p:childTnLst>
                          </p:cTn>
                        </p:par>
                        <p:par>
                          <p:cTn id="24" fill="hold">
                            <p:stCondLst>
                              <p:cond delay="6700"/>
                            </p:stCondLst>
                            <p:childTnLst>
                              <p:par>
                                <p:cTn id="25" presetID="10" presetClass="exit" presetSubtype="0" fill="hold" nodeType="afterEffect">
                                  <p:stCondLst>
                                    <p:cond delay="0"/>
                                  </p:stCondLst>
                                  <p:childTnLst>
                                    <p:animEffect transition="out" filter="fade">
                                      <p:cBhvr>
                                        <p:cTn id="26" dur="500"/>
                                        <p:tgtEl>
                                          <p:spTgt spid="168994"/>
                                        </p:tgtEl>
                                      </p:cBhvr>
                                    </p:animEffect>
                                    <p:set>
                                      <p:cBhvr>
                                        <p:cTn id="27" dur="1" fill="hold">
                                          <p:stCondLst>
                                            <p:cond delay="499"/>
                                          </p:stCondLst>
                                        </p:cTn>
                                        <p:tgtEl>
                                          <p:spTgt spid="168994"/>
                                        </p:tgtEl>
                                        <p:attrNameLst>
                                          <p:attrName>style.visibility</p:attrName>
                                        </p:attrNameLst>
                                      </p:cBhvr>
                                      <p:to>
                                        <p:strVal val="hidden"/>
                                      </p:to>
                                    </p:set>
                                  </p:childTnLst>
                                </p:cTn>
                              </p:par>
                            </p:childTnLst>
                          </p:cTn>
                        </p:par>
                        <p:par>
                          <p:cTn id="28" fill="hold">
                            <p:stCondLst>
                              <p:cond delay="7200"/>
                            </p:stCondLst>
                            <p:childTnLst>
                              <p:par>
                                <p:cTn id="29" presetID="9" presetClass="entr" presetSubtype="0" fill="hold" nodeType="afterEffect">
                                  <p:stCondLst>
                                    <p:cond delay="0"/>
                                  </p:stCondLst>
                                  <p:childTnLst>
                                    <p:set>
                                      <p:cBhvr>
                                        <p:cTn id="30" dur="1" fill="hold">
                                          <p:stCondLst>
                                            <p:cond delay="0"/>
                                          </p:stCondLst>
                                        </p:cTn>
                                        <p:tgtEl>
                                          <p:spTgt spid="169001"/>
                                        </p:tgtEl>
                                        <p:attrNameLst>
                                          <p:attrName>style.visibility</p:attrName>
                                        </p:attrNameLst>
                                      </p:cBhvr>
                                      <p:to>
                                        <p:strVal val="visible"/>
                                      </p:to>
                                    </p:set>
                                    <p:animEffect transition="in" filter="dissolve">
                                      <p:cBhvr>
                                        <p:cTn id="31" dur="500"/>
                                        <p:tgtEl>
                                          <p:spTgt spid="169001"/>
                                        </p:tgtEl>
                                      </p:cBhvr>
                                    </p:animEffect>
                                  </p:childTnLst>
                                </p:cTn>
                              </p:par>
                            </p:childTnLst>
                          </p:cTn>
                        </p:par>
                        <p:par>
                          <p:cTn id="32" fill="hold">
                            <p:stCondLst>
                              <p:cond delay="7700"/>
                            </p:stCondLst>
                            <p:childTnLst>
                              <p:par>
                                <p:cTn id="33" presetID="18" presetClass="entr" presetSubtype="12" fill="hold" grpId="0" nodeType="afterEffect">
                                  <p:stCondLst>
                                    <p:cond delay="0"/>
                                  </p:stCondLst>
                                  <p:childTnLst>
                                    <p:set>
                                      <p:cBhvr>
                                        <p:cTn id="34" dur="1" fill="hold">
                                          <p:stCondLst>
                                            <p:cond delay="0"/>
                                          </p:stCondLst>
                                        </p:cTn>
                                        <p:tgtEl>
                                          <p:spTgt spid="168998"/>
                                        </p:tgtEl>
                                        <p:attrNameLst>
                                          <p:attrName>style.visibility</p:attrName>
                                        </p:attrNameLst>
                                      </p:cBhvr>
                                      <p:to>
                                        <p:strVal val="visible"/>
                                      </p:to>
                                    </p:set>
                                    <p:animEffect transition="in" filter="strips(downLeft)">
                                      <p:cBhvr>
                                        <p:cTn id="35" dur="500"/>
                                        <p:tgtEl>
                                          <p:spTgt spid="168998"/>
                                        </p:tgtEl>
                                      </p:cBhvr>
                                    </p:animEffect>
                                  </p:childTnLst>
                                </p:cTn>
                              </p:par>
                            </p:childTnLst>
                          </p:cTn>
                        </p:par>
                        <p:par>
                          <p:cTn id="36" fill="hold">
                            <p:stCondLst>
                              <p:cond delay="8200"/>
                            </p:stCondLst>
                            <p:childTnLst>
                              <p:par>
                                <p:cTn id="37" presetID="3" presetClass="entr" presetSubtype="10" fill="hold" grpId="0" nodeType="afterEffect">
                                  <p:stCondLst>
                                    <p:cond delay="0"/>
                                  </p:stCondLst>
                                  <p:childTnLst>
                                    <p:set>
                                      <p:cBhvr>
                                        <p:cTn id="38" dur="1" fill="hold">
                                          <p:stCondLst>
                                            <p:cond delay="0"/>
                                          </p:stCondLst>
                                        </p:cTn>
                                        <p:tgtEl>
                                          <p:spTgt spid="169002"/>
                                        </p:tgtEl>
                                        <p:attrNameLst>
                                          <p:attrName>style.visibility</p:attrName>
                                        </p:attrNameLst>
                                      </p:cBhvr>
                                      <p:to>
                                        <p:strVal val="visible"/>
                                      </p:to>
                                    </p:set>
                                    <p:animEffect transition="in" filter="blinds(horizontal)">
                                      <p:cBhvr>
                                        <p:cTn id="39" dur="500"/>
                                        <p:tgtEl>
                                          <p:spTgt spid="169002"/>
                                        </p:tgtEl>
                                      </p:cBhvr>
                                    </p:animEffect>
                                  </p:childTnLst>
                                </p:cTn>
                              </p:par>
                            </p:childTnLst>
                          </p:cTn>
                        </p:par>
                        <p:par>
                          <p:cTn id="40" fill="hold">
                            <p:stCondLst>
                              <p:cond delay="8700"/>
                            </p:stCondLst>
                            <p:childTnLst>
                              <p:par>
                                <p:cTn id="41" presetID="9" presetClass="entr" presetSubtype="0" fill="hold" nodeType="afterEffect">
                                  <p:stCondLst>
                                    <p:cond delay="0"/>
                                  </p:stCondLst>
                                  <p:childTnLst>
                                    <p:set>
                                      <p:cBhvr>
                                        <p:cTn id="42" dur="1" fill="hold">
                                          <p:stCondLst>
                                            <p:cond delay="0"/>
                                          </p:stCondLst>
                                        </p:cTn>
                                        <p:tgtEl>
                                          <p:spTgt spid="168973"/>
                                        </p:tgtEl>
                                        <p:attrNameLst>
                                          <p:attrName>style.visibility</p:attrName>
                                        </p:attrNameLst>
                                      </p:cBhvr>
                                      <p:to>
                                        <p:strVal val="visible"/>
                                      </p:to>
                                    </p:set>
                                    <p:animEffect transition="in" filter="dissolve">
                                      <p:cBhvr>
                                        <p:cTn id="43" dur="500"/>
                                        <p:tgtEl>
                                          <p:spTgt spid="168973"/>
                                        </p:tgtEl>
                                      </p:cBhvr>
                                    </p:animEffect>
                                  </p:childTnLst>
                                </p:cTn>
                              </p:par>
                            </p:childTnLst>
                          </p:cTn>
                        </p:par>
                        <p:par>
                          <p:cTn id="44" fill="hold">
                            <p:stCondLst>
                              <p:cond delay="9200"/>
                            </p:stCondLst>
                            <p:childTnLst>
                              <p:par>
                                <p:cTn id="45" presetID="18" presetClass="entr" presetSubtype="12" fill="hold" grpId="0" nodeType="afterEffect">
                                  <p:stCondLst>
                                    <p:cond delay="0"/>
                                  </p:stCondLst>
                                  <p:childTnLst>
                                    <p:set>
                                      <p:cBhvr>
                                        <p:cTn id="46" dur="1" fill="hold">
                                          <p:stCondLst>
                                            <p:cond delay="0"/>
                                          </p:stCondLst>
                                        </p:cTn>
                                        <p:tgtEl>
                                          <p:spTgt spid="168997"/>
                                        </p:tgtEl>
                                        <p:attrNameLst>
                                          <p:attrName>style.visibility</p:attrName>
                                        </p:attrNameLst>
                                      </p:cBhvr>
                                      <p:to>
                                        <p:strVal val="visible"/>
                                      </p:to>
                                    </p:set>
                                    <p:animEffect transition="in" filter="strips(downLeft)">
                                      <p:cBhvr>
                                        <p:cTn id="47" dur="500"/>
                                        <p:tgtEl>
                                          <p:spTgt spid="168997"/>
                                        </p:tgtEl>
                                      </p:cBhvr>
                                    </p:animEffect>
                                  </p:childTnLst>
                                </p:cTn>
                              </p:par>
                            </p:childTnLst>
                          </p:cTn>
                        </p:par>
                        <p:par>
                          <p:cTn id="48" fill="hold">
                            <p:stCondLst>
                              <p:cond delay="9700"/>
                            </p:stCondLst>
                            <p:childTnLst>
                              <p:par>
                                <p:cTn id="49" presetID="37" presetClass="path" presetSubtype="0" accel="50000" decel="50000" fill="hold" nodeType="afterEffect">
                                  <p:stCondLst>
                                    <p:cond delay="0"/>
                                  </p:stCondLst>
                                  <p:childTnLst>
                                    <p:animMotion origin="layout" path="M -5.55556E-7 1.85185E-6 L 0.04045 0.08171 C 0.04861 0.0993 0.06441 0.11852 0.08281 0.13426 C 0.10399 0.15208 0.12274 0.16227 0.1382 0.16458 L 0.21094 0.1787 " pathEditMode="relative" rAng="1948271" ptsTypes="FffFF">
                                      <p:cBhvr>
                                        <p:cTn id="50" dur="2000" fill="hold"/>
                                        <p:tgtEl>
                                          <p:spTgt spid="168973"/>
                                        </p:tgtEl>
                                        <p:attrNameLst>
                                          <p:attrName>ppt_x</p:attrName>
                                          <p:attrName>ppt_y</p:attrName>
                                        </p:attrNameLst>
                                      </p:cBhvr>
                                      <p:rCtr x="9462" y="11204"/>
                                    </p:animMotion>
                                  </p:childTnLst>
                                </p:cTn>
                              </p:par>
                            </p:childTnLst>
                          </p:cTn>
                        </p:par>
                        <p:par>
                          <p:cTn id="51" fill="hold">
                            <p:stCondLst>
                              <p:cond delay="11700"/>
                            </p:stCondLst>
                            <p:childTnLst>
                              <p:par>
                                <p:cTn id="52" presetID="10" presetClass="entr" presetSubtype="0" fill="hold" nodeType="afterEffect">
                                  <p:stCondLst>
                                    <p:cond delay="0"/>
                                  </p:stCondLst>
                                  <p:childTnLst>
                                    <p:set>
                                      <p:cBhvr>
                                        <p:cTn id="53" dur="1" fill="hold">
                                          <p:stCondLst>
                                            <p:cond delay="0"/>
                                          </p:stCondLst>
                                        </p:cTn>
                                        <p:tgtEl>
                                          <p:spTgt spid="1028"/>
                                        </p:tgtEl>
                                        <p:attrNameLst>
                                          <p:attrName>style.visibility</p:attrName>
                                        </p:attrNameLst>
                                      </p:cBhvr>
                                      <p:to>
                                        <p:strVal val="visible"/>
                                      </p:to>
                                    </p:set>
                                    <p:animEffect transition="in" filter="fade">
                                      <p:cBhvr>
                                        <p:cTn id="54" dur="500"/>
                                        <p:tgtEl>
                                          <p:spTgt spid="1028"/>
                                        </p:tgtEl>
                                      </p:cBhvr>
                                    </p:animEffect>
                                  </p:childTnLst>
                                </p:cTn>
                              </p:par>
                            </p:childTnLst>
                          </p:cTn>
                        </p:par>
                        <p:par>
                          <p:cTn id="55" fill="hold">
                            <p:stCondLst>
                              <p:cond delay="12200"/>
                            </p:stCondLst>
                            <p:childTnLst>
                              <p:par>
                                <p:cTn id="56" presetID="9" presetClass="entr" presetSubtype="0" fill="hold" nodeType="afterEffect">
                                  <p:stCondLst>
                                    <p:cond delay="0"/>
                                  </p:stCondLst>
                                  <p:childTnLst>
                                    <p:set>
                                      <p:cBhvr>
                                        <p:cTn id="57" dur="1" fill="hold">
                                          <p:stCondLst>
                                            <p:cond delay="0"/>
                                          </p:stCondLst>
                                        </p:cTn>
                                        <p:tgtEl>
                                          <p:spTgt spid="169003"/>
                                        </p:tgtEl>
                                        <p:attrNameLst>
                                          <p:attrName>style.visibility</p:attrName>
                                        </p:attrNameLst>
                                      </p:cBhvr>
                                      <p:to>
                                        <p:strVal val="visible"/>
                                      </p:to>
                                    </p:set>
                                    <p:animEffect transition="in" filter="dissolve">
                                      <p:cBhvr>
                                        <p:cTn id="58" dur="500"/>
                                        <p:tgtEl>
                                          <p:spTgt spid="169003"/>
                                        </p:tgtEl>
                                      </p:cBhvr>
                                    </p:animEffect>
                                  </p:childTnLst>
                                </p:cTn>
                              </p:par>
                            </p:childTnLst>
                          </p:cTn>
                        </p:par>
                        <p:par>
                          <p:cTn id="59" fill="hold">
                            <p:stCondLst>
                              <p:cond delay="12700"/>
                            </p:stCondLst>
                            <p:childTnLst>
                              <p:par>
                                <p:cTn id="60" presetID="64" presetClass="path" presetSubtype="0" accel="50000" decel="50000" fill="hold" nodeType="afterEffect">
                                  <p:stCondLst>
                                    <p:cond delay="0"/>
                                  </p:stCondLst>
                                  <p:childTnLst>
                                    <p:animMotion origin="layout" path="M -2.77778E-7 -4.07407E-6 L 0.08438 -0.0618 " pathEditMode="relative" rAng="0" ptsTypes="AA">
                                      <p:cBhvr>
                                        <p:cTn id="61" dur="2000" fill="hold"/>
                                        <p:tgtEl>
                                          <p:spTgt spid="169003"/>
                                        </p:tgtEl>
                                        <p:attrNameLst>
                                          <p:attrName>ppt_x</p:attrName>
                                          <p:attrName>ppt_y</p:attrName>
                                        </p:attrNameLst>
                                      </p:cBhvr>
                                      <p:rCtr x="4219" y="-3102"/>
                                    </p:animMotion>
                                  </p:childTnLst>
                                </p:cTn>
                              </p:par>
                            </p:childTnLst>
                          </p:cTn>
                        </p:par>
                        <p:par>
                          <p:cTn id="62" fill="hold">
                            <p:stCondLst>
                              <p:cond delay="14700"/>
                            </p:stCondLst>
                            <p:childTnLst>
                              <p:par>
                                <p:cTn id="63" presetID="10" presetClass="exit" presetSubtype="0" fill="hold" nodeType="afterEffect">
                                  <p:stCondLst>
                                    <p:cond delay="0"/>
                                  </p:stCondLst>
                                  <p:childTnLst>
                                    <p:animEffect transition="out" filter="fade">
                                      <p:cBhvr>
                                        <p:cTn id="64" dur="500"/>
                                        <p:tgtEl>
                                          <p:spTgt spid="169003"/>
                                        </p:tgtEl>
                                      </p:cBhvr>
                                    </p:animEffect>
                                    <p:set>
                                      <p:cBhvr>
                                        <p:cTn id="65" dur="1" fill="hold">
                                          <p:stCondLst>
                                            <p:cond delay="499"/>
                                          </p:stCondLst>
                                        </p:cTn>
                                        <p:tgtEl>
                                          <p:spTgt spid="169003"/>
                                        </p:tgtEl>
                                        <p:attrNameLst>
                                          <p:attrName>style.visibility</p:attrName>
                                        </p:attrNameLst>
                                      </p:cBhvr>
                                      <p:to>
                                        <p:strVal val="hidden"/>
                                      </p:to>
                                    </p:set>
                                  </p:childTnLst>
                                </p:cTn>
                              </p:par>
                            </p:childTnLst>
                          </p:cTn>
                        </p:par>
                        <p:par>
                          <p:cTn id="66" fill="hold">
                            <p:stCondLst>
                              <p:cond delay="15200"/>
                            </p:stCondLst>
                            <p:childTnLst>
                              <p:par>
                                <p:cTn id="67" presetID="1" presetClass="entr" presetSubtype="0" fill="hold" nodeType="afterEffect">
                                  <p:stCondLst>
                                    <p:cond delay="0"/>
                                  </p:stCondLst>
                                  <p:childTnLst>
                                    <p:set>
                                      <p:cBhvr>
                                        <p:cTn id="68" dur="1" fill="hold">
                                          <p:stCondLst>
                                            <p:cond delay="0"/>
                                          </p:stCondLst>
                                        </p:cTn>
                                        <p:tgtEl>
                                          <p:spTgt spid="1030"/>
                                        </p:tgtEl>
                                        <p:attrNameLst>
                                          <p:attrName>style.visibility</p:attrName>
                                        </p:attrNameLst>
                                      </p:cBhvr>
                                      <p:to>
                                        <p:strVal val="visible"/>
                                      </p:to>
                                    </p:set>
                                  </p:childTnLst>
                                </p:cTn>
                              </p:par>
                            </p:childTnLst>
                          </p:cTn>
                        </p:par>
                        <p:par>
                          <p:cTn id="69" fill="hold">
                            <p:stCondLst>
                              <p:cond delay="15200"/>
                            </p:stCondLst>
                            <p:childTnLst>
                              <p:par>
                                <p:cTn id="70" presetID="18" presetClass="entr" presetSubtype="12"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strips(downLeft)">
                                      <p:cBhvr>
                                        <p:cTn id="72" dur="500"/>
                                        <p:tgtEl>
                                          <p:spTgt spid="36"/>
                                        </p:tgtEl>
                                      </p:cBhvr>
                                    </p:animEffect>
                                  </p:childTnLst>
                                </p:cTn>
                              </p:par>
                            </p:childTnLst>
                          </p:cTn>
                        </p:par>
                        <p:par>
                          <p:cTn id="73" fill="hold">
                            <p:stCondLst>
                              <p:cond delay="15700"/>
                            </p:stCondLst>
                            <p:childTnLst>
                              <p:par>
                                <p:cTn id="74" presetID="1" presetClass="entr" presetSubtype="0" fill="hold" nodeType="afterEffect">
                                  <p:stCondLst>
                                    <p:cond delay="0"/>
                                  </p:stCondLst>
                                  <p:childTnLst>
                                    <p:set>
                                      <p:cBhvr>
                                        <p:cTn id="75" dur="1" fill="hold">
                                          <p:stCondLst>
                                            <p:cond delay="0"/>
                                          </p:stCondLst>
                                        </p:cTn>
                                        <p:tgtEl>
                                          <p:spTgt spid="35"/>
                                        </p:tgtEl>
                                        <p:attrNameLst>
                                          <p:attrName>style.visibility</p:attrName>
                                        </p:attrNameLst>
                                      </p:cBhvr>
                                      <p:to>
                                        <p:strVal val="visible"/>
                                      </p:to>
                                    </p:set>
                                  </p:childTnLst>
                                </p:cTn>
                              </p:par>
                            </p:childTnLst>
                          </p:cTn>
                        </p:par>
                        <p:par>
                          <p:cTn id="76" fill="hold">
                            <p:stCondLst>
                              <p:cond delay="15700"/>
                            </p:stCondLst>
                            <p:childTnLst>
                              <p:par>
                                <p:cTn id="77" presetID="18" presetClass="entr" presetSubtype="12" fill="hold" grpId="0" nodeType="afterEffect">
                                  <p:stCondLst>
                                    <p:cond delay="0"/>
                                  </p:stCondLst>
                                  <p:childTnLst>
                                    <p:set>
                                      <p:cBhvr>
                                        <p:cTn id="78" dur="1" fill="hold">
                                          <p:stCondLst>
                                            <p:cond delay="0"/>
                                          </p:stCondLst>
                                        </p:cTn>
                                        <p:tgtEl>
                                          <p:spTgt spid="168999"/>
                                        </p:tgtEl>
                                        <p:attrNameLst>
                                          <p:attrName>style.visibility</p:attrName>
                                        </p:attrNameLst>
                                      </p:cBhvr>
                                      <p:to>
                                        <p:strVal val="visible"/>
                                      </p:to>
                                    </p:set>
                                    <p:animEffect transition="in" filter="strips(downLeft)">
                                      <p:cBhvr>
                                        <p:cTn id="79" dur="500"/>
                                        <p:tgtEl>
                                          <p:spTgt spid="168999"/>
                                        </p:tgtEl>
                                      </p:cBhvr>
                                    </p:animEffect>
                                  </p:childTnLst>
                                </p:cTn>
                              </p:par>
                            </p:childTnLst>
                          </p:cTn>
                        </p:par>
                        <p:par>
                          <p:cTn id="80" fill="hold">
                            <p:stCondLst>
                              <p:cond delay="16200"/>
                            </p:stCondLst>
                            <p:childTnLst>
                              <p:par>
                                <p:cTn id="81" presetID="10" presetClass="entr" presetSubtype="0" fill="hold" nodeType="afterEffect">
                                  <p:stCondLst>
                                    <p:cond delay="0"/>
                                  </p:stCondLst>
                                  <p:childTnLst>
                                    <p:set>
                                      <p:cBhvr>
                                        <p:cTn id="82" dur="1" fill="hold">
                                          <p:stCondLst>
                                            <p:cond delay="0"/>
                                          </p:stCondLst>
                                        </p:cTn>
                                        <p:tgtEl>
                                          <p:spTgt spid="168966"/>
                                        </p:tgtEl>
                                        <p:attrNameLst>
                                          <p:attrName>style.visibility</p:attrName>
                                        </p:attrNameLst>
                                      </p:cBhvr>
                                      <p:to>
                                        <p:strVal val="visible"/>
                                      </p:to>
                                    </p:set>
                                    <p:animEffect transition="in" filter="fade">
                                      <p:cBhvr>
                                        <p:cTn id="83" dur="500"/>
                                        <p:tgtEl>
                                          <p:spTgt spid="168966"/>
                                        </p:tgtEl>
                                      </p:cBhvr>
                                    </p:animEffect>
                                  </p:childTnLst>
                                </p:cTn>
                              </p:par>
                            </p:childTnLst>
                          </p:cTn>
                        </p:par>
                        <p:par>
                          <p:cTn id="84" fill="hold">
                            <p:stCondLst>
                              <p:cond delay="16700"/>
                            </p:stCondLst>
                            <p:childTnLst>
                              <p:par>
                                <p:cTn id="85" presetID="63" presetClass="path" presetSubtype="0" accel="50000" decel="50000" fill="hold" nodeType="afterEffect">
                                  <p:stCondLst>
                                    <p:cond delay="0"/>
                                  </p:stCondLst>
                                  <p:childTnLst>
                                    <p:animMotion origin="layout" path="M 3.88889E-6 1.85185E-6 L 0.13802 0.0081 " pathEditMode="relative" rAng="0" ptsTypes="AA">
                                      <p:cBhvr>
                                        <p:cTn id="86" dur="2000" fill="hold"/>
                                        <p:tgtEl>
                                          <p:spTgt spid="168966"/>
                                        </p:tgtEl>
                                        <p:attrNameLst>
                                          <p:attrName>ppt_x</p:attrName>
                                          <p:attrName>ppt_y</p:attrName>
                                        </p:attrNameLst>
                                      </p:cBhvr>
                                      <p:rCtr x="6892" y="394"/>
                                    </p:animMotion>
                                  </p:childTnLst>
                                </p:cTn>
                              </p:par>
                            </p:childTnLst>
                          </p:cTn>
                        </p:par>
                        <p:par>
                          <p:cTn id="87" fill="hold">
                            <p:stCondLst>
                              <p:cond delay="18700"/>
                            </p:stCondLst>
                            <p:childTnLst>
                              <p:par>
                                <p:cTn id="88" presetID="9" presetClass="entr" presetSubtype="0" fill="hold" nodeType="afterEffect">
                                  <p:stCondLst>
                                    <p:cond delay="0"/>
                                  </p:stCondLst>
                                  <p:childTnLst>
                                    <p:set>
                                      <p:cBhvr>
                                        <p:cTn id="89" dur="1" fill="hold">
                                          <p:stCondLst>
                                            <p:cond delay="0"/>
                                          </p:stCondLst>
                                        </p:cTn>
                                        <p:tgtEl>
                                          <p:spTgt spid="168965"/>
                                        </p:tgtEl>
                                        <p:attrNameLst>
                                          <p:attrName>style.visibility</p:attrName>
                                        </p:attrNameLst>
                                      </p:cBhvr>
                                      <p:to>
                                        <p:strVal val="visible"/>
                                      </p:to>
                                    </p:set>
                                    <p:animEffect transition="in" filter="dissolve">
                                      <p:cBhvr>
                                        <p:cTn id="90" dur="500"/>
                                        <p:tgtEl>
                                          <p:spTgt spid="168965"/>
                                        </p:tgtEl>
                                      </p:cBhvr>
                                    </p:animEffect>
                                  </p:childTnLst>
                                </p:cTn>
                              </p:par>
                            </p:childTnLst>
                          </p:cTn>
                        </p:par>
                        <p:par>
                          <p:cTn id="91" fill="hold">
                            <p:stCondLst>
                              <p:cond delay="19200"/>
                            </p:stCondLst>
                            <p:childTnLst>
                              <p:par>
                                <p:cTn id="92" presetID="18" presetClass="entr" presetSubtype="12" fill="hold" grpId="0" nodeType="afterEffect">
                                  <p:stCondLst>
                                    <p:cond delay="0"/>
                                  </p:stCondLst>
                                  <p:childTnLst>
                                    <p:set>
                                      <p:cBhvr>
                                        <p:cTn id="93" dur="1" fill="hold">
                                          <p:stCondLst>
                                            <p:cond delay="0"/>
                                          </p:stCondLst>
                                        </p:cTn>
                                        <p:tgtEl>
                                          <p:spTgt spid="168975"/>
                                        </p:tgtEl>
                                        <p:attrNameLst>
                                          <p:attrName>style.visibility</p:attrName>
                                        </p:attrNameLst>
                                      </p:cBhvr>
                                      <p:to>
                                        <p:strVal val="visible"/>
                                      </p:to>
                                    </p:set>
                                    <p:animEffect transition="in" filter="strips(downLeft)">
                                      <p:cBhvr>
                                        <p:cTn id="94" dur="500"/>
                                        <p:tgtEl>
                                          <p:spTgt spid="1689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75" grpId="0" animBg="1" autoUpdateAnimBg="0"/>
      <p:bldP spid="168996" grpId="0" animBg="1" autoUpdateAnimBg="0"/>
      <p:bldP spid="168997" grpId="0" animBg="1" autoUpdateAnimBg="0"/>
      <p:bldP spid="168998" grpId="0" animBg="1" autoUpdateAnimBg="0"/>
      <p:bldP spid="169002" grpId="0" animBg="1" autoUpdateAnimBg="0"/>
      <p:bldP spid="168999" grpId="0" animBg="1" autoUpdateAnimBg="0"/>
      <p:bldP spid="36"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Owner\AppData\Local\Microsoft\Windows\Temporary Internet Files\Content.IE5\T7DOJAGZ\MC90041667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6711" y="2292299"/>
            <a:ext cx="1488643" cy="1727302"/>
          </a:xfrm>
          <a:prstGeom prst="rect">
            <a:avLst/>
          </a:prstGeom>
          <a:noFill/>
          <a:extLst>
            <a:ext uri="{909E8E84-426E-40DD-AFC4-6F175D3DCCD1}">
              <a14:hiddenFill xmlns:a14="http://schemas.microsoft.com/office/drawing/2010/main">
                <a:solidFill>
                  <a:srgbClr val="FFFFFF"/>
                </a:solidFill>
              </a14:hiddenFill>
            </a:ext>
          </a:extLst>
        </p:spPr>
      </p:pic>
      <p:pic>
        <p:nvPicPr>
          <p:cNvPr id="168971" name="Picture 11" descr="MCj0150805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5413" y="4580402"/>
            <a:ext cx="1528763" cy="1498600"/>
          </a:xfrm>
          <a:prstGeom prst="rect">
            <a:avLst/>
          </a:prstGeom>
          <a:noFill/>
          <a:extLst>
            <a:ext uri="{909E8E84-426E-40DD-AFC4-6F175D3DCCD1}">
              <a14:hiddenFill xmlns:a14="http://schemas.microsoft.com/office/drawing/2010/main">
                <a:solidFill>
                  <a:srgbClr val="FFFFFF"/>
                </a:solidFill>
              </a14:hiddenFill>
            </a:ext>
          </a:extLst>
        </p:spPr>
      </p:pic>
      <p:sp>
        <p:nvSpPr>
          <p:cNvPr id="168963" name="Oval 3"/>
          <p:cNvSpPr>
            <a:spLocks noChangeArrowheads="1"/>
          </p:cNvSpPr>
          <p:nvPr/>
        </p:nvSpPr>
        <p:spPr bwMode="auto">
          <a:xfrm>
            <a:off x="4615635" y="5561016"/>
            <a:ext cx="2190797" cy="647700"/>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800" dirty="0" smtClean="0"/>
              <a:t>ポリエチレン</a:t>
            </a:r>
            <a:endParaRPr lang="ja-JP" altLang="en-US" sz="2800" dirty="0"/>
          </a:p>
        </p:txBody>
      </p:sp>
      <p:sp>
        <p:nvSpPr>
          <p:cNvPr id="168964" name="AutoShape 4"/>
          <p:cNvSpPr>
            <a:spLocks noChangeArrowheads="1"/>
          </p:cNvSpPr>
          <p:nvPr/>
        </p:nvSpPr>
        <p:spPr bwMode="auto">
          <a:xfrm>
            <a:off x="3708400" y="1844675"/>
            <a:ext cx="2808288" cy="2447925"/>
          </a:xfrm>
          <a:prstGeom prst="roundRect">
            <a:avLst>
              <a:gd name="adj" fmla="val 16667"/>
            </a:avLst>
          </a:prstGeom>
          <a:solidFill>
            <a:srgbClr val="FFCC99">
              <a:alpha val="3999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pic>
        <p:nvPicPr>
          <p:cNvPr id="168965" name="Picture 5" descr="MCj0297985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9624" y="1358280"/>
            <a:ext cx="1800225" cy="1612900"/>
          </a:xfrm>
          <a:prstGeom prst="rect">
            <a:avLst/>
          </a:prstGeom>
          <a:noFill/>
          <a:extLst>
            <a:ext uri="{909E8E84-426E-40DD-AFC4-6F175D3DCCD1}">
              <a14:hiddenFill xmlns:a14="http://schemas.microsoft.com/office/drawing/2010/main">
                <a:solidFill>
                  <a:srgbClr val="FFFFFF"/>
                </a:solidFill>
              </a14:hiddenFill>
            </a:ext>
          </a:extLst>
        </p:spPr>
      </p:pic>
      <p:pic>
        <p:nvPicPr>
          <p:cNvPr id="168966" name="Picture 6" descr="MCj0326688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08584" y="1644030"/>
            <a:ext cx="1223963" cy="1041400"/>
          </a:xfrm>
          <a:prstGeom prst="rect">
            <a:avLst/>
          </a:prstGeom>
          <a:noFill/>
          <a:extLst>
            <a:ext uri="{909E8E84-426E-40DD-AFC4-6F175D3DCCD1}">
              <a14:hiddenFill xmlns:a14="http://schemas.microsoft.com/office/drawing/2010/main">
                <a:solidFill>
                  <a:srgbClr val="FFFFFF"/>
                </a:solidFill>
              </a14:hiddenFill>
            </a:ext>
          </a:extLst>
        </p:spPr>
      </p:pic>
      <p:pic>
        <p:nvPicPr>
          <p:cNvPr id="168968" name="Picture 8" descr="MCj0326948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5100" y="2133600"/>
            <a:ext cx="2030413" cy="1809750"/>
          </a:xfrm>
          <a:prstGeom prst="rect">
            <a:avLst/>
          </a:prstGeom>
          <a:noFill/>
          <a:extLst>
            <a:ext uri="{909E8E84-426E-40DD-AFC4-6F175D3DCCD1}">
              <a14:hiddenFill xmlns:a14="http://schemas.microsoft.com/office/drawing/2010/main">
                <a:solidFill>
                  <a:srgbClr val="FFFFFF"/>
                </a:solidFill>
              </a14:hiddenFill>
            </a:ext>
          </a:extLst>
        </p:spPr>
      </p:pic>
      <p:sp>
        <p:nvSpPr>
          <p:cNvPr id="168969" name="Text Box 9"/>
          <p:cNvSpPr txBox="1">
            <a:spLocks noChangeArrowheads="1"/>
          </p:cNvSpPr>
          <p:nvPr/>
        </p:nvSpPr>
        <p:spPr bwMode="auto">
          <a:xfrm>
            <a:off x="250825" y="2636838"/>
            <a:ext cx="18732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ja-JP" altLang="en-US" sz="2800" dirty="0"/>
              <a:t>中東地域</a:t>
            </a:r>
          </a:p>
        </p:txBody>
      </p:sp>
      <p:pic>
        <p:nvPicPr>
          <p:cNvPr id="168970" name="Picture 10" descr="MCj0405968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950" y="3429000"/>
            <a:ext cx="1069975" cy="1079500"/>
          </a:xfrm>
          <a:prstGeom prst="rect">
            <a:avLst/>
          </a:prstGeom>
          <a:noFill/>
          <a:extLst>
            <a:ext uri="{909E8E84-426E-40DD-AFC4-6F175D3DCCD1}">
              <a14:hiddenFill xmlns:a14="http://schemas.microsoft.com/office/drawing/2010/main">
                <a:solidFill>
                  <a:srgbClr val="FFFFFF"/>
                </a:solidFill>
              </a14:hiddenFill>
            </a:ext>
          </a:extLst>
        </p:spPr>
      </p:pic>
      <p:sp>
        <p:nvSpPr>
          <p:cNvPr id="168972" name="Oval 12"/>
          <p:cNvSpPr>
            <a:spLocks noChangeArrowheads="1"/>
          </p:cNvSpPr>
          <p:nvPr/>
        </p:nvSpPr>
        <p:spPr bwMode="auto">
          <a:xfrm>
            <a:off x="1217613" y="3443288"/>
            <a:ext cx="1079500" cy="647700"/>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800"/>
              <a:t>原油</a:t>
            </a:r>
          </a:p>
        </p:txBody>
      </p:sp>
      <p:pic>
        <p:nvPicPr>
          <p:cNvPr id="168973" name="Picture 13" descr="MCj0287129000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925" y="4208463"/>
            <a:ext cx="1512888" cy="939800"/>
          </a:xfrm>
          <a:prstGeom prst="rect">
            <a:avLst/>
          </a:prstGeom>
          <a:noFill/>
          <a:extLst>
            <a:ext uri="{909E8E84-426E-40DD-AFC4-6F175D3DCCD1}">
              <a14:hiddenFill xmlns:a14="http://schemas.microsoft.com/office/drawing/2010/main">
                <a:solidFill>
                  <a:srgbClr val="FFFFFF"/>
                </a:solidFill>
              </a14:hiddenFill>
            </a:ext>
          </a:extLst>
        </p:spPr>
      </p:pic>
      <p:sp>
        <p:nvSpPr>
          <p:cNvPr id="168975" name="AutoShape 15"/>
          <p:cNvSpPr>
            <a:spLocks noChangeArrowheads="1"/>
          </p:cNvSpPr>
          <p:nvPr/>
        </p:nvSpPr>
        <p:spPr bwMode="auto">
          <a:xfrm>
            <a:off x="7159624" y="3351049"/>
            <a:ext cx="1800225" cy="773089"/>
          </a:xfrm>
          <a:prstGeom prst="wedgeEllipseCallout">
            <a:avLst>
              <a:gd name="adj1" fmla="val -12354"/>
              <a:gd name="adj2" fmla="val -105050"/>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ja-JP" sz="2800" dirty="0"/>
              <a:t>⑤</a:t>
            </a:r>
            <a:r>
              <a:rPr lang="ja-JP" altLang="en-US" sz="2800" dirty="0"/>
              <a:t>廃棄</a:t>
            </a:r>
          </a:p>
        </p:txBody>
      </p:sp>
      <p:pic>
        <p:nvPicPr>
          <p:cNvPr id="168994" name="Picture 34" descr="MCj03210260000[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22512" y="3363921"/>
            <a:ext cx="1385888" cy="877888"/>
          </a:xfrm>
          <a:prstGeom prst="rect">
            <a:avLst/>
          </a:prstGeom>
          <a:noFill/>
          <a:extLst>
            <a:ext uri="{909E8E84-426E-40DD-AFC4-6F175D3DCCD1}">
              <a14:hiddenFill xmlns:a14="http://schemas.microsoft.com/office/drawing/2010/main">
                <a:solidFill>
                  <a:srgbClr val="FFFFFF"/>
                </a:solidFill>
              </a14:hiddenFill>
            </a:ext>
          </a:extLst>
        </p:spPr>
      </p:pic>
      <p:sp>
        <p:nvSpPr>
          <p:cNvPr id="168996" name="AutoShape 36"/>
          <p:cNvSpPr>
            <a:spLocks noChangeArrowheads="1"/>
          </p:cNvSpPr>
          <p:nvPr/>
        </p:nvSpPr>
        <p:spPr bwMode="auto">
          <a:xfrm>
            <a:off x="34924" y="1004114"/>
            <a:ext cx="2679536" cy="848032"/>
          </a:xfrm>
          <a:prstGeom prst="wedgeEllipseCallout">
            <a:avLst>
              <a:gd name="adj1" fmla="val -13683"/>
              <a:gd name="adj2" fmla="val 97240"/>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p>
            <a:pPr algn="ctr"/>
            <a:r>
              <a:rPr lang="en-US" altLang="ja-JP" sz="2800" dirty="0"/>
              <a:t>①</a:t>
            </a:r>
            <a:r>
              <a:rPr lang="ja-JP" altLang="en-US" sz="2800" dirty="0"/>
              <a:t>資源採掘</a:t>
            </a:r>
          </a:p>
        </p:txBody>
      </p:sp>
      <p:sp>
        <p:nvSpPr>
          <p:cNvPr id="168997" name="AutoShape 37"/>
          <p:cNvSpPr>
            <a:spLocks noChangeArrowheads="1"/>
          </p:cNvSpPr>
          <p:nvPr/>
        </p:nvSpPr>
        <p:spPr bwMode="auto">
          <a:xfrm>
            <a:off x="1043608" y="4708245"/>
            <a:ext cx="1800200" cy="880995"/>
          </a:xfrm>
          <a:prstGeom prst="wedgeEllipseCallout">
            <a:avLst>
              <a:gd name="adj1" fmla="val -80266"/>
              <a:gd name="adj2" fmla="val -23087"/>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ja-JP" sz="2800"/>
              <a:t>②</a:t>
            </a:r>
            <a:r>
              <a:rPr lang="ja-JP" altLang="en-US" sz="2800"/>
              <a:t>輸送</a:t>
            </a:r>
          </a:p>
        </p:txBody>
      </p:sp>
      <p:sp>
        <p:nvSpPr>
          <p:cNvPr id="168998" name="Oval 38"/>
          <p:cNvSpPr>
            <a:spLocks noChangeArrowheads="1"/>
          </p:cNvSpPr>
          <p:nvPr/>
        </p:nvSpPr>
        <p:spPr bwMode="auto">
          <a:xfrm>
            <a:off x="4321175" y="4454587"/>
            <a:ext cx="1582738" cy="792162"/>
          </a:xfrm>
          <a:prstGeom prst="ellipse">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2800"/>
              <a:t>③</a:t>
            </a:r>
            <a:r>
              <a:rPr lang="ja-JP" altLang="en-US" sz="2800"/>
              <a:t>製造</a:t>
            </a:r>
          </a:p>
        </p:txBody>
      </p:sp>
      <p:pic>
        <p:nvPicPr>
          <p:cNvPr id="169001" name="Picture 41" descr="MCj02808020000[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44641" y="583406"/>
            <a:ext cx="1423988" cy="1227138"/>
          </a:xfrm>
          <a:prstGeom prst="rect">
            <a:avLst/>
          </a:prstGeom>
          <a:noFill/>
          <a:extLst>
            <a:ext uri="{909E8E84-426E-40DD-AFC4-6F175D3DCCD1}">
              <a14:hiddenFill xmlns:a14="http://schemas.microsoft.com/office/drawing/2010/main">
                <a:solidFill>
                  <a:srgbClr val="FFFFFF"/>
                </a:solidFill>
              </a14:hiddenFill>
            </a:ext>
          </a:extLst>
        </p:spPr>
      </p:pic>
      <p:sp>
        <p:nvSpPr>
          <p:cNvPr id="169002" name="Oval 42"/>
          <p:cNvSpPr>
            <a:spLocks noChangeArrowheads="1"/>
          </p:cNvSpPr>
          <p:nvPr/>
        </p:nvSpPr>
        <p:spPr bwMode="auto">
          <a:xfrm>
            <a:off x="2359644" y="427852"/>
            <a:ext cx="1727200" cy="576262"/>
          </a:xfrm>
          <a:prstGeom prst="ellipse">
            <a:avLst/>
          </a:prstGeom>
          <a:gradFill rotWithShape="1">
            <a:gsLst>
              <a:gs pos="0">
                <a:srgbClr val="FF0066"/>
              </a:gs>
              <a:gs pos="50000">
                <a:srgbClr val="FFCCFF"/>
              </a:gs>
              <a:gs pos="100000">
                <a:srgbClr val="FF0066"/>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800" dirty="0"/>
              <a:t>製品完成</a:t>
            </a:r>
          </a:p>
        </p:txBody>
      </p:sp>
      <p:pic>
        <p:nvPicPr>
          <p:cNvPr id="169003" name="Picture 43" descr="MCj03210260000[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56147" y="861733"/>
            <a:ext cx="1296987" cy="82073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p:cNvGrpSpPr/>
          <p:nvPr/>
        </p:nvGrpSpPr>
        <p:grpSpPr>
          <a:xfrm>
            <a:off x="3935413" y="1987550"/>
            <a:ext cx="1368425" cy="1439863"/>
            <a:chOff x="3935413" y="1987550"/>
            <a:chExt cx="1368425" cy="1439863"/>
          </a:xfrm>
        </p:grpSpPr>
        <p:sp>
          <p:nvSpPr>
            <p:cNvPr id="168977" name="AutoShape 17"/>
            <p:cNvSpPr>
              <a:spLocks noChangeArrowheads="1"/>
            </p:cNvSpPr>
            <p:nvPr/>
          </p:nvSpPr>
          <p:spPr bwMode="auto">
            <a:xfrm>
              <a:off x="3935413" y="1987550"/>
              <a:ext cx="1368425" cy="1439863"/>
            </a:xfrm>
            <a:prstGeom prst="wedgeRoundRectCallout">
              <a:avLst>
                <a:gd name="adj1" fmla="val 74130"/>
                <a:gd name="adj2" fmla="val 34231"/>
                <a:gd name="adj3" fmla="val 16667"/>
              </a:avLst>
            </a:prstGeom>
            <a:gradFill rotWithShape="1">
              <a:gsLst>
                <a:gs pos="0">
                  <a:srgbClr val="FFFF66"/>
                </a:gs>
                <a:gs pos="100000">
                  <a:srgbClr val="FFFFFF"/>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ja-JP" sz="1800"/>
            </a:p>
          </p:txBody>
        </p:sp>
        <p:pic>
          <p:nvPicPr>
            <p:cNvPr id="1027"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56635" y="2161381"/>
              <a:ext cx="1125980" cy="1153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28" name="Picture 4" descr="C:\Users\Owner\AppData\Local\Microsoft\Windows\Temporary Internet Files\Content.IE5\T7DOJAGZ\MC900364478[1].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14460" y="4999270"/>
            <a:ext cx="1514246" cy="1771193"/>
          </a:xfrm>
          <a:prstGeom prst="rect">
            <a:avLst/>
          </a:prstGeom>
          <a:noFill/>
          <a:extLst>
            <a:ext uri="{909E8E84-426E-40DD-AFC4-6F175D3DCCD1}">
              <a14:hiddenFill xmlns:a14="http://schemas.microsoft.com/office/drawing/2010/main">
                <a:solidFill>
                  <a:srgbClr val="FFFFFF"/>
                </a:solidFill>
              </a14:hiddenFill>
            </a:ext>
          </a:extLst>
        </p:spPr>
      </p:pic>
      <p:sp>
        <p:nvSpPr>
          <p:cNvPr id="168999" name="AutoShape 39"/>
          <p:cNvSpPr>
            <a:spLocks noChangeArrowheads="1"/>
          </p:cNvSpPr>
          <p:nvPr/>
        </p:nvSpPr>
        <p:spPr bwMode="auto">
          <a:xfrm>
            <a:off x="3761747" y="3388270"/>
            <a:ext cx="1815306" cy="863600"/>
          </a:xfrm>
          <a:prstGeom prst="wedgeEllipseCallout">
            <a:avLst>
              <a:gd name="adj1" fmla="val 3067"/>
              <a:gd name="adj2" fmla="val -88987"/>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ja-JP" sz="2800" dirty="0"/>
              <a:t>④</a:t>
            </a:r>
            <a:r>
              <a:rPr lang="ja-JP" altLang="en-US" sz="2800" dirty="0"/>
              <a:t>利用</a:t>
            </a:r>
          </a:p>
        </p:txBody>
      </p:sp>
      <p:sp>
        <p:nvSpPr>
          <p:cNvPr id="52" name="タイトル 1"/>
          <p:cNvSpPr>
            <a:spLocks noGrp="1"/>
          </p:cNvSpPr>
          <p:nvPr>
            <p:ph type="title"/>
          </p:nvPr>
        </p:nvSpPr>
        <p:spPr>
          <a:xfrm>
            <a:off x="4622627" y="190647"/>
            <a:ext cx="4383881" cy="474409"/>
          </a:xfrm>
          <a:ln>
            <a:solidFill>
              <a:schemeClr val="tx1"/>
            </a:solidFill>
          </a:ln>
        </p:spPr>
        <p:txBody>
          <a:bodyPr>
            <a:noAutofit/>
          </a:bodyPr>
          <a:lstStyle/>
          <a:p>
            <a:pPr algn="l"/>
            <a:r>
              <a:rPr lang="ja-JP" altLang="ja-JP" sz="2400" dirty="0"/>
              <a:t>レジ</a:t>
            </a:r>
            <a:r>
              <a:rPr lang="ja-JP" altLang="ja-JP" sz="2400" dirty="0" smtClean="0"/>
              <a:t>袋</a:t>
            </a:r>
            <a:r>
              <a:rPr lang="ja-JP" altLang="en-US" sz="2400" dirty="0" smtClean="0"/>
              <a:t>の一生を考えてみると・・・</a:t>
            </a:r>
            <a:endParaRPr kumimoji="1" lang="ja-JP" altLang="en-US" sz="2400" dirty="0"/>
          </a:p>
        </p:txBody>
      </p:sp>
      <p:pic>
        <p:nvPicPr>
          <p:cNvPr id="28" name="Picture 43" descr="MCj03210260000[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84168" y="3713770"/>
            <a:ext cx="1296987" cy="820737"/>
          </a:xfrm>
          <a:prstGeom prst="rect">
            <a:avLst/>
          </a:prstGeom>
          <a:noFill/>
          <a:extLst>
            <a:ext uri="{909E8E84-426E-40DD-AFC4-6F175D3DCCD1}">
              <a14:hiddenFill xmlns:a14="http://schemas.microsoft.com/office/drawing/2010/main">
                <a:solidFill>
                  <a:srgbClr val="FFFFFF"/>
                </a:solidFill>
              </a14:hiddenFill>
            </a:ext>
          </a:extLst>
        </p:spPr>
      </p:pic>
      <p:sp>
        <p:nvSpPr>
          <p:cNvPr id="29" name="AutoShape 15"/>
          <p:cNvSpPr>
            <a:spLocks noChangeArrowheads="1"/>
          </p:cNvSpPr>
          <p:nvPr/>
        </p:nvSpPr>
        <p:spPr bwMode="auto">
          <a:xfrm>
            <a:off x="6300192" y="4850669"/>
            <a:ext cx="2843808" cy="738571"/>
          </a:xfrm>
          <a:prstGeom prst="wedgeEllipseCallout">
            <a:avLst>
              <a:gd name="adj1" fmla="val -34151"/>
              <a:gd name="adj2" fmla="val -108411"/>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p>
            <a:pPr algn="ctr"/>
            <a:r>
              <a:rPr lang="ja-JP" altLang="en-US" sz="2800" dirty="0" smtClean="0"/>
              <a:t>⑥リサイクル</a:t>
            </a:r>
            <a:endParaRPr lang="ja-JP" altLang="en-US" sz="2800" dirty="0"/>
          </a:p>
        </p:txBody>
      </p:sp>
      <p:sp>
        <p:nvSpPr>
          <p:cNvPr id="3" name="フッター プレースホルダー 2"/>
          <p:cNvSpPr>
            <a:spLocks noGrp="1"/>
          </p:cNvSpPr>
          <p:nvPr>
            <p:ph type="ftr" sz="quarter" idx="11"/>
          </p:nvPr>
        </p:nvSpPr>
        <p:spPr/>
        <p:txBody>
          <a:bodyPr/>
          <a:lstStyle/>
          <a:p>
            <a:r>
              <a:rPr kumimoji="1" lang="en-US" altLang="ja-JP" smtClean="0"/>
              <a:t>©YLCA.Lab</a:t>
            </a:r>
            <a:endParaRPr kumimoji="1" lang="ja-JP" altLang="en-US"/>
          </a:p>
        </p:txBody>
      </p:sp>
      <p:sp>
        <p:nvSpPr>
          <p:cNvPr id="4" name="スライド番号プレースホルダー 3"/>
          <p:cNvSpPr>
            <a:spLocks noGrp="1"/>
          </p:cNvSpPr>
          <p:nvPr>
            <p:ph type="sldNum" sz="quarter" idx="12"/>
          </p:nvPr>
        </p:nvSpPr>
        <p:spPr/>
        <p:txBody>
          <a:bodyPr/>
          <a:lstStyle/>
          <a:p>
            <a:fld id="{A799F405-BE3A-4643-8A41-FFEBEE90D9DB}" type="slidenum">
              <a:rPr kumimoji="1" lang="ja-JP" altLang="en-US" smtClean="0"/>
              <a:t>16</a:t>
            </a:fld>
            <a:endParaRPr kumimoji="1" lang="ja-JP" altLang="en-US"/>
          </a:p>
        </p:txBody>
      </p:sp>
    </p:spTree>
    <p:extLst>
      <p:ext uri="{BB962C8B-B14F-4D97-AF65-F5344CB8AC3E}">
        <p14:creationId xmlns:p14="http://schemas.microsoft.com/office/powerpoint/2010/main" val="14926370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nodeType="afterEffect">
                                  <p:stCondLst>
                                    <p:cond delay="0"/>
                                  </p:stCondLst>
                                  <p:childTnLst>
                                    <p:animEffect transition="out" filter="fade">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168968"/>
                                        </p:tgtEl>
                                        <p:attrNameLst>
                                          <p:attrName>style.visibility</p:attrName>
                                        </p:attrNameLst>
                                      </p:cBhvr>
                                      <p:to>
                                        <p:strVal val="visible"/>
                                      </p:to>
                                    </p:set>
                                    <p:animEffect transition="in" filter="dissolve">
                                      <p:cBhvr>
                                        <p:cTn id="11" dur="500"/>
                                        <p:tgtEl>
                                          <p:spTgt spid="168968"/>
                                        </p:tgtEl>
                                      </p:cBhvr>
                                    </p:animEffect>
                                  </p:childTnLst>
                                </p:cTn>
                              </p:par>
                            </p:childTnLst>
                          </p:cTn>
                        </p:par>
                        <p:par>
                          <p:cTn id="12" fill="hold">
                            <p:stCondLst>
                              <p:cond delay="1500"/>
                            </p:stCondLst>
                            <p:childTnLst>
                              <p:par>
                                <p:cTn id="13" presetID="9" presetClass="entr" presetSubtype="0" fill="hold" grpId="0" nodeType="afterEffect">
                                  <p:stCondLst>
                                    <p:cond delay="0"/>
                                  </p:stCondLst>
                                  <p:childTnLst>
                                    <p:set>
                                      <p:cBhvr>
                                        <p:cTn id="14" dur="1" fill="hold">
                                          <p:stCondLst>
                                            <p:cond delay="0"/>
                                          </p:stCondLst>
                                        </p:cTn>
                                        <p:tgtEl>
                                          <p:spTgt spid="168969"/>
                                        </p:tgtEl>
                                        <p:attrNameLst>
                                          <p:attrName>style.visibility</p:attrName>
                                        </p:attrNameLst>
                                      </p:cBhvr>
                                      <p:to>
                                        <p:strVal val="visible"/>
                                      </p:to>
                                    </p:set>
                                    <p:animEffect transition="in" filter="dissolve">
                                      <p:cBhvr>
                                        <p:cTn id="15" dur="500"/>
                                        <p:tgtEl>
                                          <p:spTgt spid="168969"/>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168996"/>
                                        </p:tgtEl>
                                        <p:attrNameLst>
                                          <p:attrName>style.visibility</p:attrName>
                                        </p:attrNameLst>
                                      </p:cBhvr>
                                      <p:to>
                                        <p:strVal val="visible"/>
                                      </p:to>
                                    </p:set>
                                    <p:animEffect transition="in" filter="strips(downLeft)">
                                      <p:cBhvr>
                                        <p:cTn id="19" dur="500"/>
                                        <p:tgtEl>
                                          <p:spTgt spid="168996"/>
                                        </p:tgtEl>
                                      </p:cBhvr>
                                    </p:animEffect>
                                  </p:childTnLst>
                                </p:cTn>
                              </p:par>
                            </p:childTnLst>
                          </p:cTn>
                        </p:par>
                        <p:par>
                          <p:cTn id="20" fill="hold">
                            <p:stCondLst>
                              <p:cond delay="2500"/>
                            </p:stCondLst>
                            <p:childTnLst>
                              <p:par>
                                <p:cTn id="21" presetID="3" presetClass="entr" presetSubtype="10" fill="hold" nodeType="afterEffect">
                                  <p:stCondLst>
                                    <p:cond delay="0"/>
                                  </p:stCondLst>
                                  <p:childTnLst>
                                    <p:set>
                                      <p:cBhvr>
                                        <p:cTn id="22" dur="1" fill="hold">
                                          <p:stCondLst>
                                            <p:cond delay="0"/>
                                          </p:stCondLst>
                                        </p:cTn>
                                        <p:tgtEl>
                                          <p:spTgt spid="168970"/>
                                        </p:tgtEl>
                                        <p:attrNameLst>
                                          <p:attrName>style.visibility</p:attrName>
                                        </p:attrNameLst>
                                      </p:cBhvr>
                                      <p:to>
                                        <p:strVal val="visible"/>
                                      </p:to>
                                    </p:set>
                                    <p:animEffect transition="in" filter="blinds(horizontal)">
                                      <p:cBhvr>
                                        <p:cTn id="23" dur="500"/>
                                        <p:tgtEl>
                                          <p:spTgt spid="168970"/>
                                        </p:tgtEl>
                                      </p:cBhvr>
                                    </p:animEffect>
                                  </p:childTnLst>
                                </p:cTn>
                              </p:par>
                            </p:childTnLst>
                          </p:cTn>
                        </p:par>
                        <p:par>
                          <p:cTn id="24" fill="hold">
                            <p:stCondLst>
                              <p:cond delay="3000"/>
                            </p:stCondLst>
                            <p:childTnLst>
                              <p:par>
                                <p:cTn id="25" presetID="3" presetClass="entr" presetSubtype="10" fill="hold" grpId="0" nodeType="afterEffect">
                                  <p:stCondLst>
                                    <p:cond delay="0"/>
                                  </p:stCondLst>
                                  <p:childTnLst>
                                    <p:set>
                                      <p:cBhvr>
                                        <p:cTn id="26" dur="1" fill="hold">
                                          <p:stCondLst>
                                            <p:cond delay="0"/>
                                          </p:stCondLst>
                                        </p:cTn>
                                        <p:tgtEl>
                                          <p:spTgt spid="168972"/>
                                        </p:tgtEl>
                                        <p:attrNameLst>
                                          <p:attrName>style.visibility</p:attrName>
                                        </p:attrNameLst>
                                      </p:cBhvr>
                                      <p:to>
                                        <p:strVal val="visible"/>
                                      </p:to>
                                    </p:set>
                                    <p:animEffect transition="in" filter="blinds(horizontal)">
                                      <p:cBhvr>
                                        <p:cTn id="27" dur="500"/>
                                        <p:tgtEl>
                                          <p:spTgt spid="168972"/>
                                        </p:tgtEl>
                                      </p:cBhvr>
                                    </p:animEffect>
                                  </p:childTnLst>
                                </p:cTn>
                              </p:par>
                            </p:childTnLst>
                          </p:cTn>
                        </p:par>
                        <p:par>
                          <p:cTn id="28" fill="hold">
                            <p:stCondLst>
                              <p:cond delay="3500"/>
                            </p:stCondLst>
                            <p:childTnLst>
                              <p:par>
                                <p:cTn id="29" presetID="18" presetClass="entr" presetSubtype="12" fill="hold" grpId="0" nodeType="afterEffect">
                                  <p:stCondLst>
                                    <p:cond delay="0"/>
                                  </p:stCondLst>
                                  <p:childTnLst>
                                    <p:set>
                                      <p:cBhvr>
                                        <p:cTn id="30" dur="1" fill="hold">
                                          <p:stCondLst>
                                            <p:cond delay="0"/>
                                          </p:stCondLst>
                                        </p:cTn>
                                        <p:tgtEl>
                                          <p:spTgt spid="168997"/>
                                        </p:tgtEl>
                                        <p:attrNameLst>
                                          <p:attrName>style.visibility</p:attrName>
                                        </p:attrNameLst>
                                      </p:cBhvr>
                                      <p:to>
                                        <p:strVal val="visible"/>
                                      </p:to>
                                    </p:set>
                                    <p:animEffect transition="in" filter="strips(downLeft)">
                                      <p:cBhvr>
                                        <p:cTn id="31" dur="500"/>
                                        <p:tgtEl>
                                          <p:spTgt spid="168997"/>
                                        </p:tgtEl>
                                      </p:cBhvr>
                                    </p:animEffect>
                                  </p:childTnLst>
                                </p:cTn>
                              </p:par>
                            </p:childTnLst>
                          </p:cTn>
                        </p:par>
                        <p:par>
                          <p:cTn id="32" fill="hold">
                            <p:stCondLst>
                              <p:cond delay="4000"/>
                            </p:stCondLst>
                            <p:childTnLst>
                              <p:par>
                                <p:cTn id="33" presetID="9" presetClass="entr" presetSubtype="0" fill="hold" nodeType="afterEffect">
                                  <p:stCondLst>
                                    <p:cond delay="0"/>
                                  </p:stCondLst>
                                  <p:childTnLst>
                                    <p:set>
                                      <p:cBhvr>
                                        <p:cTn id="34" dur="1" fill="hold">
                                          <p:stCondLst>
                                            <p:cond delay="0"/>
                                          </p:stCondLst>
                                        </p:cTn>
                                        <p:tgtEl>
                                          <p:spTgt spid="168973"/>
                                        </p:tgtEl>
                                        <p:attrNameLst>
                                          <p:attrName>style.visibility</p:attrName>
                                        </p:attrNameLst>
                                      </p:cBhvr>
                                      <p:to>
                                        <p:strVal val="visible"/>
                                      </p:to>
                                    </p:set>
                                    <p:animEffect transition="in" filter="dissolve">
                                      <p:cBhvr>
                                        <p:cTn id="35" dur="500"/>
                                        <p:tgtEl>
                                          <p:spTgt spid="168973"/>
                                        </p:tgtEl>
                                      </p:cBhvr>
                                    </p:animEffect>
                                  </p:childTnLst>
                                </p:cTn>
                              </p:par>
                            </p:childTnLst>
                          </p:cTn>
                        </p:par>
                        <p:par>
                          <p:cTn id="36" fill="hold">
                            <p:stCondLst>
                              <p:cond delay="4500"/>
                            </p:stCondLst>
                            <p:childTnLst>
                              <p:par>
                                <p:cTn id="37" presetID="37" presetClass="path" presetSubtype="0" accel="50000" decel="50000" fill="hold" nodeType="afterEffect">
                                  <p:stCondLst>
                                    <p:cond delay="0"/>
                                  </p:stCondLst>
                                  <p:childTnLst>
                                    <p:animMotion origin="layout" path="M 0 0 L 0.067 0.04 C 0.081 0.049 0.102 0.054 0.124 0.054 C 0.149 0.054 0.169 0.049 0.183 0.04 L 0.25 0 E" pathEditMode="relative" ptsTypes="">
                                      <p:cBhvr>
                                        <p:cTn id="38" dur="2000" fill="hold"/>
                                        <p:tgtEl>
                                          <p:spTgt spid="168973"/>
                                        </p:tgtEl>
                                        <p:attrNameLst>
                                          <p:attrName>ppt_x</p:attrName>
                                          <p:attrName>ppt_y</p:attrName>
                                        </p:attrNameLst>
                                      </p:cBhvr>
                                    </p:animMotion>
                                  </p:childTnLst>
                                </p:cTn>
                              </p:par>
                            </p:childTnLst>
                          </p:cTn>
                        </p:par>
                        <p:par>
                          <p:cTn id="39" fill="hold">
                            <p:stCondLst>
                              <p:cond delay="6500"/>
                            </p:stCondLst>
                            <p:childTnLst>
                              <p:par>
                                <p:cTn id="40" presetID="10" presetClass="entr" presetSubtype="0" fill="hold" nodeType="after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fade">
                                      <p:cBhvr>
                                        <p:cTn id="42" dur="500"/>
                                        <p:tgtEl>
                                          <p:spTgt spid="1028"/>
                                        </p:tgtEl>
                                      </p:cBhvr>
                                    </p:animEffect>
                                  </p:childTnLst>
                                </p:cTn>
                              </p:par>
                            </p:childTnLst>
                          </p:cTn>
                        </p:par>
                        <p:par>
                          <p:cTn id="43" fill="hold">
                            <p:stCondLst>
                              <p:cond delay="7000"/>
                            </p:stCondLst>
                            <p:childTnLst>
                              <p:par>
                                <p:cTn id="44" presetID="9" presetClass="entr" presetSubtype="0" fill="hold" nodeType="afterEffect">
                                  <p:stCondLst>
                                    <p:cond delay="0"/>
                                  </p:stCondLst>
                                  <p:childTnLst>
                                    <p:set>
                                      <p:cBhvr>
                                        <p:cTn id="45" dur="1" fill="hold">
                                          <p:stCondLst>
                                            <p:cond delay="0"/>
                                          </p:stCondLst>
                                        </p:cTn>
                                        <p:tgtEl>
                                          <p:spTgt spid="168971"/>
                                        </p:tgtEl>
                                        <p:attrNameLst>
                                          <p:attrName>style.visibility</p:attrName>
                                        </p:attrNameLst>
                                      </p:cBhvr>
                                      <p:to>
                                        <p:strVal val="visible"/>
                                      </p:to>
                                    </p:set>
                                    <p:animEffect transition="in" filter="dissolve">
                                      <p:cBhvr>
                                        <p:cTn id="46" dur="500"/>
                                        <p:tgtEl>
                                          <p:spTgt spid="168971"/>
                                        </p:tgtEl>
                                      </p:cBhvr>
                                    </p:animEffect>
                                  </p:childTnLst>
                                </p:cTn>
                              </p:par>
                            </p:childTnLst>
                          </p:cTn>
                        </p:par>
                        <p:par>
                          <p:cTn id="47" fill="hold">
                            <p:stCondLst>
                              <p:cond delay="7500"/>
                            </p:stCondLst>
                            <p:childTnLst>
                              <p:par>
                                <p:cTn id="48" presetID="18" presetClass="entr" presetSubtype="12" fill="hold" grpId="0" nodeType="afterEffect">
                                  <p:stCondLst>
                                    <p:cond delay="0"/>
                                  </p:stCondLst>
                                  <p:childTnLst>
                                    <p:set>
                                      <p:cBhvr>
                                        <p:cTn id="49" dur="1" fill="hold">
                                          <p:stCondLst>
                                            <p:cond delay="0"/>
                                          </p:stCondLst>
                                        </p:cTn>
                                        <p:tgtEl>
                                          <p:spTgt spid="168998"/>
                                        </p:tgtEl>
                                        <p:attrNameLst>
                                          <p:attrName>style.visibility</p:attrName>
                                        </p:attrNameLst>
                                      </p:cBhvr>
                                      <p:to>
                                        <p:strVal val="visible"/>
                                      </p:to>
                                    </p:set>
                                    <p:animEffect transition="in" filter="strips(downLeft)">
                                      <p:cBhvr>
                                        <p:cTn id="50" dur="500"/>
                                        <p:tgtEl>
                                          <p:spTgt spid="168998"/>
                                        </p:tgtEl>
                                      </p:cBhvr>
                                    </p:animEffect>
                                  </p:childTnLst>
                                </p:cTn>
                              </p:par>
                            </p:childTnLst>
                          </p:cTn>
                        </p:par>
                        <p:par>
                          <p:cTn id="51" fill="hold">
                            <p:stCondLst>
                              <p:cond delay="8000"/>
                            </p:stCondLst>
                            <p:childTnLst>
                              <p:par>
                                <p:cTn id="52" presetID="3" presetClass="entr" presetSubtype="10" fill="hold" grpId="0" nodeType="afterEffect">
                                  <p:stCondLst>
                                    <p:cond delay="0"/>
                                  </p:stCondLst>
                                  <p:childTnLst>
                                    <p:set>
                                      <p:cBhvr>
                                        <p:cTn id="53" dur="1" fill="hold">
                                          <p:stCondLst>
                                            <p:cond delay="0"/>
                                          </p:stCondLst>
                                        </p:cTn>
                                        <p:tgtEl>
                                          <p:spTgt spid="168963"/>
                                        </p:tgtEl>
                                        <p:attrNameLst>
                                          <p:attrName>style.visibility</p:attrName>
                                        </p:attrNameLst>
                                      </p:cBhvr>
                                      <p:to>
                                        <p:strVal val="visible"/>
                                      </p:to>
                                    </p:set>
                                    <p:animEffect transition="in" filter="blinds(horizontal)">
                                      <p:cBhvr>
                                        <p:cTn id="54" dur="500"/>
                                        <p:tgtEl>
                                          <p:spTgt spid="168963"/>
                                        </p:tgtEl>
                                      </p:cBhvr>
                                    </p:animEffect>
                                  </p:childTnLst>
                                </p:cTn>
                              </p:par>
                            </p:childTnLst>
                          </p:cTn>
                        </p:par>
                        <p:par>
                          <p:cTn id="55" fill="hold">
                            <p:stCondLst>
                              <p:cond delay="8500"/>
                            </p:stCondLst>
                            <p:childTnLst>
                              <p:par>
                                <p:cTn id="56" presetID="9" presetClass="entr" presetSubtype="0" fill="hold" nodeType="afterEffect">
                                  <p:stCondLst>
                                    <p:cond delay="0"/>
                                  </p:stCondLst>
                                  <p:childTnLst>
                                    <p:set>
                                      <p:cBhvr>
                                        <p:cTn id="57" dur="1" fill="hold">
                                          <p:stCondLst>
                                            <p:cond delay="0"/>
                                          </p:stCondLst>
                                        </p:cTn>
                                        <p:tgtEl>
                                          <p:spTgt spid="168994"/>
                                        </p:tgtEl>
                                        <p:attrNameLst>
                                          <p:attrName>style.visibility</p:attrName>
                                        </p:attrNameLst>
                                      </p:cBhvr>
                                      <p:to>
                                        <p:strVal val="visible"/>
                                      </p:to>
                                    </p:set>
                                    <p:animEffect transition="in" filter="dissolve">
                                      <p:cBhvr>
                                        <p:cTn id="58" dur="500"/>
                                        <p:tgtEl>
                                          <p:spTgt spid="168994"/>
                                        </p:tgtEl>
                                      </p:cBhvr>
                                    </p:animEffect>
                                  </p:childTnLst>
                                </p:cTn>
                              </p:par>
                            </p:childTnLst>
                          </p:cTn>
                        </p:par>
                        <p:par>
                          <p:cTn id="59" fill="hold">
                            <p:stCondLst>
                              <p:cond delay="9000"/>
                            </p:stCondLst>
                            <p:childTnLst>
                              <p:par>
                                <p:cTn id="60" presetID="64" presetClass="path" presetSubtype="0" accel="50000" decel="50000" fill="hold" nodeType="afterEffect">
                                  <p:stCondLst>
                                    <p:cond delay="0"/>
                                  </p:stCondLst>
                                  <p:childTnLst>
                                    <p:animMotion origin="layout" path="M 0 0 L 0 -0.25 E" pathEditMode="relative" ptsTypes="">
                                      <p:cBhvr>
                                        <p:cTn id="61" dur="2000" fill="hold"/>
                                        <p:tgtEl>
                                          <p:spTgt spid="168994"/>
                                        </p:tgtEl>
                                        <p:attrNameLst>
                                          <p:attrName>ppt_x</p:attrName>
                                          <p:attrName>ppt_y</p:attrName>
                                        </p:attrNameLst>
                                      </p:cBhvr>
                                    </p:animMotion>
                                  </p:childTnLst>
                                </p:cTn>
                              </p:par>
                            </p:childTnLst>
                          </p:cTn>
                        </p:par>
                        <p:par>
                          <p:cTn id="62" fill="hold">
                            <p:stCondLst>
                              <p:cond delay="11000"/>
                            </p:stCondLst>
                            <p:childTnLst>
                              <p:par>
                                <p:cTn id="63" presetID="10" presetClass="exit" presetSubtype="0" fill="hold" nodeType="afterEffect">
                                  <p:stCondLst>
                                    <p:cond delay="0"/>
                                  </p:stCondLst>
                                  <p:childTnLst>
                                    <p:animEffect transition="out" filter="fade">
                                      <p:cBhvr>
                                        <p:cTn id="64" dur="500"/>
                                        <p:tgtEl>
                                          <p:spTgt spid="168994"/>
                                        </p:tgtEl>
                                      </p:cBhvr>
                                    </p:animEffect>
                                    <p:set>
                                      <p:cBhvr>
                                        <p:cTn id="65" dur="1" fill="hold">
                                          <p:stCondLst>
                                            <p:cond delay="499"/>
                                          </p:stCondLst>
                                        </p:cTn>
                                        <p:tgtEl>
                                          <p:spTgt spid="168994"/>
                                        </p:tgtEl>
                                        <p:attrNameLst>
                                          <p:attrName>style.visibility</p:attrName>
                                        </p:attrNameLst>
                                      </p:cBhvr>
                                      <p:to>
                                        <p:strVal val="hidden"/>
                                      </p:to>
                                    </p:set>
                                  </p:childTnLst>
                                </p:cTn>
                              </p:par>
                            </p:childTnLst>
                          </p:cTn>
                        </p:par>
                        <p:par>
                          <p:cTn id="66" fill="hold">
                            <p:stCondLst>
                              <p:cond delay="11500"/>
                            </p:stCondLst>
                            <p:childTnLst>
                              <p:par>
                                <p:cTn id="67" presetID="9" presetClass="entr" presetSubtype="0" fill="hold" nodeType="afterEffect">
                                  <p:stCondLst>
                                    <p:cond delay="0"/>
                                  </p:stCondLst>
                                  <p:childTnLst>
                                    <p:set>
                                      <p:cBhvr>
                                        <p:cTn id="68" dur="1" fill="hold">
                                          <p:stCondLst>
                                            <p:cond delay="0"/>
                                          </p:stCondLst>
                                        </p:cTn>
                                        <p:tgtEl>
                                          <p:spTgt spid="169001"/>
                                        </p:tgtEl>
                                        <p:attrNameLst>
                                          <p:attrName>style.visibility</p:attrName>
                                        </p:attrNameLst>
                                      </p:cBhvr>
                                      <p:to>
                                        <p:strVal val="visible"/>
                                      </p:to>
                                    </p:set>
                                    <p:animEffect transition="in" filter="dissolve">
                                      <p:cBhvr>
                                        <p:cTn id="69" dur="500"/>
                                        <p:tgtEl>
                                          <p:spTgt spid="169001"/>
                                        </p:tgtEl>
                                      </p:cBhvr>
                                    </p:animEffect>
                                  </p:childTnLst>
                                </p:cTn>
                              </p:par>
                            </p:childTnLst>
                          </p:cTn>
                        </p:par>
                        <p:par>
                          <p:cTn id="70" fill="hold">
                            <p:stCondLst>
                              <p:cond delay="12000"/>
                            </p:stCondLst>
                            <p:childTnLst>
                              <p:par>
                                <p:cTn id="71" presetID="3" presetClass="entr" presetSubtype="10" fill="hold" grpId="0" nodeType="afterEffect">
                                  <p:stCondLst>
                                    <p:cond delay="0"/>
                                  </p:stCondLst>
                                  <p:childTnLst>
                                    <p:set>
                                      <p:cBhvr>
                                        <p:cTn id="72" dur="1" fill="hold">
                                          <p:stCondLst>
                                            <p:cond delay="0"/>
                                          </p:stCondLst>
                                        </p:cTn>
                                        <p:tgtEl>
                                          <p:spTgt spid="169002"/>
                                        </p:tgtEl>
                                        <p:attrNameLst>
                                          <p:attrName>style.visibility</p:attrName>
                                        </p:attrNameLst>
                                      </p:cBhvr>
                                      <p:to>
                                        <p:strVal val="visible"/>
                                      </p:to>
                                    </p:set>
                                    <p:animEffect transition="in" filter="blinds(horizontal)">
                                      <p:cBhvr>
                                        <p:cTn id="73" dur="500"/>
                                        <p:tgtEl>
                                          <p:spTgt spid="169002"/>
                                        </p:tgtEl>
                                      </p:cBhvr>
                                    </p:animEffect>
                                  </p:childTnLst>
                                </p:cTn>
                              </p:par>
                            </p:childTnLst>
                          </p:cTn>
                        </p:par>
                        <p:par>
                          <p:cTn id="74" fill="hold">
                            <p:stCondLst>
                              <p:cond delay="12500"/>
                            </p:stCondLst>
                            <p:childTnLst>
                              <p:par>
                                <p:cTn id="75" presetID="9" presetClass="entr" presetSubtype="0" fill="hold" nodeType="afterEffect">
                                  <p:stCondLst>
                                    <p:cond delay="0"/>
                                  </p:stCondLst>
                                  <p:childTnLst>
                                    <p:set>
                                      <p:cBhvr>
                                        <p:cTn id="76" dur="1" fill="hold">
                                          <p:stCondLst>
                                            <p:cond delay="0"/>
                                          </p:stCondLst>
                                        </p:cTn>
                                        <p:tgtEl>
                                          <p:spTgt spid="169003"/>
                                        </p:tgtEl>
                                        <p:attrNameLst>
                                          <p:attrName>style.visibility</p:attrName>
                                        </p:attrNameLst>
                                      </p:cBhvr>
                                      <p:to>
                                        <p:strVal val="visible"/>
                                      </p:to>
                                    </p:set>
                                    <p:animEffect transition="in" filter="dissolve">
                                      <p:cBhvr>
                                        <p:cTn id="77" dur="500"/>
                                        <p:tgtEl>
                                          <p:spTgt spid="169003"/>
                                        </p:tgtEl>
                                      </p:cBhvr>
                                    </p:animEffect>
                                  </p:childTnLst>
                                </p:cTn>
                              </p:par>
                            </p:childTnLst>
                          </p:cTn>
                        </p:par>
                        <p:par>
                          <p:cTn id="78" fill="hold">
                            <p:stCondLst>
                              <p:cond delay="13000"/>
                            </p:stCondLst>
                            <p:childTnLst>
                              <p:par>
                                <p:cTn id="79" presetID="64" presetClass="path" presetSubtype="0" accel="50000" decel="50000" fill="hold" nodeType="afterEffect">
                                  <p:stCondLst>
                                    <p:cond delay="0"/>
                                  </p:stCondLst>
                                  <p:childTnLst>
                                    <p:animMotion origin="layout" path="M 2.5E-6 4.81481E-6 L 0.04496 0.07476 " pathEditMode="relative" rAng="0" ptsTypes="AA">
                                      <p:cBhvr>
                                        <p:cTn id="80" dur="2000" fill="hold"/>
                                        <p:tgtEl>
                                          <p:spTgt spid="169003"/>
                                        </p:tgtEl>
                                        <p:attrNameLst>
                                          <p:attrName>ppt_x</p:attrName>
                                          <p:attrName>ppt_y</p:attrName>
                                        </p:attrNameLst>
                                      </p:cBhvr>
                                      <p:rCtr x="2240" y="3727"/>
                                    </p:animMotion>
                                  </p:childTnLst>
                                </p:cTn>
                              </p:par>
                            </p:childTnLst>
                          </p:cTn>
                        </p:par>
                        <p:par>
                          <p:cTn id="81" fill="hold">
                            <p:stCondLst>
                              <p:cond delay="15000"/>
                            </p:stCondLst>
                            <p:childTnLst>
                              <p:par>
                                <p:cTn id="82" presetID="10" presetClass="exit" presetSubtype="0" fill="hold" nodeType="afterEffect">
                                  <p:stCondLst>
                                    <p:cond delay="0"/>
                                  </p:stCondLst>
                                  <p:childTnLst>
                                    <p:animEffect transition="out" filter="fade">
                                      <p:cBhvr>
                                        <p:cTn id="83" dur="500"/>
                                        <p:tgtEl>
                                          <p:spTgt spid="169003"/>
                                        </p:tgtEl>
                                      </p:cBhvr>
                                    </p:animEffect>
                                    <p:set>
                                      <p:cBhvr>
                                        <p:cTn id="84" dur="1" fill="hold">
                                          <p:stCondLst>
                                            <p:cond delay="499"/>
                                          </p:stCondLst>
                                        </p:cTn>
                                        <p:tgtEl>
                                          <p:spTgt spid="169003"/>
                                        </p:tgtEl>
                                        <p:attrNameLst>
                                          <p:attrName>style.visibility</p:attrName>
                                        </p:attrNameLst>
                                      </p:cBhvr>
                                      <p:to>
                                        <p:strVal val="hidden"/>
                                      </p:to>
                                    </p:set>
                                  </p:childTnLst>
                                </p:cTn>
                              </p:par>
                            </p:childTnLst>
                          </p:cTn>
                        </p:par>
                        <p:par>
                          <p:cTn id="85" fill="hold">
                            <p:stCondLst>
                              <p:cond delay="15500"/>
                            </p:stCondLst>
                            <p:childTnLst>
                              <p:par>
                                <p:cTn id="86" presetID="10" presetClass="entr" presetSubtype="0" fill="hold" nodeType="afterEffect">
                                  <p:stCondLst>
                                    <p:cond delay="0"/>
                                  </p:stCondLst>
                                  <p:childTnLst>
                                    <p:set>
                                      <p:cBhvr>
                                        <p:cTn id="87" dur="1" fill="hold">
                                          <p:stCondLst>
                                            <p:cond delay="0"/>
                                          </p:stCondLst>
                                        </p:cTn>
                                        <p:tgtEl>
                                          <p:spTgt spid="2"/>
                                        </p:tgtEl>
                                        <p:attrNameLst>
                                          <p:attrName>style.visibility</p:attrName>
                                        </p:attrNameLst>
                                      </p:cBhvr>
                                      <p:to>
                                        <p:strVal val="visible"/>
                                      </p:to>
                                    </p:set>
                                    <p:animEffect transition="in" filter="fade">
                                      <p:cBhvr>
                                        <p:cTn id="88" dur="500"/>
                                        <p:tgtEl>
                                          <p:spTgt spid="2"/>
                                        </p:tgtEl>
                                      </p:cBhvr>
                                    </p:animEffect>
                                  </p:childTnLst>
                                </p:cTn>
                              </p:par>
                            </p:childTnLst>
                          </p:cTn>
                        </p:par>
                        <p:par>
                          <p:cTn id="89" fill="hold">
                            <p:stCondLst>
                              <p:cond delay="16000"/>
                            </p:stCondLst>
                            <p:childTnLst>
                              <p:par>
                                <p:cTn id="90" presetID="18" presetClass="entr" presetSubtype="12" fill="hold" grpId="0" nodeType="afterEffect">
                                  <p:stCondLst>
                                    <p:cond delay="0"/>
                                  </p:stCondLst>
                                  <p:childTnLst>
                                    <p:set>
                                      <p:cBhvr>
                                        <p:cTn id="91" dur="1" fill="hold">
                                          <p:stCondLst>
                                            <p:cond delay="0"/>
                                          </p:stCondLst>
                                        </p:cTn>
                                        <p:tgtEl>
                                          <p:spTgt spid="168999"/>
                                        </p:tgtEl>
                                        <p:attrNameLst>
                                          <p:attrName>style.visibility</p:attrName>
                                        </p:attrNameLst>
                                      </p:cBhvr>
                                      <p:to>
                                        <p:strVal val="visible"/>
                                      </p:to>
                                    </p:set>
                                    <p:animEffect transition="in" filter="strips(downLeft)">
                                      <p:cBhvr>
                                        <p:cTn id="92" dur="500"/>
                                        <p:tgtEl>
                                          <p:spTgt spid="168999"/>
                                        </p:tgtEl>
                                      </p:cBhvr>
                                    </p:animEffect>
                                  </p:childTnLst>
                                </p:cTn>
                              </p:par>
                            </p:childTnLst>
                          </p:cTn>
                        </p:par>
                        <p:par>
                          <p:cTn id="93" fill="hold">
                            <p:stCondLst>
                              <p:cond delay="16500"/>
                            </p:stCondLst>
                            <p:childTnLst>
                              <p:par>
                                <p:cTn id="94" presetID="10" presetClass="entr" presetSubtype="0" fill="hold" nodeType="afterEffect">
                                  <p:stCondLst>
                                    <p:cond delay="0"/>
                                  </p:stCondLst>
                                  <p:childTnLst>
                                    <p:set>
                                      <p:cBhvr>
                                        <p:cTn id="95" dur="1" fill="hold">
                                          <p:stCondLst>
                                            <p:cond delay="0"/>
                                          </p:stCondLst>
                                        </p:cTn>
                                        <p:tgtEl>
                                          <p:spTgt spid="168966"/>
                                        </p:tgtEl>
                                        <p:attrNameLst>
                                          <p:attrName>style.visibility</p:attrName>
                                        </p:attrNameLst>
                                      </p:cBhvr>
                                      <p:to>
                                        <p:strVal val="visible"/>
                                      </p:to>
                                    </p:set>
                                    <p:animEffect transition="in" filter="fade">
                                      <p:cBhvr>
                                        <p:cTn id="96" dur="500"/>
                                        <p:tgtEl>
                                          <p:spTgt spid="168966"/>
                                        </p:tgtEl>
                                      </p:cBhvr>
                                    </p:animEffect>
                                  </p:childTnLst>
                                </p:cTn>
                              </p:par>
                            </p:childTnLst>
                          </p:cTn>
                        </p:par>
                        <p:par>
                          <p:cTn id="97" fill="hold">
                            <p:stCondLst>
                              <p:cond delay="17000"/>
                            </p:stCondLst>
                            <p:childTnLst>
                              <p:par>
                                <p:cTn id="98" presetID="63" presetClass="path" presetSubtype="0" accel="50000" decel="50000" fill="hold" nodeType="afterEffect">
                                  <p:stCondLst>
                                    <p:cond delay="0"/>
                                  </p:stCondLst>
                                  <p:childTnLst>
                                    <p:animMotion origin="layout" path="M 3.88889E-6 1.85185E-6 L 0.13802 0.0081 " pathEditMode="relative" rAng="0" ptsTypes="AA">
                                      <p:cBhvr>
                                        <p:cTn id="99" dur="2000" fill="hold"/>
                                        <p:tgtEl>
                                          <p:spTgt spid="168966"/>
                                        </p:tgtEl>
                                        <p:attrNameLst>
                                          <p:attrName>ppt_x</p:attrName>
                                          <p:attrName>ppt_y</p:attrName>
                                        </p:attrNameLst>
                                      </p:cBhvr>
                                      <p:rCtr x="6892" y="394"/>
                                    </p:animMotion>
                                  </p:childTnLst>
                                </p:cTn>
                              </p:par>
                            </p:childTnLst>
                          </p:cTn>
                        </p:par>
                        <p:par>
                          <p:cTn id="100" fill="hold">
                            <p:stCondLst>
                              <p:cond delay="19000"/>
                            </p:stCondLst>
                            <p:childTnLst>
                              <p:par>
                                <p:cTn id="101" presetID="9" presetClass="entr" presetSubtype="0" fill="hold" nodeType="afterEffect">
                                  <p:stCondLst>
                                    <p:cond delay="0"/>
                                  </p:stCondLst>
                                  <p:childTnLst>
                                    <p:set>
                                      <p:cBhvr>
                                        <p:cTn id="102" dur="1" fill="hold">
                                          <p:stCondLst>
                                            <p:cond delay="0"/>
                                          </p:stCondLst>
                                        </p:cTn>
                                        <p:tgtEl>
                                          <p:spTgt spid="168965"/>
                                        </p:tgtEl>
                                        <p:attrNameLst>
                                          <p:attrName>style.visibility</p:attrName>
                                        </p:attrNameLst>
                                      </p:cBhvr>
                                      <p:to>
                                        <p:strVal val="visible"/>
                                      </p:to>
                                    </p:set>
                                    <p:animEffect transition="in" filter="dissolve">
                                      <p:cBhvr>
                                        <p:cTn id="103" dur="500"/>
                                        <p:tgtEl>
                                          <p:spTgt spid="168965"/>
                                        </p:tgtEl>
                                      </p:cBhvr>
                                    </p:animEffect>
                                  </p:childTnLst>
                                </p:cTn>
                              </p:par>
                            </p:childTnLst>
                          </p:cTn>
                        </p:par>
                        <p:par>
                          <p:cTn id="104" fill="hold">
                            <p:stCondLst>
                              <p:cond delay="19500"/>
                            </p:stCondLst>
                            <p:childTnLst>
                              <p:par>
                                <p:cTn id="105" presetID="18" presetClass="entr" presetSubtype="12" fill="hold" grpId="0" nodeType="afterEffect">
                                  <p:stCondLst>
                                    <p:cond delay="0"/>
                                  </p:stCondLst>
                                  <p:childTnLst>
                                    <p:set>
                                      <p:cBhvr>
                                        <p:cTn id="106" dur="1" fill="hold">
                                          <p:stCondLst>
                                            <p:cond delay="0"/>
                                          </p:stCondLst>
                                        </p:cTn>
                                        <p:tgtEl>
                                          <p:spTgt spid="168975"/>
                                        </p:tgtEl>
                                        <p:attrNameLst>
                                          <p:attrName>style.visibility</p:attrName>
                                        </p:attrNameLst>
                                      </p:cBhvr>
                                      <p:to>
                                        <p:strVal val="visible"/>
                                      </p:to>
                                    </p:set>
                                    <p:animEffect transition="in" filter="strips(downLeft)">
                                      <p:cBhvr>
                                        <p:cTn id="107" dur="500"/>
                                        <p:tgtEl>
                                          <p:spTgt spid="168975"/>
                                        </p:tgtEl>
                                      </p:cBhvr>
                                    </p:animEffect>
                                  </p:childTnLst>
                                </p:cTn>
                              </p:par>
                            </p:childTnLst>
                          </p:cTn>
                        </p:par>
                        <p:par>
                          <p:cTn id="108" fill="hold">
                            <p:stCondLst>
                              <p:cond delay="20000"/>
                            </p:stCondLst>
                            <p:childTnLst>
                              <p:par>
                                <p:cTn id="109" presetID="9" presetClass="entr" presetSubtype="0" fill="hold"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dissolve">
                                      <p:cBhvr>
                                        <p:cTn id="111" dur="500"/>
                                        <p:tgtEl>
                                          <p:spTgt spid="28"/>
                                        </p:tgtEl>
                                      </p:cBhvr>
                                    </p:animEffect>
                                  </p:childTnLst>
                                </p:cTn>
                              </p:par>
                            </p:childTnLst>
                          </p:cTn>
                        </p:par>
                        <p:par>
                          <p:cTn id="112" fill="hold">
                            <p:stCondLst>
                              <p:cond delay="20500"/>
                            </p:stCondLst>
                            <p:childTnLst>
                              <p:par>
                                <p:cTn id="113" presetID="64" presetClass="path" presetSubtype="0" accel="50000" decel="50000" fill="hold" nodeType="afterEffect">
                                  <p:stCondLst>
                                    <p:cond delay="0"/>
                                  </p:stCondLst>
                                  <p:childTnLst>
                                    <p:animMotion origin="layout" path="M 2.5E-6 4.81481E-6 L 0.04496 0.07476 " pathEditMode="relative" rAng="0" ptsTypes="AA">
                                      <p:cBhvr>
                                        <p:cTn id="114" dur="2000" fill="hold"/>
                                        <p:tgtEl>
                                          <p:spTgt spid="28"/>
                                        </p:tgtEl>
                                        <p:attrNameLst>
                                          <p:attrName>ppt_x</p:attrName>
                                          <p:attrName>ppt_y</p:attrName>
                                        </p:attrNameLst>
                                      </p:cBhvr>
                                      <p:rCtr x="2240" y="3727"/>
                                    </p:animMotion>
                                  </p:childTnLst>
                                </p:cTn>
                              </p:par>
                            </p:childTnLst>
                          </p:cTn>
                        </p:par>
                        <p:par>
                          <p:cTn id="115" fill="hold">
                            <p:stCondLst>
                              <p:cond delay="22500"/>
                            </p:stCondLst>
                            <p:childTnLst>
                              <p:par>
                                <p:cTn id="116" presetID="10" presetClass="exit" presetSubtype="0" fill="hold" nodeType="afterEffect">
                                  <p:stCondLst>
                                    <p:cond delay="0"/>
                                  </p:stCondLst>
                                  <p:childTnLst>
                                    <p:animEffect transition="out" filter="fade">
                                      <p:cBhvr>
                                        <p:cTn id="117" dur="500"/>
                                        <p:tgtEl>
                                          <p:spTgt spid="28"/>
                                        </p:tgtEl>
                                      </p:cBhvr>
                                    </p:animEffect>
                                    <p:set>
                                      <p:cBhvr>
                                        <p:cTn id="118" dur="1" fill="hold">
                                          <p:stCondLst>
                                            <p:cond delay="499"/>
                                          </p:stCondLst>
                                        </p:cTn>
                                        <p:tgtEl>
                                          <p:spTgt spid="28"/>
                                        </p:tgtEl>
                                        <p:attrNameLst>
                                          <p:attrName>style.visibility</p:attrName>
                                        </p:attrNameLst>
                                      </p:cBhvr>
                                      <p:to>
                                        <p:strVal val="hidden"/>
                                      </p:to>
                                    </p:set>
                                  </p:childTnLst>
                                </p:cTn>
                              </p:par>
                            </p:childTnLst>
                          </p:cTn>
                        </p:par>
                        <p:par>
                          <p:cTn id="119" fill="hold">
                            <p:stCondLst>
                              <p:cond delay="23000"/>
                            </p:stCondLst>
                            <p:childTnLst>
                              <p:par>
                                <p:cTn id="120" presetID="18" presetClass="entr" presetSubtype="12"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strips(downLeft)">
                                      <p:cBhvr>
                                        <p:cTn id="1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animBg="1" autoUpdateAnimBg="0"/>
      <p:bldP spid="168969" grpId="0" autoUpdateAnimBg="0"/>
      <p:bldP spid="168972" grpId="0" animBg="1" autoUpdateAnimBg="0"/>
      <p:bldP spid="168975" grpId="0" animBg="1" autoUpdateAnimBg="0"/>
      <p:bldP spid="168996" grpId="0" animBg="1" autoUpdateAnimBg="0"/>
      <p:bldP spid="168997" grpId="0" animBg="1" autoUpdateAnimBg="0"/>
      <p:bldP spid="168998" grpId="0" animBg="1" autoUpdateAnimBg="0"/>
      <p:bldP spid="169002" grpId="0" animBg="1" autoUpdateAnimBg="0"/>
      <p:bldP spid="168999" grpId="0" animBg="1" autoUpdateAnimBg="0"/>
      <p:bldP spid="29"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「環境にやさし」</a:t>
            </a:r>
            <a:r>
              <a:rPr lang="ja-JP" altLang="en-US" dirty="0" err="1" smtClean="0"/>
              <a:t>く</a:t>
            </a:r>
            <a:r>
              <a:rPr lang="ja-JP" altLang="en-US" dirty="0" smtClean="0"/>
              <a:t>なるためには、</a:t>
            </a:r>
            <a:endParaRPr kumimoji="1" lang="ja-JP" altLang="en-US" dirty="0"/>
          </a:p>
        </p:txBody>
      </p:sp>
      <p:sp>
        <p:nvSpPr>
          <p:cNvPr id="3" name="コンテンツ プレースホルダー 2"/>
          <p:cNvSpPr>
            <a:spLocks noGrp="1"/>
          </p:cNvSpPr>
          <p:nvPr>
            <p:ph idx="1"/>
          </p:nvPr>
        </p:nvSpPr>
        <p:spPr>
          <a:xfrm>
            <a:off x="457200" y="1600201"/>
            <a:ext cx="8229600" cy="3124944"/>
          </a:xfrm>
        </p:spPr>
        <p:txBody>
          <a:bodyPr>
            <a:noAutofit/>
          </a:bodyPr>
          <a:lstStyle/>
          <a:p>
            <a:r>
              <a:rPr lang="ja-JP" altLang="en-US" sz="2400" dirty="0"/>
              <a:t>モノ</a:t>
            </a:r>
            <a:r>
              <a:rPr lang="ja-JP" altLang="en-US" sz="2400" dirty="0" smtClean="0"/>
              <a:t>の一生の</a:t>
            </a:r>
            <a:r>
              <a:rPr kumimoji="1" lang="ja-JP" altLang="en-US" sz="2400" dirty="0" smtClean="0"/>
              <a:t>見えないところの環境影響を考慮しよう。</a:t>
            </a:r>
            <a:endParaRPr kumimoji="1" lang="en-US" altLang="ja-JP" sz="2400" dirty="0" smtClean="0"/>
          </a:p>
          <a:p>
            <a:r>
              <a:rPr lang="ja-JP" altLang="en-US" sz="2400" dirty="0"/>
              <a:t>モノの</a:t>
            </a:r>
            <a:r>
              <a:rPr lang="ja-JP" altLang="en-US" sz="2400" dirty="0" smtClean="0"/>
              <a:t>使い方で、同じものでも環境への影響が変わることを考えておこう。（使用期間は</a:t>
            </a:r>
            <a:r>
              <a:rPr lang="en-US" altLang="ja-JP" sz="2400" dirty="0" smtClean="0"/>
              <a:t>?</a:t>
            </a:r>
            <a:r>
              <a:rPr lang="ja-JP" altLang="en-US" sz="2400" dirty="0" smtClean="0"/>
              <a:t>捨てる以外の方法は</a:t>
            </a:r>
            <a:r>
              <a:rPr lang="en-US" altLang="ja-JP" sz="2400" dirty="0" smtClean="0"/>
              <a:t>?</a:t>
            </a:r>
            <a:r>
              <a:rPr lang="ja-JP" altLang="en-US" sz="2400" dirty="0" smtClean="0"/>
              <a:t>等）</a:t>
            </a:r>
            <a:endParaRPr kumimoji="1" lang="en-US" altLang="ja-JP" sz="2400" dirty="0" smtClean="0"/>
          </a:p>
          <a:p>
            <a:r>
              <a:rPr lang="ja-JP" altLang="en-US" sz="2400" dirty="0" smtClean="0"/>
              <a:t>いま「何」が重要かを考えよう。水？エネルギー？温暖化？</a:t>
            </a:r>
            <a:endParaRPr lang="en-US" altLang="ja-JP" sz="2400" dirty="0" smtClean="0"/>
          </a:p>
          <a:p>
            <a:pPr lvl="1"/>
            <a:r>
              <a:rPr lang="ja-JP" altLang="en-US" sz="2400" dirty="0"/>
              <a:t>もしかする</a:t>
            </a:r>
            <a:r>
              <a:rPr lang="ja-JP" altLang="en-US" sz="2400" dirty="0" smtClean="0"/>
              <a:t>と、お金、時間、健康などなど</a:t>
            </a:r>
            <a:endParaRPr lang="en-US" altLang="ja-JP" sz="2400" dirty="0" smtClean="0"/>
          </a:p>
          <a:p>
            <a:r>
              <a:rPr lang="ja-JP" altLang="en-US" sz="2400" dirty="0" smtClean="0"/>
              <a:t>技術の進歩で同じものでも環境影響が改善することもある。新しい技術を理解しよう。（例：ごみ発電）</a:t>
            </a:r>
            <a:endParaRPr lang="en-US" altLang="ja-JP" sz="2400" dirty="0" smtClean="0"/>
          </a:p>
          <a:p>
            <a:r>
              <a:rPr lang="ja-JP" altLang="en-US" sz="2400" dirty="0"/>
              <a:t>モノ</a:t>
            </a:r>
            <a:r>
              <a:rPr lang="ja-JP" altLang="en-US" sz="2400" dirty="0" smtClean="0"/>
              <a:t>の素材についての環境影響を考える必要もある。</a:t>
            </a:r>
            <a:endParaRPr lang="en-US" altLang="ja-JP" sz="2400" dirty="0" smtClean="0"/>
          </a:p>
          <a:p>
            <a:r>
              <a:rPr kumimoji="1" lang="ja-JP" altLang="en-US" sz="2400" dirty="0" smtClean="0"/>
              <a:t>自分の行動や選択が社会や地球全体につながっていることを覚えておこう。</a:t>
            </a:r>
            <a:endParaRPr kumimoji="1" lang="ja-JP" altLang="en-US" sz="2400" dirty="0"/>
          </a:p>
        </p:txBody>
      </p:sp>
      <p:sp>
        <p:nvSpPr>
          <p:cNvPr id="5" name="Line 10"/>
          <p:cNvSpPr>
            <a:spLocks noChangeShapeType="1"/>
          </p:cNvSpPr>
          <p:nvPr/>
        </p:nvSpPr>
        <p:spPr bwMode="auto">
          <a:xfrm>
            <a:off x="395288" y="1268413"/>
            <a:ext cx="8353425" cy="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 name="フッター プレースホルダー 3"/>
          <p:cNvSpPr>
            <a:spLocks noGrp="1"/>
          </p:cNvSpPr>
          <p:nvPr>
            <p:ph type="ftr" sz="quarter" idx="11"/>
          </p:nvPr>
        </p:nvSpPr>
        <p:spPr/>
        <p:txBody>
          <a:bodyPr/>
          <a:lstStyle/>
          <a:p>
            <a:r>
              <a:rPr kumimoji="1" lang="en-US" altLang="ja-JP" smtClean="0"/>
              <a:t>©YLCA.Lab</a:t>
            </a:r>
            <a:endParaRPr kumimoji="1" lang="ja-JP" altLang="en-US"/>
          </a:p>
        </p:txBody>
      </p:sp>
      <p:sp>
        <p:nvSpPr>
          <p:cNvPr id="7" name="スライド番号プレースホルダー 6"/>
          <p:cNvSpPr>
            <a:spLocks noGrp="1"/>
          </p:cNvSpPr>
          <p:nvPr>
            <p:ph type="sldNum" sz="quarter" idx="12"/>
          </p:nvPr>
        </p:nvSpPr>
        <p:spPr/>
        <p:txBody>
          <a:bodyPr/>
          <a:lstStyle/>
          <a:p>
            <a:fld id="{A799F405-BE3A-4643-8A41-FFEBEE90D9DB}" type="slidenum">
              <a:rPr kumimoji="1" lang="ja-JP" altLang="en-US" smtClean="0"/>
              <a:t>17</a:t>
            </a:fld>
            <a:endParaRPr kumimoji="1" lang="ja-JP" altLang="en-US"/>
          </a:p>
        </p:txBody>
      </p:sp>
    </p:spTree>
    <p:extLst>
      <p:ext uri="{BB962C8B-B14F-4D97-AF65-F5344CB8AC3E}">
        <p14:creationId xmlns:p14="http://schemas.microsoft.com/office/powerpoint/2010/main" val="1745239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908720"/>
            <a:ext cx="8435280" cy="4525963"/>
          </a:xfrm>
        </p:spPr>
        <p:txBody>
          <a:bodyPr>
            <a:normAutofit fontScale="47500" lnSpcReduction="20000"/>
          </a:bodyPr>
          <a:lstStyle/>
          <a:p>
            <a:pPr marL="0" indent="0">
              <a:buNone/>
            </a:pPr>
            <a:r>
              <a:rPr lang="ja-JP" altLang="en-US" dirty="0"/>
              <a:t>参考</a:t>
            </a:r>
            <a:r>
              <a:rPr lang="ja-JP" altLang="en-US" dirty="0" smtClean="0"/>
              <a:t>資料</a:t>
            </a:r>
            <a:endParaRPr lang="en-US" altLang="ja-JP" dirty="0" smtClean="0"/>
          </a:p>
          <a:p>
            <a:pPr marL="0" indent="0">
              <a:buNone/>
            </a:pPr>
            <a:r>
              <a:rPr lang="en-US" altLang="ja-JP" dirty="0" smtClean="0"/>
              <a:t>1. </a:t>
            </a:r>
            <a:r>
              <a:rPr lang="ja-JP" altLang="en-US" dirty="0" smtClean="0"/>
              <a:t>「</a:t>
            </a:r>
            <a:r>
              <a:rPr lang="ja-JP" altLang="en-US" dirty="0"/>
              <a:t>３</a:t>
            </a:r>
            <a:r>
              <a:rPr lang="en-US" altLang="ja-JP" dirty="0"/>
              <a:t>R</a:t>
            </a:r>
            <a:r>
              <a:rPr lang="ja-JP" altLang="en-US" dirty="0"/>
              <a:t>行動見える化ツール」に係る３</a:t>
            </a:r>
            <a:r>
              <a:rPr lang="en-US" altLang="ja-JP" dirty="0"/>
              <a:t>R</a:t>
            </a:r>
            <a:r>
              <a:rPr lang="ja-JP" altLang="en-US" dirty="0"/>
              <a:t>行動原単位の算出方法</a:t>
            </a:r>
            <a:r>
              <a:rPr lang="en-US" altLang="ja-JP" dirty="0"/>
              <a:t>&lt;</a:t>
            </a:r>
            <a:r>
              <a:rPr lang="ja-JP" altLang="en-US" dirty="0"/>
              <a:t>別冊</a:t>
            </a:r>
            <a:r>
              <a:rPr lang="en-US" altLang="ja-JP" dirty="0"/>
              <a:t>&gt;</a:t>
            </a:r>
            <a:r>
              <a:rPr lang="ja-JP" altLang="en-US" dirty="0"/>
              <a:t>平成</a:t>
            </a:r>
            <a:r>
              <a:rPr lang="en-US" altLang="ja-JP" dirty="0"/>
              <a:t>28</a:t>
            </a:r>
            <a:r>
              <a:rPr lang="ja-JP" altLang="en-US" dirty="0"/>
              <a:t>年（環境省）　</a:t>
            </a:r>
            <a:r>
              <a:rPr lang="en-US" altLang="ja-JP" dirty="0"/>
              <a:t>P85-86</a:t>
            </a:r>
          </a:p>
          <a:p>
            <a:pPr marL="0" indent="0">
              <a:buNone/>
            </a:pPr>
            <a:r>
              <a:rPr lang="en-US" altLang="ja-JP" dirty="0"/>
              <a:t>2</a:t>
            </a:r>
            <a:r>
              <a:rPr lang="en-US" altLang="ja-JP" dirty="0" smtClean="0"/>
              <a:t>. </a:t>
            </a:r>
            <a:r>
              <a:rPr lang="ja-JP" altLang="en-US" dirty="0" smtClean="0"/>
              <a:t>石油</a:t>
            </a:r>
            <a:r>
              <a:rPr lang="ja-JP" altLang="en-US" dirty="0"/>
              <a:t>化学製品の</a:t>
            </a:r>
            <a:r>
              <a:rPr lang="en-US" altLang="ja-JP" dirty="0"/>
              <a:t>LCI</a:t>
            </a:r>
            <a:r>
              <a:rPr lang="ja-JP" altLang="en-US" dirty="0"/>
              <a:t>データ調査報告書</a:t>
            </a:r>
            <a:r>
              <a:rPr lang="en-US" altLang="ja-JP" dirty="0"/>
              <a:t>〈</a:t>
            </a:r>
            <a:r>
              <a:rPr lang="ja-JP" altLang="en-US" dirty="0"/>
              <a:t>更新版</a:t>
            </a:r>
            <a:r>
              <a:rPr lang="en-US" altLang="ja-JP" dirty="0"/>
              <a:t>〉2009</a:t>
            </a:r>
            <a:r>
              <a:rPr lang="ja-JP" altLang="en-US" dirty="0"/>
              <a:t>　</a:t>
            </a:r>
            <a:r>
              <a:rPr lang="en-US" altLang="ja-JP" dirty="0"/>
              <a:t>(</a:t>
            </a:r>
            <a:r>
              <a:rPr lang="ja-JP" altLang="en-US" dirty="0"/>
              <a:t>社）プラスチック処理促進協会</a:t>
            </a:r>
          </a:p>
          <a:p>
            <a:pPr marL="0" indent="0">
              <a:buNone/>
            </a:pPr>
            <a:r>
              <a:rPr lang="en-US" altLang="ja-JP" dirty="0"/>
              <a:t>3</a:t>
            </a:r>
            <a:r>
              <a:rPr lang="en-US" altLang="ja-JP" dirty="0" smtClean="0"/>
              <a:t>. "</a:t>
            </a:r>
            <a:r>
              <a:rPr lang="ja-JP" altLang="en-US" dirty="0"/>
              <a:t>認定 </a:t>
            </a:r>
            <a:r>
              <a:rPr lang="en-US" altLang="ja-JP" dirty="0"/>
              <a:t>CFP -PCR </a:t>
            </a:r>
            <a:r>
              <a:rPr lang="en-US" altLang="ja-JP" dirty="0" err="1"/>
              <a:t>PCR</a:t>
            </a:r>
            <a:r>
              <a:rPr lang="ja-JP" altLang="en-US" dirty="0"/>
              <a:t>番号： </a:t>
            </a:r>
            <a:r>
              <a:rPr lang="en-US" altLang="ja-JP" dirty="0"/>
              <a:t>PA-BC-03 2013</a:t>
            </a:r>
            <a:r>
              <a:rPr lang="ja-JP" altLang="en-US" dirty="0"/>
              <a:t>年</a:t>
            </a:r>
            <a:r>
              <a:rPr lang="en-US" altLang="ja-JP" dirty="0"/>
              <a:t>08</a:t>
            </a:r>
            <a:r>
              <a:rPr lang="ja-JP" altLang="en-US" dirty="0"/>
              <a:t>月</a:t>
            </a:r>
            <a:r>
              <a:rPr lang="en-US" altLang="ja-JP" dirty="0"/>
              <a:t>19</a:t>
            </a:r>
            <a:r>
              <a:rPr lang="ja-JP" altLang="en-US" dirty="0"/>
              <a:t>日 プラスチック製容器包装</a:t>
            </a:r>
            <a:r>
              <a:rPr lang="en-US" altLang="ja-JP" dirty="0"/>
              <a:t>【</a:t>
            </a:r>
            <a:r>
              <a:rPr lang="ja-JP" altLang="en-US" dirty="0"/>
              <a:t>第</a:t>
            </a:r>
            <a:r>
              <a:rPr lang="en-US" altLang="ja-JP" dirty="0"/>
              <a:t>3</a:t>
            </a:r>
            <a:r>
              <a:rPr lang="ja-JP" altLang="en-US" dirty="0"/>
              <a:t>版</a:t>
            </a:r>
            <a:r>
              <a:rPr lang="en-US" altLang="ja-JP" dirty="0"/>
              <a:t>】 "</a:t>
            </a:r>
          </a:p>
          <a:p>
            <a:pPr marL="0" indent="0">
              <a:buNone/>
            </a:pPr>
            <a:r>
              <a:rPr lang="en-US" altLang="ja-JP" dirty="0" smtClean="0"/>
              <a:t>4 .</a:t>
            </a:r>
            <a:r>
              <a:rPr lang="ja-JP" altLang="en-US" dirty="0" smtClean="0"/>
              <a:t>樹脂</a:t>
            </a:r>
            <a:r>
              <a:rPr lang="ja-JP" altLang="en-US" dirty="0"/>
              <a:t>加工におけるインベントリデータ調査報告書（プラスチック処理促進協会</a:t>
            </a:r>
            <a:r>
              <a:rPr lang="en-US" altLang="ja-JP" dirty="0"/>
              <a:t>2011</a:t>
            </a:r>
            <a:r>
              <a:rPr lang="ja-JP" altLang="en-US" dirty="0"/>
              <a:t>）</a:t>
            </a:r>
          </a:p>
          <a:p>
            <a:pPr marL="0" indent="0">
              <a:buNone/>
            </a:pPr>
            <a:r>
              <a:rPr lang="en-US" altLang="ja-JP" dirty="0" smtClean="0"/>
              <a:t>5. MILCA</a:t>
            </a:r>
            <a:r>
              <a:rPr lang="ja-JP" altLang="en-US" dirty="0"/>
              <a:t>データベース</a:t>
            </a:r>
            <a:r>
              <a:rPr lang="en-US" altLang="ja-JP" dirty="0"/>
              <a:t>IDEA</a:t>
            </a:r>
            <a:r>
              <a:rPr lang="ja-JP" altLang="en-US" dirty="0"/>
              <a:t>「再生プラスチック成形材料」</a:t>
            </a:r>
          </a:p>
          <a:p>
            <a:pPr marL="0" indent="0">
              <a:buNone/>
            </a:pPr>
            <a:r>
              <a:rPr lang="en-US" altLang="ja-JP" dirty="0"/>
              <a:t>6</a:t>
            </a:r>
            <a:r>
              <a:rPr lang="en-US" altLang="ja-JP" dirty="0" smtClean="0"/>
              <a:t>. </a:t>
            </a:r>
            <a:r>
              <a:rPr lang="ja-JP" altLang="en-US" dirty="0" smtClean="0"/>
              <a:t>繊維</a:t>
            </a:r>
            <a:r>
              <a:rPr lang="ja-JP" altLang="en-US" dirty="0"/>
              <a:t>製品（衣料品）の</a:t>
            </a:r>
            <a:r>
              <a:rPr lang="en-US" altLang="ja-JP" dirty="0"/>
              <a:t>LCA</a:t>
            </a:r>
            <a:r>
              <a:rPr lang="ja-JP" altLang="en-US" dirty="0"/>
              <a:t>調査報告書　資料編　（</a:t>
            </a:r>
            <a:r>
              <a:rPr lang="en-US" altLang="ja-JP" dirty="0"/>
              <a:t>2005</a:t>
            </a:r>
            <a:r>
              <a:rPr lang="ja-JP" altLang="en-US" dirty="0" err="1"/>
              <a:t>、</a:t>
            </a:r>
            <a:r>
              <a:rPr lang="ja-JP" altLang="en-US" dirty="0"/>
              <a:t>経済産業省）　　ブラウス</a:t>
            </a:r>
            <a:r>
              <a:rPr lang="en-US" altLang="ja-JP" dirty="0"/>
              <a:t>(</a:t>
            </a:r>
            <a:r>
              <a:rPr lang="ja-JP" altLang="en-US" dirty="0"/>
              <a:t>資料</a:t>
            </a:r>
            <a:r>
              <a:rPr lang="en-US" altLang="ja-JP" dirty="0"/>
              <a:t>7,13</a:t>
            </a:r>
            <a:r>
              <a:rPr lang="ja-JP" altLang="en-US" dirty="0"/>
              <a:t>）</a:t>
            </a:r>
          </a:p>
          <a:p>
            <a:pPr marL="0" indent="0">
              <a:buNone/>
            </a:pPr>
            <a:r>
              <a:rPr lang="en-US" altLang="ja-JP" dirty="0"/>
              <a:t>7</a:t>
            </a:r>
            <a:r>
              <a:rPr lang="en-US" altLang="ja-JP" dirty="0" smtClean="0"/>
              <a:t>. "</a:t>
            </a:r>
            <a:r>
              <a:rPr lang="ja-JP" altLang="en-US" dirty="0"/>
              <a:t>認定 </a:t>
            </a:r>
            <a:r>
              <a:rPr lang="en-US" altLang="ja-JP" dirty="0"/>
              <a:t>CFP -PCRPA-BL-04 2014</a:t>
            </a:r>
            <a:r>
              <a:rPr lang="ja-JP" altLang="en-US" dirty="0"/>
              <a:t>年</a:t>
            </a:r>
            <a:r>
              <a:rPr lang="en-US" altLang="ja-JP" dirty="0"/>
              <a:t>02</a:t>
            </a:r>
            <a:r>
              <a:rPr lang="ja-JP" altLang="en-US" dirty="0"/>
              <a:t>月</a:t>
            </a:r>
            <a:r>
              <a:rPr lang="en-US" altLang="ja-JP" dirty="0"/>
              <a:t>17</a:t>
            </a:r>
            <a:r>
              <a:rPr lang="ja-JP" altLang="en-US" dirty="0"/>
              <a:t>日タオル製品</a:t>
            </a:r>
            <a:r>
              <a:rPr lang="en-US" altLang="ja-JP" dirty="0"/>
              <a:t>【</a:t>
            </a:r>
            <a:r>
              <a:rPr lang="ja-JP" altLang="en-US" dirty="0"/>
              <a:t>第</a:t>
            </a:r>
            <a:r>
              <a:rPr lang="en-US" altLang="ja-JP" dirty="0"/>
              <a:t>4</a:t>
            </a:r>
            <a:r>
              <a:rPr lang="ja-JP" altLang="en-US" dirty="0"/>
              <a:t>版</a:t>
            </a:r>
            <a:r>
              <a:rPr lang="en-US" altLang="ja-JP" dirty="0"/>
              <a:t>】 "</a:t>
            </a:r>
          </a:p>
          <a:p>
            <a:pPr marL="0" indent="0">
              <a:buNone/>
            </a:pPr>
            <a:r>
              <a:rPr lang="en-US" altLang="ja-JP" dirty="0"/>
              <a:t>8</a:t>
            </a:r>
            <a:r>
              <a:rPr lang="en-US" altLang="ja-JP" dirty="0" smtClean="0"/>
              <a:t>. </a:t>
            </a:r>
            <a:r>
              <a:rPr lang="ja-JP" altLang="en-US" dirty="0" smtClean="0"/>
              <a:t>コットン</a:t>
            </a:r>
            <a:r>
              <a:rPr lang="en-US" altLang="ja-JP" dirty="0"/>
              <a:t>0102</a:t>
            </a:r>
            <a:r>
              <a:rPr lang="ja-JP" altLang="en-US" dirty="0"/>
              <a:t>　</a:t>
            </a:r>
            <a:r>
              <a:rPr lang="en-US" altLang="ja-JP" dirty="0"/>
              <a:t>10L ADCAM </a:t>
            </a:r>
            <a:r>
              <a:rPr lang="ja-JP" altLang="en-US" dirty="0"/>
              <a:t>ノベルティーグッズ　</a:t>
            </a:r>
            <a:r>
              <a:rPr lang="en-US" altLang="ja-JP" dirty="0"/>
              <a:t>HP</a:t>
            </a:r>
            <a:r>
              <a:rPr lang="ja-JP" altLang="en-US" dirty="0"/>
              <a:t>（</a:t>
            </a:r>
            <a:r>
              <a:rPr lang="en-US" altLang="ja-JP" dirty="0"/>
              <a:t>http://www.adcam.jp/gallery/0102.php</a:t>
            </a:r>
            <a:r>
              <a:rPr lang="ja-JP" altLang="en-US" dirty="0"/>
              <a:t>）　</a:t>
            </a:r>
            <a:r>
              <a:rPr lang="en-US" altLang="ja-JP" dirty="0"/>
              <a:t>2016</a:t>
            </a:r>
            <a:r>
              <a:rPr lang="ja-JP" altLang="en-US" dirty="0"/>
              <a:t>年</a:t>
            </a:r>
            <a:r>
              <a:rPr lang="en-US" altLang="ja-JP" dirty="0"/>
              <a:t>8</a:t>
            </a:r>
            <a:r>
              <a:rPr lang="ja-JP" altLang="en-US" dirty="0"/>
              <a:t>月</a:t>
            </a:r>
            <a:r>
              <a:rPr lang="en-US" altLang="ja-JP" dirty="0"/>
              <a:t>25</a:t>
            </a:r>
            <a:r>
              <a:rPr lang="ja-JP" altLang="en-US" dirty="0"/>
              <a:t>日</a:t>
            </a:r>
          </a:p>
          <a:p>
            <a:pPr marL="0" indent="0">
              <a:buNone/>
            </a:pPr>
            <a:r>
              <a:rPr lang="en-US" altLang="ja-JP" dirty="0"/>
              <a:t>9</a:t>
            </a:r>
            <a:r>
              <a:rPr lang="en-US" altLang="ja-JP" dirty="0" smtClean="0"/>
              <a:t>. </a:t>
            </a:r>
            <a:r>
              <a:rPr lang="ja-JP" altLang="en-US" dirty="0" smtClean="0"/>
              <a:t>平成</a:t>
            </a:r>
            <a:r>
              <a:rPr lang="ja-JP" altLang="en-US" dirty="0"/>
              <a:t>２６年度国際石油需給体制等調査中国のエネルギー政策動向等に関する調査（</a:t>
            </a:r>
            <a:r>
              <a:rPr lang="en-US" altLang="ja-JP" dirty="0"/>
              <a:t>2015</a:t>
            </a:r>
            <a:r>
              <a:rPr lang="ja-JP" altLang="en-US" dirty="0"/>
              <a:t>）　経産省・野村総合研究所</a:t>
            </a:r>
          </a:p>
          <a:p>
            <a:pPr marL="0" indent="0">
              <a:buNone/>
            </a:pPr>
            <a:r>
              <a:rPr lang="en-US" altLang="ja-JP" dirty="0"/>
              <a:t>10</a:t>
            </a:r>
            <a:r>
              <a:rPr lang="en-US" altLang="ja-JP" dirty="0" smtClean="0"/>
              <a:t>. </a:t>
            </a:r>
            <a:r>
              <a:rPr lang="ja-JP" altLang="en-US" dirty="0" smtClean="0"/>
              <a:t>繊維</a:t>
            </a:r>
            <a:r>
              <a:rPr lang="ja-JP" altLang="en-US" dirty="0"/>
              <a:t>製品（衣料品）の</a:t>
            </a:r>
            <a:r>
              <a:rPr lang="en-US" altLang="ja-JP" dirty="0"/>
              <a:t>LCA</a:t>
            </a:r>
            <a:r>
              <a:rPr lang="ja-JP" altLang="en-US" dirty="0"/>
              <a:t>調査報告書　資料編　（</a:t>
            </a:r>
            <a:r>
              <a:rPr lang="en-US" altLang="ja-JP" dirty="0"/>
              <a:t>2005</a:t>
            </a:r>
            <a:r>
              <a:rPr lang="ja-JP" altLang="en-US" dirty="0" err="1"/>
              <a:t>、</a:t>
            </a:r>
            <a:r>
              <a:rPr lang="ja-JP" altLang="en-US" dirty="0"/>
              <a:t>経済産業省）　資料</a:t>
            </a:r>
            <a:r>
              <a:rPr lang="en-US" altLang="ja-JP" dirty="0"/>
              <a:t>15</a:t>
            </a:r>
            <a:r>
              <a:rPr lang="ja-JP" altLang="en-US" dirty="0"/>
              <a:t>　</a:t>
            </a:r>
            <a:r>
              <a:rPr lang="ja-JP" altLang="en-US" dirty="0" smtClean="0"/>
              <a:t>ワンピース</a:t>
            </a:r>
            <a:endParaRPr lang="en-US" altLang="ja-JP" dirty="0" smtClean="0"/>
          </a:p>
          <a:p>
            <a:pPr marL="0" indent="0">
              <a:buNone/>
            </a:pPr>
            <a:r>
              <a:rPr lang="en-US" altLang="ja-JP" dirty="0"/>
              <a:t>11</a:t>
            </a:r>
            <a:r>
              <a:rPr lang="ja-JP" altLang="en-US" dirty="0" err="1" smtClean="0"/>
              <a:t>．</a:t>
            </a:r>
            <a:r>
              <a:rPr lang="en-US" altLang="ja-JP" dirty="0" smtClean="0"/>
              <a:t>MILCA </a:t>
            </a:r>
            <a:r>
              <a:rPr lang="en-US" altLang="ja-JP" dirty="0"/>
              <a:t>1.2.0.0 , IDEA </a:t>
            </a:r>
            <a:r>
              <a:rPr lang="en-US" altLang="ja-JP" dirty="0" err="1"/>
              <a:t>Ver</a:t>
            </a:r>
            <a:r>
              <a:rPr lang="en-US" altLang="ja-JP" dirty="0"/>
              <a:t> 1.1.0(2012/7/10) (</a:t>
            </a:r>
            <a:r>
              <a:rPr lang="ja-JP" altLang="ja-JP" dirty="0"/>
              <a:t>社）産業環境管理協会</a:t>
            </a:r>
            <a:r>
              <a:rPr lang="en-US" altLang="ja-JP" dirty="0"/>
              <a:t> (2016)	</a:t>
            </a:r>
            <a:endParaRPr lang="ja-JP" altLang="en-US" dirty="0"/>
          </a:p>
          <a:p>
            <a:pPr marL="0" indent="0">
              <a:buNone/>
            </a:pPr>
            <a:r>
              <a:rPr lang="ja-JP" altLang="en-US" dirty="0"/>
              <a:t>	</a:t>
            </a:r>
          </a:p>
        </p:txBody>
      </p:sp>
      <p:sp>
        <p:nvSpPr>
          <p:cNvPr id="4" name="フッター プレースホルダー 3"/>
          <p:cNvSpPr>
            <a:spLocks noGrp="1"/>
          </p:cNvSpPr>
          <p:nvPr>
            <p:ph type="ftr" sz="quarter" idx="11"/>
          </p:nvPr>
        </p:nvSpPr>
        <p:spPr/>
        <p:txBody>
          <a:bodyPr/>
          <a:lstStyle/>
          <a:p>
            <a:r>
              <a:rPr kumimoji="1" lang="en-US" altLang="ja-JP" smtClean="0"/>
              <a:t>©YLCA.Lab</a:t>
            </a:r>
            <a:endParaRPr kumimoji="1" lang="ja-JP" altLang="en-US"/>
          </a:p>
        </p:txBody>
      </p:sp>
      <p:sp>
        <p:nvSpPr>
          <p:cNvPr id="5" name="スライド番号プレースホルダー 4"/>
          <p:cNvSpPr>
            <a:spLocks noGrp="1"/>
          </p:cNvSpPr>
          <p:nvPr>
            <p:ph type="sldNum" sz="quarter" idx="12"/>
          </p:nvPr>
        </p:nvSpPr>
        <p:spPr/>
        <p:txBody>
          <a:bodyPr/>
          <a:lstStyle/>
          <a:p>
            <a:fld id="{A799F405-BE3A-4643-8A41-FFEBEE90D9DB}" type="slidenum">
              <a:rPr kumimoji="1" lang="ja-JP" altLang="en-US" smtClean="0"/>
              <a:t>18</a:t>
            </a:fld>
            <a:endParaRPr kumimoji="1" lang="ja-JP" altLang="en-US"/>
          </a:p>
        </p:txBody>
      </p:sp>
    </p:spTree>
    <p:extLst>
      <p:ext uri="{BB962C8B-B14F-4D97-AF65-F5344CB8AC3E}">
        <p14:creationId xmlns:p14="http://schemas.microsoft.com/office/powerpoint/2010/main" val="3079379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1825625"/>
            <a:ext cx="7886700" cy="3961221"/>
          </a:xfrm>
        </p:spPr>
        <p:txBody>
          <a:bodyPr>
            <a:normAutofit/>
          </a:bodyPr>
          <a:lstStyle/>
          <a:p>
            <a:pPr lvl="0"/>
            <a:r>
              <a:rPr lang="ja-JP" altLang="ja-JP" sz="2400" dirty="0"/>
              <a:t>この教材は、独立行政法人再生保全機構地球環境基金、の助成を受けて作成しました。</a:t>
            </a:r>
          </a:p>
          <a:p>
            <a:endParaRPr lang="en-US" altLang="ja-JP" sz="2400" dirty="0" smtClean="0"/>
          </a:p>
          <a:p>
            <a:endParaRPr lang="en-US" altLang="ja-JP" sz="2400" dirty="0"/>
          </a:p>
          <a:p>
            <a:endParaRPr lang="en-US" altLang="ja-JP" sz="2400" dirty="0"/>
          </a:p>
          <a:p>
            <a:pPr marL="0" indent="0" algn="r">
              <a:buNone/>
            </a:pPr>
            <a:r>
              <a:rPr lang="en-US" altLang="ja-JP" sz="2400" dirty="0" smtClean="0"/>
              <a:t>NPO</a:t>
            </a:r>
            <a:r>
              <a:rPr lang="ja-JP" altLang="en-US" sz="2400" dirty="0" smtClean="0"/>
              <a:t>法人横浜</a:t>
            </a:r>
            <a:r>
              <a:rPr lang="en-US" altLang="ja-JP" sz="2400" dirty="0" smtClean="0"/>
              <a:t>LCA</a:t>
            </a:r>
            <a:r>
              <a:rPr lang="ja-JP" altLang="en-US" sz="2400" dirty="0" smtClean="0"/>
              <a:t>環境教育研究会</a:t>
            </a:r>
            <a:endParaRPr lang="en-US" altLang="ja-JP" sz="2400" dirty="0" smtClean="0"/>
          </a:p>
          <a:p>
            <a:pPr marL="0" indent="0">
              <a:buNone/>
            </a:pPr>
            <a:endParaRPr lang="ja-JP" altLang="ja-JP" sz="2400" dirty="0"/>
          </a:p>
          <a:p>
            <a:endParaRPr lang="ja-JP" altLang="ja-JP" sz="2400" dirty="0"/>
          </a:p>
        </p:txBody>
      </p:sp>
      <p:sp>
        <p:nvSpPr>
          <p:cNvPr id="4" name="スライド番号プレースホルダー 3"/>
          <p:cNvSpPr>
            <a:spLocks noGrp="1"/>
          </p:cNvSpPr>
          <p:nvPr>
            <p:ph type="sldNum" sz="quarter" idx="12"/>
          </p:nvPr>
        </p:nvSpPr>
        <p:spPr/>
        <p:txBody>
          <a:bodyPr/>
          <a:lstStyle/>
          <a:p>
            <a:fld id="{B46E339B-0ED4-475F-9105-DE117BAEF3D1}" type="slidenum">
              <a:rPr kumimoji="1" lang="ja-JP" altLang="en-US" smtClean="0"/>
              <a:t>19</a:t>
            </a:fld>
            <a:endParaRPr kumimoji="1" lang="ja-JP" altLang="en-US"/>
          </a:p>
        </p:txBody>
      </p:sp>
      <p:sp>
        <p:nvSpPr>
          <p:cNvPr id="2" name="フッター プレースホルダー 1"/>
          <p:cNvSpPr>
            <a:spLocks noGrp="1"/>
          </p:cNvSpPr>
          <p:nvPr>
            <p:ph type="ftr" sz="quarter" idx="11"/>
          </p:nvPr>
        </p:nvSpPr>
        <p:spPr/>
        <p:txBody>
          <a:bodyPr/>
          <a:lstStyle/>
          <a:p>
            <a:r>
              <a:rPr kumimoji="1" lang="en-US" altLang="ja-JP" smtClean="0"/>
              <a:t>©YLCA.Lab</a:t>
            </a:r>
            <a:endParaRPr kumimoji="1" lang="ja-JP" altLang="en-US"/>
          </a:p>
        </p:txBody>
      </p:sp>
    </p:spTree>
    <p:extLst>
      <p:ext uri="{BB962C8B-B14F-4D97-AF65-F5344CB8AC3E}">
        <p14:creationId xmlns:p14="http://schemas.microsoft.com/office/powerpoint/2010/main" val="436789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dirty="0"/>
              <a:t>レジ袋削減で</a:t>
            </a:r>
            <a:r>
              <a:rPr lang="ja-JP" altLang="ja-JP" dirty="0" smtClean="0"/>
              <a:t>ＣＯ</a:t>
            </a:r>
            <a:r>
              <a:rPr lang="en-US" altLang="ja-JP" dirty="0" smtClean="0"/>
              <a:t>2</a:t>
            </a:r>
            <a:r>
              <a:rPr lang="ja-JP" altLang="ja-JP" dirty="0" err="1" smtClean="0"/>
              <a:t>が</a:t>
            </a:r>
            <a:r>
              <a:rPr lang="ja-JP" altLang="ja-JP" dirty="0" err="1"/>
              <a:t>削</a:t>
            </a:r>
            <a:r>
              <a:rPr lang="ja-JP" altLang="ja-JP" dirty="0"/>
              <a:t>減されるか</a:t>
            </a:r>
            <a:endParaRPr kumimoji="1" lang="ja-JP" altLang="en-US" dirty="0"/>
          </a:p>
        </p:txBody>
      </p:sp>
      <p:sp>
        <p:nvSpPr>
          <p:cNvPr id="3" name="コンテンツ プレースホルダー 2"/>
          <p:cNvSpPr>
            <a:spLocks noGrp="1"/>
          </p:cNvSpPr>
          <p:nvPr>
            <p:ph idx="1"/>
          </p:nvPr>
        </p:nvSpPr>
        <p:spPr>
          <a:xfrm>
            <a:off x="751418" y="1412776"/>
            <a:ext cx="7211144" cy="1324744"/>
          </a:xfrm>
          <a:solidFill>
            <a:schemeClr val="accent3">
              <a:lumMod val="60000"/>
              <a:lumOff val="40000"/>
            </a:schemeClr>
          </a:solidFill>
        </p:spPr>
        <p:txBody>
          <a:bodyPr>
            <a:normAutofit fontScale="85000" lnSpcReduction="10000"/>
          </a:bodyPr>
          <a:lstStyle/>
          <a:p>
            <a:r>
              <a:rPr kumimoji="1" lang="ja-JP" altLang="en-US" dirty="0" smtClean="0"/>
              <a:t>下の広報は、環境省が出した</a:t>
            </a:r>
            <a:r>
              <a:rPr kumimoji="1" lang="ja-JP" altLang="en-US" dirty="0" smtClean="0">
                <a:solidFill>
                  <a:srgbClr val="FF0000"/>
                </a:solidFill>
              </a:rPr>
              <a:t>レジ袋削減</a:t>
            </a:r>
            <a:r>
              <a:rPr kumimoji="1" lang="ja-JP" altLang="en-US" dirty="0" smtClean="0"/>
              <a:t>を促進するためのものです。レジ袋削減のために</a:t>
            </a:r>
            <a:r>
              <a:rPr kumimoji="1" lang="ja-JP" altLang="en-US" dirty="0" smtClean="0">
                <a:solidFill>
                  <a:srgbClr val="FF0000"/>
                </a:solidFill>
              </a:rPr>
              <a:t>マイバッグ</a:t>
            </a:r>
            <a:r>
              <a:rPr kumimoji="1" lang="ja-JP" altLang="en-US" dirty="0" smtClean="0"/>
              <a:t>を使うこと</a:t>
            </a:r>
            <a:r>
              <a:rPr lang="ja-JP" altLang="en-US" dirty="0" smtClean="0"/>
              <a:t>を呼びかけています。</a:t>
            </a:r>
            <a:endParaRPr kumimoji="1" lang="ja-JP" altLang="en-US" dirty="0"/>
          </a:p>
        </p:txBody>
      </p:sp>
      <p:pic>
        <p:nvPicPr>
          <p:cNvPr id="4" name="図 3"/>
          <p:cNvPicPr/>
          <p:nvPr/>
        </p:nvPicPr>
        <p:blipFill>
          <a:blip r:embed="rId2" cstate="print"/>
          <a:srcRect/>
          <a:stretch>
            <a:fillRect/>
          </a:stretch>
        </p:blipFill>
        <p:spPr bwMode="auto">
          <a:xfrm>
            <a:off x="755576" y="2924944"/>
            <a:ext cx="7128792" cy="3528392"/>
          </a:xfrm>
          <a:prstGeom prst="rect">
            <a:avLst/>
          </a:prstGeom>
          <a:noFill/>
          <a:ln w="9525">
            <a:noFill/>
            <a:miter lim="800000"/>
            <a:headEnd/>
            <a:tailEnd/>
          </a:ln>
        </p:spPr>
      </p:pic>
      <p:sp>
        <p:nvSpPr>
          <p:cNvPr id="5" name="フッター プレースホルダー 4"/>
          <p:cNvSpPr>
            <a:spLocks noGrp="1"/>
          </p:cNvSpPr>
          <p:nvPr>
            <p:ph type="ftr" sz="quarter" idx="11"/>
          </p:nvPr>
        </p:nvSpPr>
        <p:spPr/>
        <p:txBody>
          <a:bodyPr/>
          <a:lstStyle/>
          <a:p>
            <a:r>
              <a:rPr kumimoji="1" lang="en-US" altLang="ja-JP" smtClean="0"/>
              <a:t>©YLCA.Lab</a:t>
            </a:r>
            <a:endParaRPr kumimoji="1" lang="ja-JP" altLang="en-US"/>
          </a:p>
        </p:txBody>
      </p:sp>
      <p:sp>
        <p:nvSpPr>
          <p:cNvPr id="6" name="スライド番号プレースホルダー 5"/>
          <p:cNvSpPr>
            <a:spLocks noGrp="1"/>
          </p:cNvSpPr>
          <p:nvPr>
            <p:ph type="sldNum" sz="quarter" idx="12"/>
          </p:nvPr>
        </p:nvSpPr>
        <p:spPr/>
        <p:txBody>
          <a:bodyPr/>
          <a:lstStyle/>
          <a:p>
            <a:fld id="{A799F405-BE3A-4643-8A41-FFEBEE90D9DB}" type="slidenum">
              <a:rPr kumimoji="1" lang="ja-JP" altLang="en-US" smtClean="0"/>
              <a:t>2</a:t>
            </a:fld>
            <a:endParaRPr kumimoji="1" lang="ja-JP" altLang="en-US"/>
          </a:p>
        </p:txBody>
      </p:sp>
    </p:spTree>
    <p:extLst>
      <p:ext uri="{BB962C8B-B14F-4D97-AF65-F5344CB8AC3E}">
        <p14:creationId xmlns:p14="http://schemas.microsoft.com/office/powerpoint/2010/main" val="536289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4929671" y="1638455"/>
            <a:ext cx="3807167" cy="503090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2"/>
          <p:cNvSpPr/>
          <p:nvPr/>
        </p:nvSpPr>
        <p:spPr>
          <a:xfrm>
            <a:off x="520700" y="1628800"/>
            <a:ext cx="3691260" cy="4896544"/>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15900" y="274638"/>
            <a:ext cx="8470900" cy="1143000"/>
          </a:xfrm>
        </p:spPr>
        <p:txBody>
          <a:bodyPr>
            <a:normAutofit/>
          </a:bodyPr>
          <a:lstStyle/>
          <a:p>
            <a:r>
              <a:rPr lang="ja-JP" altLang="en-US" dirty="0" smtClean="0"/>
              <a:t>マイバッグとレジ袋の違い①</a:t>
            </a:r>
            <a:endParaRPr kumimoji="1" lang="ja-JP" altLang="en-US" dirty="0"/>
          </a:p>
        </p:txBody>
      </p:sp>
      <p:sp>
        <p:nvSpPr>
          <p:cNvPr id="6" name="AutoShape 16" descr="data:image/jpeg;base64,/9j/4AAQSkZJRgABAQAAAQABAAD/2wCEAAkGBhQSERUUEhQUFRUVFBQUFBQVFRUVFBUUFBQVFBQVFBQXHCYeFxkkGRQUHy8gJCcpLCwsFR4xNTAqNSYrLCkBCQoKDgwOFw8PGCkcHBwsKSkpKSkpKSkpLCwpKSwpKSkpKSkpLCwpKSkpLCkpKSkpLCkpKSwpLCkpKSkpKSksLP/AABEIALQA8AMBIgACEQEDEQH/xAAcAAABBQEBAQAAAAAAAAAAAAAEAQIDBQYABwj/xABAEAABAgMFBQUGBQEHBQAAAAABAAIDBBEFITFBUQYSYXGRIoGhscETMkJS0fBicoKS4TMUFSNDVKLxBxZTwtL/xAAYAQADAQEAAAAAAAAAAAAAAAAAAQIDBP/EACARAQEAAgMBAQADAQAAAAAAAAABAhESITEDURNBYSL/2gAMAwEAAhEDEQA/AMkGp4anBqvdm9nhHJe8kQ2EA0xe7HdBy4nitvGUits+x4sb+mwkDF2DRzcbleyuxB/zYoHBjS49TQLXQ4Aa0NADWj3WNwATuV33qs7m0mLPQ9jYGsZ3e0eTUkTY6Dk6M3nuu9AtAa6nqm36nqo51XGMjMbHPH9OI1/A1YfGo8VUTlnRIR3YjS05VwPI4FeiE6ivn1TYku17S1zQ5pxY7zacjyTn1v8AZXD8eb7qXdV3bmz5g0eyroZNATi0/K70KqN1by77jKzRm6l3VNBl3PIa0FxOAF5V/J7IGgMV+7+Ft564JXKT0SWs1urt1byX2egtwh73F5r5o1suwYBg5D6BRfrF8HmxYk3V6Zut/D+1RRbPhvxZDd3AHyS/m/wfx/6843Um6tvNbKQXYb0M8Lx4qkn9l4kO9vbbw979v0Vz6Y1NxsUe6u3VJRJuq0o6JN1TNhkkACpNwAxJ0C1VlbIhtHR7zj7IYD85z5BFujk2zkhYsWNfDbcMXE0b1OPctFI7GQ20MVxeflb2WdcT4LSMg3AAAAYAXADgMAn3Dj5LK5LmIaWkmsFGMawfhAB64lEiAeK7fPLkm0OpUbVo50HI3jQ3joVQ2vsfCigmGBDfkR7h4OblzC0DHkfynuAIqjf4HkM9IvhPLIgo4Yj1BzCFexbXb6AP8J2fabzGI8ljiFtjdzbKzSYNXplkyYhwYbQLgwOPFzryV5svS7HmBEgtIxDW16KM1Yid1O3FK1imZAWWmgIsTTDVmIQ0SGCNErD2qyxJuKwfK6Id0Oii9GjdLiI0scKh4LXDjkfvRYGRst0SL7MYgkOOQoaEleiy7aVJwFD0qq6zpMQ2uI9573OJ5k08FphlxiMsd11n2YyCN2GL/icce8+iMAGoJ1Ka2HW4YeZUrpMUuU1URw4O9ipBLNUbXFuKna+qW9mb7Bui4yoTnOooXTOiAX2ZaaYhKYenTL+FHuOcniUS0FLbGzzIoLmANidAToR6rHPgkO3SDvVpSl9dF6VzxHiFALNZ7URqdoDdbzPxcwPNa/P6f0jLEBYVgiC0OcKxiKkn4K/C3jTEq5ayl57hqla3M/8AJSG9XaUhHGv0XNYp4cvXFTtZRTow7JbVTCVHFPolQED5amF6jIuRpNxVFblpCGw0PaIoBpXNIMjtpOb8VrRg0Ed+azZCOtN9Xd3mUGQt8fGeXp9Vp7DtIw2McLxShGtDRZdXFmO/w6aE/VY/S9Kx9eg2dPsiAbpv0zVjRebMjFpuNFcSm00Vtzu0FnM2mmySUVFB2racWlTDaVhwBT2S43VBHYMcOKq37Qk+6KeKFizj34lGtmOmJuvZbhmdVzcuR8kDDRcrFDm1ToFS7blMCo4AuUhKmgkRgIvQ2/u3C8+Sc+ITcFJCl6YpaNC2CXXlTtggKRImRFwK6i5IIoooQU5zMBoB43pswU+Vih4DhlcfQp4elSPF/K5TQYGZTYUOpRgatSNouonUXUQDKLqLosUNFXEAcVnrU2myhfu+iQHWvbLYQpi7JvqeCxM5NOiOLnGpKWPGLiS4kk5nFCxHqbQqpp9XnnToowmg1vTwFvGdKrKyTc4cj5quoirOi7rqHMU78ljl3FT1ZEpzUwpzCuZrBMJ/LvoioZQsNvJFMargENKkCjYn760gTMiLN7HbRjffCef82JucWl7iG877kdatqtgwnPOQNOJOA6rzSzZrtV1N/NLO6E9e9QnAjyK6LosTYG1pYA2LePmxP6hnzC2UrOsiAOaRTI1qOqUylFmhMKDRPKdvLrkyMouon0SXIBtE1xonOcgZ20WQwS4jmTQfz3JUI52PQVP3wVaybLHVaVltpNqC/ssuBIFcDeaXDILQxSs5d1Vi9ltoW/EL8yEaLdg/Mse4ppPPotedTpr4m0EEfFXgAqyc2oODBTiVQOdz8lGU+RaTTM455q4k88OiEe77+8Er3KJxTBjyg56LRjuVOtyJc5U9qTNXBgy7TvQevROd0qihqZoUcNqna1b6ZuITSiHQ1E9iwUIl7QBucaHXIotsWmKz8w1E2PFiRHCG1rnOyIFRT8Ry5lZ5Yb8VK0EKYGtEZDmRr4LpHZaKb4jmsGjb3fQK5lrBhNyLzqanwwRjhV7irM4OJQ01Pboq6oHAEk8gFq2wA3BrR0HklETi3xWsxTt41bE9FmTUtc1gPYaWkcN5115VGxxhPvwOPDivoMRjq095TI8nDiikWDDiDOrWP8xVOyWaT28ilI1114VrJzrmGrHFp4GleYwK2MXYeSdUQ2mAT8hIFfyuqOlFTWhsLHh1MOkVuN1z/wBpuPcVzZfKzxrMoWU2sjNxLXcHDdPh9FZQttjnDPc5p8wFkA6hoagjEGooeIOClaAcvD6KJbD1GwG2zfkf0b9VFF2zOTD3uaPIFZYN+70tPv8A5V7o0tpraeM7MN5Cp6lVE3NOcauJJ1Jqe5c533gFT2jbLG1bXed8rb+pwS1aPANpTFHAnJzfML0eI+9eSxYD3nefdo0YBekyc6IkNrhmOh+IHvVXDjIjlurCp4ffkkcfuiD9tTl1H8Lv7fr5n1S2oS77yULz9j6qF1oaAId8wTmqhVO99FC56YEBaNsshVA7T/lyH5jlyVxKS0rQEJtcXH3W8dTwCqJOET2nXkmpJQ8CC6K8vfeTifQK5hQVthiztJDYp2tTmw1IGLVKcwlG+XRu4rqw7FDu28XfCDnxPBY6WqbM2NMajohLWZAe84cNBxWvkpCHCbuwmhrRjTDmTiSiT4efAJGsLuSUhmFw/Nzw6JfZOPAdESyEAnVTMMJHUpwkQiEoQQb+7wmOs8jAo4J4QFY4OGI3hxT4EWnun9J9CrEwwULHkswpNW2zYEOcaaf4cUYRAAXDg4fE37uXmFryc3KxCyJBa/Nr213Xt1FfLJetsca/iGB14FLaFnsmYdHC8YHNrtR9EuMvo3Xi7bUj/wCnTxMzTvdhsZxN61kezixxa4Xg0KZ/ZVpPjiXOso+x40T+rFNPlbcEVJbOgENhsJcdBVxW0sjZsxjU9lmtLzwb9VqZeWhQBuwmCvC8n8xT/wCcfC7rCyn/AE0iPviObDGgG+7zoOqvLL2Kl5YEGI+JU1IJAAPBrcOuSvYsY/E79LfUocxqe6APE9SovfqpETLOgD3YNeNCfNO/u+H/AKdv7W/RKYrzmU3cdxU9BG+yoJxlx+0eiGibPSzsiw8z61CNo4a+KX2zs7+YBQGatfYiK9p/s8cDg4Xnh7QG7osZG2SjwXf4zC0ZOF7TycF7AIF1QKcWm/8AaUjq0IcA9ud3mFU0VeXQJXdFAiWw1sLQ2XY8b0GjT8vwn/5WciypaS1wIIxBW0sviLAwYnBilDE7cTJZ2bJ+0iAZC8rWbuWA9FUbOQuyXan+B69Vbu8/RY+1pHNbU8EQBRNhNoE9BkS0XJUgQBOAXJUyKE4JoTggHBOCaE4IAWbl802XiXjjceYwKMeKhAhtK8wfFTTVG0sl2w8Z3H0PmO5D2PZHtHVcOwMeJ05K9tqBvsoMTSnPeH1KmYwQoYDcgAPvxV8utFrt0aJQbraCgvOTQhHvyb3nM80VBYPiOBqa5u/hPEFpNcVJgoUmSimSQGKKBC5ARCGBklTiElEA2gTIkNuie65Dx426KnHJAQzEfcFBig/bvN5ywKlgwy51SrD2ApRIAWPreLneDkyekmxm0Io4Z5g/RSRpehTmurf8Q8QiXQZCakjDduuH88QovZrV2nJiIyoxF4WbLKYrfHLbOxoLA/pN5N9VY6Kl2amKsaOBb3tNfIhXdFjGicLlzcFyA5KuSoDgE5IlTBUoSJQgihOCaE4IByE3ak93miYjqBRQW5pUyR3doDgfEgJsw68cAXdMEFCtJrpl0MGpENkQ8GueWNHgT3hFzOP6fVIAjLF6Y6Ue3CqsZIIolFgUf9qiNzPenttVwxAKtnQwclBEkWlHYDstZudQiGTrTg4d6HiWSMkM+y3BHYWhNVWRquckgvcw34aI1jge0O9AOgwqBSLg6qQpk5zahBFu6UaFDMNSpowMdDeFnbUgbrzofv6LRNy7wqi3G58vMj1CrC9lVHs/OFry3WhH5hdTvBp3hbODFDgCM/ui84hPo4cblprItc4G85jN4+Yfi1GaymWjaeG5SUQ0KMHCoNQp2vWgOSrktEByVdRKmHBKuolAQCgJwTSaJpNUgRxqUHak+2Gw1NwF9MTXBo4nwFUk9abYbSa0Axdj3NHxOWDt22TFqcGCtG4m/U5uKVujk2TZK2jFtWZJ+OC0NGQ9m4OAHcvR4t9D3dV4ZspPls+XjG/wIP8AC9rko4e2gNxFW/lOHeMO5RjRU0qiSUIDQ+aKqtCJVJVcUlUAtV1U1dVARzEAOCrjVhuVrVRxoIcErAhhRg68Y6KZr6qtiMLDUIiBMb3AolAtMjYJWPqmxk6EQGHeqa3onkPF1fRXJKyltzlYlAc69w7I/wDY96eJVnI4U0CPvDiMeeqSMxAueWGo7xqFz02mkbcLT2iQfnF9fztz5i/mtJKW01zam4fMO03vpe3vWAhTAcKj+RzUkOM5hq0kHUGiJnYrT0yFGDhVpBHC9Sh686g264YtBOrasd3ltx6Kwl9rSMS//a/zoVpPpC02++lEQLKN2wb83WGfRyU7YN+bpDPq5Vyg01ftE10TU0WOjbY6F3RjfUoGNtI52DRXV7i/wuHglzg02sS1GCtDvU0wHNxuCo7R2obeAd4/K25v6n4nkOqzUedfE99xNMBg0cgLgoFNz/D0nnJ10Q7zzXTIAaNGAVDbU0abjfeIu/C3Nx9EXOTu6dxo3ohwbkOLvoul7JoCXHee69zvQcEsceQt0zdms9lGYeNOty9QsS1dwhpNATVpODXHEHgfoVgJ2SoryzZzfYDngRoRiln1diPT4cUPF2IuIOXAqSG+lyxtl24WEB5pS4Oxuya8YkccQtRLTzX3XB2lagjVpzCvHLZaHppTA+ieHVVkRInUTSEBy6qRdRANiQ94KujS5aVZpHkZpWALLxCRfiFI4ptwVbaFrBgIFKjE5N58eCAS2LQDGkVpqdBw4nJYszBdEceOGgGAU1oT+/UnAVN+JOpVfIuqa63ol3Sq2mJZVcxAWmfCqg48nVRcTZSIxzTVpoVLBtMYPG6dcv4VnMWeVVzEgdFnYcGh4OHUXrlSmVc09kkck4TkQY38wp4q2uKJQ1VAtV2bR1KX+9j8niUao2twnAqnE/EPut8CVK2SjxMSQOdPAKpjRtYzE41g7R7heeiCbMxYppCG63Nxx6/RGyWzjRe7tHjh0V5AkgFtj8/1Fqss2xmw8BUnFxxKsjL3IxsFP9kt5NJZufkuCqYLjBfX4T7w8itlMS1QqKfkeCwzxVKeH1FQiJa0nw6AXtrXdOHccW9yoYMYwjQirTlpxCsIcYOFQahc/i2ukNpQbt79EQgH9MTA99CreFarDjVh0dd0OBXnRUkCefD9xxHDFp5tNxVz6fpaemMi1wNU72i87h24R7zGni3ehn/aaeCLZtNT/wAw5Pa4f7gFpM4Wm49okMVYz/uj8cX9sP6qN+0tc4p5ua3yBT5wabR8amJQUe1mDA7x0bf45LGxbZJwaObiXnxNPBCxpp7/AHnEjTLoLkuc/oaaC0NocRX9LTf+p2A7lQxppz8cMaC4BQgIebnAwUF7shpzU7tBloR8GjmfQIiz4arZeGSb1eysKgWmMTWgomOauXKghfDCFiwBouXKKAcWUboh3yTdFy5TozP7vZopocgzRIuTkAyFKt0RkOCFy5awhLIYUzWrlyuEka1O3Vy5ANc1V85CFFy5RkcUE7BCpnPLDVpp681y5c99UtYUUloOoTiVy5ZX1ZFwSLkAqcAkXKiKCnLlyIAtoTBYBu55/RVsMXpFy1iKuJCGFbMFy5ctsUV//9k="/>
          <p:cNvSpPr>
            <a:spLocks noChangeAspect="1" noChangeArrowheads="1"/>
          </p:cNvSpPr>
          <p:nvPr/>
        </p:nvSpPr>
        <p:spPr bwMode="auto">
          <a:xfrm>
            <a:off x="63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AutoShape 18" descr="data:image/jpeg;base64,/9j/4AAQSkZJRgABAQAAAQABAAD/2wCEAAkGBhQSERUUEhQUFRUVFBQUFBQVFRUVFBUUFBQVFBQVFBQXHCYeFxkkGRQUHy8gJCcpLCwsFR4xNTAqNSYrLCkBCQoKDgwOFw8PGCkcHBwsKSkpKSkpKSkpLCwpKSwpKSkpKSkpLCwpKSkpLCkpKSkpLCkpKSwpLCkpKSkpKSksLP/AABEIALQA8AMBIgACEQEDEQH/xAAcAAABBQEBAQAAAAAAAAAAAAAEAQIDBQYABwj/xABAEAABAgMFBQUGBQEHBQAAAAABAAIDBBEFITFBUQYSYXGRIoGhscETMkJS0fBicoKS4TMUFSNDVKLxBxZTwtL/xAAYAQADAQEAAAAAAAAAAAAAAAAAAQIDBP/EACARAQEAAgMBAQADAQAAAAAAAAABAhESITEDURNBYSL/2gAMAwEAAhEDEQA/AMkGp4anBqvdm9nhHJe8kQ2EA0xe7HdBy4nitvGUits+x4sb+mwkDF2DRzcbleyuxB/zYoHBjS49TQLXQ4Aa0NADWj3WNwATuV33qs7m0mLPQ9jYGsZ3e0eTUkTY6Dk6M3nuu9AtAa6nqm36nqo51XGMjMbHPH9OI1/A1YfGo8VUTlnRIR3YjS05VwPI4FeiE6ivn1TYku17S1zQ5pxY7zacjyTn1v8AZXD8eb7qXdV3bmz5g0eyroZNATi0/K70KqN1by77jKzRm6l3VNBl3PIa0FxOAF5V/J7IGgMV+7+Ft564JXKT0SWs1urt1byX2egtwh73F5r5o1suwYBg5D6BRfrF8HmxYk3V6Zut/D+1RRbPhvxZDd3AHyS/m/wfx/6843Um6tvNbKQXYb0M8Lx4qkn9l4kO9vbbw979v0Vz6Y1NxsUe6u3VJRJuq0o6JN1TNhkkACpNwAxJ0C1VlbIhtHR7zj7IYD85z5BFujk2zkhYsWNfDbcMXE0b1OPctFI7GQ20MVxeflb2WdcT4LSMg3AAAAYAXADgMAn3Dj5LK5LmIaWkmsFGMawfhAB64lEiAeK7fPLkm0OpUbVo50HI3jQ3joVQ2vsfCigmGBDfkR7h4OblzC0DHkfynuAIqjf4HkM9IvhPLIgo4Yj1BzCFexbXb6AP8J2fabzGI8ljiFtjdzbKzSYNXplkyYhwYbQLgwOPFzryV5svS7HmBEgtIxDW16KM1Yid1O3FK1imZAWWmgIsTTDVmIQ0SGCNErD2qyxJuKwfK6Id0Oii9GjdLiI0scKh4LXDjkfvRYGRst0SL7MYgkOOQoaEleiy7aVJwFD0qq6zpMQ2uI9573OJ5k08FphlxiMsd11n2YyCN2GL/icce8+iMAGoJ1Ka2HW4YeZUrpMUuU1URw4O9ipBLNUbXFuKna+qW9mb7Bui4yoTnOooXTOiAX2ZaaYhKYenTL+FHuOcniUS0FLbGzzIoLmANidAToR6rHPgkO3SDvVpSl9dF6VzxHiFALNZ7URqdoDdbzPxcwPNa/P6f0jLEBYVgiC0OcKxiKkn4K/C3jTEq5ayl57hqla3M/8AJSG9XaUhHGv0XNYp4cvXFTtZRTow7JbVTCVHFPolQED5amF6jIuRpNxVFblpCGw0PaIoBpXNIMjtpOb8VrRg0Ed+azZCOtN9Xd3mUGQt8fGeXp9Vp7DtIw2McLxShGtDRZdXFmO/w6aE/VY/S9Kx9eg2dPsiAbpv0zVjRebMjFpuNFcSm00Vtzu0FnM2mmySUVFB2racWlTDaVhwBT2S43VBHYMcOKq37Qk+6KeKFizj34lGtmOmJuvZbhmdVzcuR8kDDRcrFDm1ToFS7blMCo4AuUhKmgkRgIvQ2/u3C8+Sc+ITcFJCl6YpaNC2CXXlTtggKRImRFwK6i5IIoooQU5zMBoB43pswU+Vih4DhlcfQp4elSPF/K5TQYGZTYUOpRgatSNouonUXUQDKLqLosUNFXEAcVnrU2myhfu+iQHWvbLYQpi7JvqeCxM5NOiOLnGpKWPGLiS4kk5nFCxHqbQqpp9XnnToowmg1vTwFvGdKrKyTc4cj5quoirOi7rqHMU78ljl3FT1ZEpzUwpzCuZrBMJ/LvoioZQsNvJFMargENKkCjYn760gTMiLN7HbRjffCef82JucWl7iG877kdatqtgwnPOQNOJOA6rzSzZrtV1N/NLO6E9e9QnAjyK6LosTYG1pYA2LePmxP6hnzC2UrOsiAOaRTI1qOqUylFmhMKDRPKdvLrkyMouon0SXIBtE1xonOcgZ20WQwS4jmTQfz3JUI52PQVP3wVaybLHVaVltpNqC/ssuBIFcDeaXDILQxSs5d1Vi9ltoW/EL8yEaLdg/Mse4ppPPotedTpr4m0EEfFXgAqyc2oODBTiVQOdz8lGU+RaTTM455q4k88OiEe77+8Er3KJxTBjyg56LRjuVOtyJc5U9qTNXBgy7TvQevROd0qihqZoUcNqna1b6ZuITSiHQ1E9iwUIl7QBucaHXIotsWmKz8w1E2PFiRHCG1rnOyIFRT8Ry5lZ5Yb8VK0EKYGtEZDmRr4LpHZaKb4jmsGjb3fQK5lrBhNyLzqanwwRjhV7irM4OJQ01Pboq6oHAEk8gFq2wA3BrR0HklETi3xWsxTt41bE9FmTUtc1gPYaWkcN5115VGxxhPvwOPDivoMRjq095TI8nDiikWDDiDOrWP8xVOyWaT28ilI1114VrJzrmGrHFp4GleYwK2MXYeSdUQ2mAT8hIFfyuqOlFTWhsLHh1MOkVuN1z/wBpuPcVzZfKzxrMoWU2sjNxLXcHDdPh9FZQttjnDPc5p8wFkA6hoagjEGooeIOClaAcvD6KJbD1GwG2zfkf0b9VFF2zOTD3uaPIFZYN+70tPv8A5V7o0tpraeM7MN5Cp6lVE3NOcauJJ1Jqe5c533gFT2jbLG1bXed8rb+pwS1aPANpTFHAnJzfML0eI+9eSxYD3nefdo0YBekyc6IkNrhmOh+IHvVXDjIjlurCp4ffkkcfuiD9tTl1H8Lv7fr5n1S2oS77yULz9j6qF1oaAId8wTmqhVO99FC56YEBaNsshVA7T/lyH5jlyVxKS0rQEJtcXH3W8dTwCqJOET2nXkmpJQ8CC6K8vfeTifQK5hQVthiztJDYp2tTmw1IGLVKcwlG+XRu4rqw7FDu28XfCDnxPBY6WqbM2NMajohLWZAe84cNBxWvkpCHCbuwmhrRjTDmTiSiT4efAJGsLuSUhmFw/Nzw6JfZOPAdESyEAnVTMMJHUpwkQiEoQQb+7wmOs8jAo4J4QFY4OGI3hxT4EWnun9J9CrEwwULHkswpNW2zYEOcaaf4cUYRAAXDg4fE37uXmFryc3KxCyJBa/Nr213Xt1FfLJetsca/iGB14FLaFnsmYdHC8YHNrtR9EuMvo3Xi7bUj/wCnTxMzTvdhsZxN61kezixxa4Xg0KZ/ZVpPjiXOso+x40T+rFNPlbcEVJbOgENhsJcdBVxW0sjZsxjU9lmtLzwb9VqZeWhQBuwmCvC8n8xT/wCcfC7rCyn/AE0iPviObDGgG+7zoOqvLL2Kl5YEGI+JU1IJAAPBrcOuSvYsY/E79LfUocxqe6APE9SovfqpETLOgD3YNeNCfNO/u+H/AKdv7W/RKYrzmU3cdxU9BG+yoJxlx+0eiGibPSzsiw8z61CNo4a+KX2zs7+YBQGatfYiK9p/s8cDg4Xnh7QG7osZG2SjwXf4zC0ZOF7TycF7AIF1QKcWm/8AaUjq0IcA9ud3mFU0VeXQJXdFAiWw1sLQ2XY8b0GjT8vwn/5WciypaS1wIIxBW0sviLAwYnBilDE7cTJZ2bJ+0iAZC8rWbuWA9FUbOQuyXan+B69Vbu8/RY+1pHNbU8EQBRNhNoE9BkS0XJUgQBOAXJUyKE4JoTggHBOCaE4IAWbl802XiXjjceYwKMeKhAhtK8wfFTTVG0sl2w8Z3H0PmO5D2PZHtHVcOwMeJ05K9tqBvsoMTSnPeH1KmYwQoYDcgAPvxV8utFrt0aJQbraCgvOTQhHvyb3nM80VBYPiOBqa5u/hPEFpNcVJgoUmSimSQGKKBC5ARCGBklTiElEA2gTIkNuie65Dx426KnHJAQzEfcFBig/bvN5ywKlgwy51SrD2ApRIAWPreLneDkyekmxm0Io4Z5g/RSRpehTmurf8Q8QiXQZCakjDduuH88QovZrV2nJiIyoxF4WbLKYrfHLbOxoLA/pN5N9VY6Kl2amKsaOBb3tNfIhXdFjGicLlzcFyA5KuSoDgE5IlTBUoSJQgihOCaE4IByE3ak93miYjqBRQW5pUyR3doDgfEgJsw68cAXdMEFCtJrpl0MGpENkQ8GueWNHgT3hFzOP6fVIAjLF6Y6Ue3CqsZIIolFgUf9qiNzPenttVwxAKtnQwclBEkWlHYDstZudQiGTrTg4d6HiWSMkM+y3BHYWhNVWRquckgvcw34aI1jge0O9AOgwqBSLg6qQpk5zahBFu6UaFDMNSpowMdDeFnbUgbrzofv6LRNy7wqi3G58vMj1CrC9lVHs/OFry3WhH5hdTvBp3hbODFDgCM/ui84hPo4cblprItc4G85jN4+Yfi1GaymWjaeG5SUQ0KMHCoNQp2vWgOSrktEByVdRKmHBKuolAQCgJwTSaJpNUgRxqUHak+2Gw1NwF9MTXBo4nwFUk9abYbSa0Axdj3NHxOWDt22TFqcGCtG4m/U5uKVujk2TZK2jFtWZJ+OC0NGQ9m4OAHcvR4t9D3dV4ZspPls+XjG/wIP8AC9rko4e2gNxFW/lOHeMO5RjRU0qiSUIDQ+aKqtCJVJVcUlUAtV1U1dVARzEAOCrjVhuVrVRxoIcErAhhRg68Y6KZr6qtiMLDUIiBMb3AolAtMjYJWPqmxk6EQGHeqa3onkPF1fRXJKyltzlYlAc69w7I/wDY96eJVnI4U0CPvDiMeeqSMxAueWGo7xqFz02mkbcLT2iQfnF9fztz5i/mtJKW01zam4fMO03vpe3vWAhTAcKj+RzUkOM5hq0kHUGiJnYrT0yFGDhVpBHC9Sh686g264YtBOrasd3ltx6Kwl9rSMS//a/zoVpPpC02++lEQLKN2wb83WGfRyU7YN+bpDPq5Vyg01ftE10TU0WOjbY6F3RjfUoGNtI52DRXV7i/wuHglzg02sS1GCtDvU0wHNxuCo7R2obeAd4/K25v6n4nkOqzUedfE99xNMBg0cgLgoFNz/D0nnJ10Q7zzXTIAaNGAVDbU0abjfeIu/C3Nx9EXOTu6dxo3ohwbkOLvoul7JoCXHee69zvQcEsceQt0zdms9lGYeNOty9QsS1dwhpNATVpODXHEHgfoVgJ2SoryzZzfYDngRoRiln1diPT4cUPF2IuIOXAqSG+lyxtl24WEB5pS4Oxuya8YkccQtRLTzX3XB2lagjVpzCvHLZaHppTA+ieHVVkRInUTSEBy6qRdRANiQ94KujS5aVZpHkZpWALLxCRfiFI4ptwVbaFrBgIFKjE5N58eCAS2LQDGkVpqdBw4nJYszBdEceOGgGAU1oT+/UnAVN+JOpVfIuqa63ol3Sq2mJZVcxAWmfCqg48nVRcTZSIxzTVpoVLBtMYPG6dcv4VnMWeVVzEgdFnYcGh4OHUXrlSmVc09kkck4TkQY38wp4q2uKJQ1VAtV2bR1KX+9j8niUao2twnAqnE/EPut8CVK2SjxMSQOdPAKpjRtYzE41g7R7heeiCbMxYppCG63Nxx6/RGyWzjRe7tHjh0V5AkgFtj8/1Fqss2xmw8BUnFxxKsjL3IxsFP9kt5NJZufkuCqYLjBfX4T7w8itlMS1QqKfkeCwzxVKeH1FQiJa0nw6AXtrXdOHccW9yoYMYwjQirTlpxCsIcYOFQahc/i2ukNpQbt79EQgH9MTA99CreFarDjVh0dd0OBXnRUkCefD9xxHDFp5tNxVz6fpaemMi1wNU72i87h24R7zGni3ehn/aaeCLZtNT/wAw5Pa4f7gFpM4Wm49okMVYz/uj8cX9sP6qN+0tc4p5ua3yBT5wabR8amJQUe1mDA7x0bf45LGxbZJwaObiXnxNPBCxpp7/AHnEjTLoLkuc/oaaC0NocRX9LTf+p2A7lQxppz8cMaC4BQgIebnAwUF7shpzU7tBloR8GjmfQIiz4arZeGSb1eysKgWmMTWgomOauXKghfDCFiwBouXKKAcWUboh3yTdFy5TozP7vZopocgzRIuTkAyFKt0RkOCFy5awhLIYUzWrlyuEka1O3Vy5ANc1V85CFFy5RkcUE7BCpnPLDVpp681y5c99UtYUUloOoTiVy5ZX1ZFwSLkAqcAkXKiKCnLlyIAtoTBYBu55/RVsMXpFy1iKuJCGFbMFy5ctsUV//9k="/>
          <p:cNvSpPr>
            <a:spLocks noChangeAspect="1" noChangeArrowheads="1"/>
          </p:cNvSpPr>
          <p:nvPr/>
        </p:nvSpPr>
        <p:spPr bwMode="auto">
          <a:xfrm>
            <a:off x="215900" y="-47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AutoShape 20" descr="data:image/jpeg;base64,/9j/4AAQSkZJRgABAQAAAQABAAD/2wCEAAkGBhIQEA8QEA8PDxAQDw8QEA8PDw8PDQ0PFBAVFBQQFBIXHCYeFxkjGRIUHy8gIycpLCwtFR4xNTAqNSYrLCkBCQoKDgwOFA8PFCkcHBwpKSkpKSkpLCkpKSwpKSwpLCksKSksKSkpKSksLCkpKSksKSkpLCwsKSkpKSkpKSkpKf/AABEIAOEA4QMBIgACEQEDEQH/xAAcAAEAAgIDAQAAAAAAAAAAAAAAAQIDBAYHCAX/xABCEAACAQICBwQGBwYFBQAAAAAAAQIDEQQhBQYHEjFBURNhcZEUIjKBocFScoKisdHwIzNCU2JjRJKywvEVJKPD4f/EABcBAQEBAQAAAAAAAAAAAAAAAAABAgP/xAAcEQEBAQACAwEAAAAAAAAAAAAAARExUQISIUH/2gAMAwEAAhEDEQA/AOjgAAAAAAAAAAAAAAAALAAATYCAAAAAAAAAAAAAAAAAAAAAAAAAAAAPu6sal4rSE7Yek9xNKdafq0afjLm+5XYHwj7GgtUMZjXbDYepUXOpbdpR8ZvI7o1X2N4TDbs8R/3dZWd5rdoRfH1afP7VznkIxhaKSSXCKSUV4JFTXTeiNgtSSTxWKhT6woRdSS+3Ky+By7R2xjR1K2/Tq12uLq1Wk39WNkc37bMpGTzKmvj4bUPR9P2MDhVbrTU3965vw0DhkssNhl4UaX5GwnkyL+qx97Na9TV7Cy9rDYaXjRp/kfKxmzrR1V+tgaGfOEXTf3Wj7zeQlLgPvZrgGkdiOAqX7OVfDv8ApmqkfKS+Zw/TGw7FU7yw1aliEv4ZXo1fjeL80d4uo8kWclwsT6uvKOltBYjCS3MRQqUZct+LSfhLg/caB62xmBp1YunUhCrCXGE4qUWvBnXOtGxahW3p4OXotTN9nK8sPLuXOHxXcRXR4Pp6e1bxGBqdniaUqb/hlxp1F1jJZM+YAAAAAAAAAAAAAAAAAJSEY3y+HNnd+zHZbGhGGLxkFKu0pUqMldYdcVKSfGf4eJR8PUDY9KsoYnSClTpO0oYbONWouKdR8Yx7uPgdzYbB06FONOnCFOEElGnBKMYruSMsqlsviYEwzavUqXKSeaYXQFQfEssn4leXgG+AEpcSOTJbzZTfyZReXBEyWaKuXDwJTzb6BBcWI82E8vEPgkFI9S8ZX4lZLkVnnaK9/gTFamldD0cVTlSr0oVqUuMZK9n1T4p96Ok9e9lVXB71fC71fDK7lHjWw6/qt7Ue9cOfU75crZIThf8AIzwryKDtvaTsvVp4zAw4XlWw0Vlbi6lJfjHy6HUgUAAAAAAAAAAAA5Xs51OeksXGEk/R6VqleS5xvlTT6yeXhcDmWx/Z+pbukcTC6Tvhaclk2n+/a6dPPodw1ZW4cSKcI04qMUoxjFRjGKsoxSskl0MLNMjYAID6iUuZWU7GPN5FRaVXNlbtmSFEzRpAa/Zst2JtKmW7MumNPsiOzZu9mVdMaY1bvLoi8anN+4ySpmOVMqJvZd7HBd7KXs+peL5viTFLW8Qss2Lc2LXzZFRJXzR0xtX2f9k5Y/CwtTbviKUVlTk3+9S+i3xXJ5+HdG9fhwMOKw8ZRlGUVKMouMotXjKLVmmuljPDTyYDlO0LVB6OxTUU/R6t50JcbK+dNvrH8LHFgAAAAAAAAJjG+SzbPTGzrVVaPwNOm1+2qJVcQ+faSXseEVZefU6Z2Uau+maRpuUb0sOu3qX4NxdoRfjJryZ6LqSaWXMqVjqVLvoUaIv1JCBSc7FpMw2uyCYxubFOkKVM2YQKIjSMigWSDZFRYENkXAkhkNkXIoUlEu2QNRhlAx2sbDRjlE3KzYqnzYtfjkivAs1fN8BVRvdBklmyHJv2VZdX8iFBLNu76viSq41r3qz6fg6tGy7WP7Sg3xVSPBfaXq+884Tg4tpppptNPimuKPWVXPM6D2tavejY11oRtSxSdRdFVTtUj52l9ozOlcHABQAAAAlIDvfYboXssFUxDXrYmq912z7Kn6q+85HYdeTv3Hz9VNG+jYLCULWdPD00/rON5fFs3ZJ34lqIuLC/VDIgx1Zci1KJj5m1SiQZqcTKRFEtlBsqCGABAIFyAADIuRcXCpuQ0QxcgxTRWLXPMytGLgzesrNt9xWyRZrqyt0u8ijd8rHBdrOhu30dUmleeGkq0eu77NT7rv7jnW8+hp6QwqqQqUpcKkJwfhKLT/Ez+q8qAzYzDOlUqU5e1TnKD8Yya+RhNAAAB9HV3B9ti8LS49piKMH4Oor/AAPnHJtmtLe0tgF/fUv8sZS+RZyPTTXG3uNbdfU2GsnY19zvJUhmRJ9xO6+pWd7GRSmjcpI1KRt0kIM6DYTKtmgIFyCBcEMMACAwFypJFyKXIBFwLGKRlRjmWIjIX6ImN+ge93AVuzFXRmafUw10ZqvN+0LC9npPGxSsnWc14TSn/uOOnNNrkLaUqv6VKg//AB2+Rws2AAAHJNnOI3NK4CWWddQz4eunD/ccbN3Q2M7HE4er/LrUp/5Zp/Is5HrCV7ZGHcXVmeMr8OauvAwOmv0yeSRFl1+JE7fS+JO7EZdDKqUjcpGnE2qbEGcq2SiGbZQRcEGVSQwQBJAuQAIDZBFCCbkICyKzLpFZlgql3jd7xlzRD3QG53mHEL3mbcXX4mDE5GaOhNr8r6Tl3UKC+638zhJyvahiN/SmK/o7Kn740o3OKGwAAAIAD1PqfpH0jA4Ote7nQp731lHdl8Ys+lOmk8zrrYbpjtMFVwzd5Yeq3Fc+yqZr7yl5nY9SF82Xy7T9Y95E3fQjtFyROb7jmrHJWZmpyMckvEQYVtpgpFlzcrKCAQAIJIIBAZAAAhsiobCBeEQLJFGXkygDNdH+JV1FzRa3RkN9UBWyZp4mor58Opt7q62OMa5aT7DBYyq+VGcY/WmtyK85Ig6B1kx3b4zFVuVSvVkvq7zt8LHzQDYAAAAAOZbKNYPRNI0lJ2p4lejz6Jya3Je6SXmz0U1fI8iwm4tNNppppp2aa4NM9K7PdZlj8DSquV61NKlXXPtYr2vtKz97NT7MSuQOSWS4k2b45F5JJXMaTfcjmqbpcMyrjYtvWyXEONs3xIq0JGVM17WLxkJTGVlbkpho3rKGwRYhoCSrYaI3SA2EiVEvGBFVjEy8BwKSYVDY4AeARXdT4ZBtrv8AAl2ZVya7wrFiaitkdUbZtObtGjhIv1qsu1qL+3DKN/GV39k7Lx2KSTk2lGKcpPkkldvyPN2tmnXjcXWru+7KW7TT/hpRygvLPxbE7R8gAGgAAAAADl+zTXD/AKfi12jfo9e1OsuUPo1fst+TZxAAeu4yTSaaaeaazTXVFKl72WS6nVWyHX9SjHR2Jn60csLUk/bj/Ib6rl3ZckdsbxbN+xnhTKPiSlzZEYWzYXrPuObaVnm+BCXMl5u3Il5u3JcQCkZFIx2u+4Igy2G6UUid4umLbg3CN8bw0WsRvFbkAS2RYkh/r8wBHAfrxIv5fgBLVzWxNZpWMleqoq98/wATi2tes9PBUJV6jvJ3jSp3zq1LZRXdzb5Io4pta1r7Gj6HTl+1rq9Vp506N/Z8ZNeSfU6dNrSWkZ4irUrVZb1SpJyk/klySWXuNU0gAAAAAAAAAALU6ji002mmmmnZprNNM7y2abS44uMcLipqOKStCo3ZYpL/ANndz4o6LLQm0002mndNZNNc0yy4j1s88mTPLJHU2oW1xPdw2kJWllGGKfCXRVej/q8+p2rTqppNNSTzTTTTT5p80L47wbjJ7K7yVku9lVm7kvN+BzaTe0e8cEkRLN26ZkvNoCz4olLNlb+t7iY8WAXAnoRHmRfIC3694Ivlcl//AECCH/x+QbIlKwC/67zHWrqPH/kxYjFpcOJxbWrXKjgYb9aW9Ukn2dCLXaVH8o97Lg3dYdYKWFpTr15WjHJRWcpy5QiubZ0FrPrNVx9Z1arsllTpp+pSh0XV9XzI1l1nrY+r2laWSuqdKP7ulF8kuvV8WfINIAAAAAAAAAAAAAAAAHLdUNpGJ0faF+3w/wDIqN+ov7cv4fDNdxxIF3B6R1Z19wmPSVKruVbZ0KtoVV4cpe45JGtbieS4yaaabTWaayaZy7QW1HH4W0XUWIpr+DEXm0uin7S8y/KmPREaiu3fiXjxbOttA7X8HWSWI3sJU/qvOi33TSuvejmOC05RrK9HEUqqf0KkJfBO5n06NfYjxYhxZq+kNBYt9CetXW3Dn4iPzNP0y3Ir6a+hPU1vQZV1Elx4HzqmMaTbaiuryXmfA0rrzgqF+1xdNv6FOXaz8o3+JfU1ymrjUuGbPn4zSSjFznOMIRV3KUlGK8Wzq/Te2VWccHQfdVr8PFU4/NnX2l9YcRi5b2IrTqdIt2px+rBZIuDsjWna3CG9TwKVSXB15p9nH6kX7Xi8vE6ux2OqV5yq1ZyqVJO8pzd5M1wAAAAAAAAAAAAAAAAAAAAAAAAALRm07ptPqsn5lQB9XC6142kkqeMxMUuCVWbXk2fSpbStJR/xc39aFKX4xOMAu0crltQ0k/8AEr3UaN/9JqV9ftIT442svquMP9KRx8DaNrFaUrVf3tarU+vUnJfFmqAQAAAAAAAAAAAAAAAAAAAAAAAAAAAAAAAAAAAAAAAAAAAAAAAAAAAAAAAAf//Z"/>
          <p:cNvSpPr>
            <a:spLocks noChangeAspect="1" noChangeArrowheads="1"/>
          </p:cNvSpPr>
          <p:nvPr/>
        </p:nvSpPr>
        <p:spPr bwMode="auto">
          <a:xfrm>
            <a:off x="368300" y="1476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 name="テキスト ボックス 3"/>
          <p:cNvSpPr txBox="1"/>
          <p:nvPr/>
        </p:nvSpPr>
        <p:spPr>
          <a:xfrm>
            <a:off x="1500539" y="1831879"/>
            <a:ext cx="2125903" cy="646331"/>
          </a:xfrm>
          <a:prstGeom prst="rect">
            <a:avLst/>
          </a:prstGeom>
          <a:noFill/>
        </p:spPr>
        <p:txBody>
          <a:bodyPr wrap="none" rtlCol="0">
            <a:spAutoFit/>
          </a:bodyPr>
          <a:lstStyle/>
          <a:p>
            <a:r>
              <a:rPr kumimoji="1" lang="ja-JP" altLang="en-US" b="1" dirty="0" smtClean="0"/>
              <a:t>ゴミが出ない</a:t>
            </a:r>
            <a:endParaRPr kumimoji="1" lang="en-US" altLang="ja-JP" b="1" dirty="0" smtClean="0"/>
          </a:p>
          <a:p>
            <a:r>
              <a:rPr lang="ja-JP" altLang="en-US" b="1" dirty="0" smtClean="0"/>
              <a:t>資源を無駄にしない</a:t>
            </a:r>
            <a:endParaRPr kumimoji="1" lang="ja-JP" altLang="en-US" b="1" dirty="0"/>
          </a:p>
        </p:txBody>
      </p:sp>
      <p:sp>
        <p:nvSpPr>
          <p:cNvPr id="16" name="テキスト ボックス 15"/>
          <p:cNvSpPr txBox="1"/>
          <p:nvPr/>
        </p:nvSpPr>
        <p:spPr>
          <a:xfrm>
            <a:off x="6105691" y="1814097"/>
            <a:ext cx="1338828" cy="646331"/>
          </a:xfrm>
          <a:prstGeom prst="rect">
            <a:avLst/>
          </a:prstGeom>
          <a:noFill/>
        </p:spPr>
        <p:txBody>
          <a:bodyPr wrap="none" rtlCol="0">
            <a:spAutoFit/>
          </a:bodyPr>
          <a:lstStyle/>
          <a:p>
            <a:r>
              <a:rPr kumimoji="1" lang="ja-JP" altLang="en-US" b="1" dirty="0" smtClean="0"/>
              <a:t>ゴミになる</a:t>
            </a:r>
            <a:endParaRPr kumimoji="1" lang="en-US" altLang="ja-JP" b="1" dirty="0" smtClean="0"/>
          </a:p>
          <a:p>
            <a:r>
              <a:rPr lang="ja-JP" altLang="en-US" b="1" dirty="0"/>
              <a:t>資源の無駄</a:t>
            </a:r>
            <a:endParaRPr kumimoji="1" lang="ja-JP" altLang="en-US" b="1"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811593" y="3330449"/>
            <a:ext cx="3109474" cy="2332106"/>
          </a:xfrm>
          <a:prstGeom prst="rect">
            <a:avLst/>
          </a:prstGeom>
        </p:spPr>
      </p:pic>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9933" y="3250567"/>
            <a:ext cx="2520778" cy="2491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スマイル 11"/>
          <p:cNvSpPr/>
          <p:nvPr/>
        </p:nvSpPr>
        <p:spPr>
          <a:xfrm>
            <a:off x="292588" y="1432751"/>
            <a:ext cx="914400" cy="914400"/>
          </a:xfrm>
          <a:prstGeom prst="smileyFac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Line 15"/>
          <p:cNvSpPr>
            <a:spLocks noChangeShapeType="1"/>
          </p:cNvSpPr>
          <p:nvPr/>
        </p:nvSpPr>
        <p:spPr bwMode="auto">
          <a:xfrm>
            <a:off x="395288" y="1268413"/>
            <a:ext cx="8353425" cy="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 name="フッター プレースホルダー 8"/>
          <p:cNvSpPr>
            <a:spLocks noGrp="1"/>
          </p:cNvSpPr>
          <p:nvPr>
            <p:ph type="ftr" sz="quarter" idx="11"/>
          </p:nvPr>
        </p:nvSpPr>
        <p:spPr/>
        <p:txBody>
          <a:bodyPr/>
          <a:lstStyle/>
          <a:p>
            <a:r>
              <a:rPr kumimoji="1" lang="en-US" altLang="ja-JP" smtClean="0"/>
              <a:t>©YLCA.Lab</a:t>
            </a:r>
            <a:endParaRPr kumimoji="1" lang="ja-JP" altLang="en-US"/>
          </a:p>
        </p:txBody>
      </p:sp>
      <p:sp>
        <p:nvSpPr>
          <p:cNvPr id="10" name="スライド番号プレースホルダー 9"/>
          <p:cNvSpPr>
            <a:spLocks noGrp="1"/>
          </p:cNvSpPr>
          <p:nvPr>
            <p:ph type="sldNum" sz="quarter" idx="12"/>
          </p:nvPr>
        </p:nvSpPr>
        <p:spPr/>
        <p:txBody>
          <a:bodyPr/>
          <a:lstStyle/>
          <a:p>
            <a:fld id="{A799F405-BE3A-4643-8A41-FFEBEE90D9DB}" type="slidenum">
              <a:rPr kumimoji="1" lang="ja-JP" altLang="en-US" smtClean="0"/>
              <a:t>3</a:t>
            </a:fld>
            <a:endParaRPr kumimoji="1" lang="ja-JP" altLang="en-US"/>
          </a:p>
        </p:txBody>
      </p:sp>
    </p:spTree>
    <p:extLst>
      <p:ext uri="{BB962C8B-B14F-4D97-AF65-F5344CB8AC3E}">
        <p14:creationId xmlns:p14="http://schemas.microsoft.com/office/powerpoint/2010/main" val="1974454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4929671" y="1638455"/>
            <a:ext cx="3807167" cy="503090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2"/>
          <p:cNvSpPr/>
          <p:nvPr/>
        </p:nvSpPr>
        <p:spPr>
          <a:xfrm>
            <a:off x="520700" y="1628800"/>
            <a:ext cx="3691260" cy="489654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15900" y="274638"/>
            <a:ext cx="8470900" cy="1143000"/>
          </a:xfrm>
        </p:spPr>
        <p:txBody>
          <a:bodyPr>
            <a:normAutofit/>
          </a:bodyPr>
          <a:lstStyle/>
          <a:p>
            <a:r>
              <a:rPr lang="ja-JP" altLang="en-US" dirty="0" smtClean="0"/>
              <a:t>マイバッグとレジ袋の違い②</a:t>
            </a:r>
            <a:endParaRPr kumimoji="1" lang="ja-JP" altLang="en-US" dirty="0"/>
          </a:p>
        </p:txBody>
      </p:sp>
      <p:sp>
        <p:nvSpPr>
          <p:cNvPr id="6" name="AutoShape 16" descr="data:image/jpeg;base64,/9j/4AAQSkZJRgABAQAAAQABAAD/2wCEAAkGBhQSERUUEhQUFRUVFBQUFBQVFRUVFBUUFBQVFBQVFBQXHCYeFxkkGRQUHy8gJCcpLCwsFR4xNTAqNSYrLCkBCQoKDgwOFw8PGCkcHBwsKSkpKSkpKSkpLCwpKSwpKSkpKSkpLCwpKSkpLCkpKSkpLCkpKSwpLCkpKSkpKSksLP/AABEIALQA8AMBIgACEQEDEQH/xAAcAAABBQEBAQAAAAAAAAAAAAAEAQIDBQYABwj/xABAEAABAgMFBQUGBQEHBQAAAAABAAIDBBEFITFBUQYSYXGRIoGhscETMkJS0fBicoKS4TMUFSNDVKLxBxZTwtL/xAAYAQADAQEAAAAAAAAAAAAAAAAAAQIDBP/EACARAQEAAgMBAQADAQAAAAAAAAABAhESITEDURNBYSL/2gAMAwEAAhEDEQA/AMkGp4anBqvdm9nhHJe8kQ2EA0xe7HdBy4nitvGUits+x4sb+mwkDF2DRzcbleyuxB/zYoHBjS49TQLXQ4Aa0NADWj3WNwATuV33qs7m0mLPQ9jYGsZ3e0eTUkTY6Dk6M3nuu9AtAa6nqm36nqo51XGMjMbHPH9OI1/A1YfGo8VUTlnRIR3YjS05VwPI4FeiE6ivn1TYku17S1zQ5pxY7zacjyTn1v8AZXD8eb7qXdV3bmz5g0eyroZNATi0/K70KqN1by77jKzRm6l3VNBl3PIa0FxOAF5V/J7IGgMV+7+Ft564JXKT0SWs1urt1byX2egtwh73F5r5o1suwYBg5D6BRfrF8HmxYk3V6Zut/D+1RRbPhvxZDd3AHyS/m/wfx/6843Um6tvNbKQXYb0M8Lx4qkn9l4kO9vbbw979v0Vz6Y1NxsUe6u3VJRJuq0o6JN1TNhkkACpNwAxJ0C1VlbIhtHR7zj7IYD85z5BFujk2zkhYsWNfDbcMXE0b1OPctFI7GQ20MVxeflb2WdcT4LSMg3AAAAYAXADgMAn3Dj5LK5LmIaWkmsFGMawfhAB64lEiAeK7fPLkm0OpUbVo50HI3jQ3joVQ2vsfCigmGBDfkR7h4OblzC0DHkfynuAIqjf4HkM9IvhPLIgo4Yj1BzCFexbXb6AP8J2fabzGI8ljiFtjdzbKzSYNXplkyYhwYbQLgwOPFzryV5svS7HmBEgtIxDW16KM1Yid1O3FK1imZAWWmgIsTTDVmIQ0SGCNErD2qyxJuKwfK6Id0Oii9GjdLiI0scKh4LXDjkfvRYGRst0SL7MYgkOOQoaEleiy7aVJwFD0qq6zpMQ2uI9573OJ5k08FphlxiMsd11n2YyCN2GL/icce8+iMAGoJ1Ka2HW4YeZUrpMUuU1URw4O9ipBLNUbXFuKna+qW9mb7Bui4yoTnOooXTOiAX2ZaaYhKYenTL+FHuOcniUS0FLbGzzIoLmANidAToR6rHPgkO3SDvVpSl9dF6VzxHiFALNZ7URqdoDdbzPxcwPNa/P6f0jLEBYVgiC0OcKxiKkn4K/C3jTEq5ayl57hqla3M/8AJSG9XaUhHGv0XNYp4cvXFTtZRTow7JbVTCVHFPolQED5amF6jIuRpNxVFblpCGw0PaIoBpXNIMjtpOb8VrRg0Ed+azZCOtN9Xd3mUGQt8fGeXp9Vp7DtIw2McLxShGtDRZdXFmO/w6aE/VY/S9Kx9eg2dPsiAbpv0zVjRebMjFpuNFcSm00Vtzu0FnM2mmySUVFB2racWlTDaVhwBT2S43VBHYMcOKq37Qk+6KeKFizj34lGtmOmJuvZbhmdVzcuR8kDDRcrFDm1ToFS7blMCo4AuUhKmgkRgIvQ2/u3C8+Sc+ITcFJCl6YpaNC2CXXlTtggKRImRFwK6i5IIoooQU5zMBoB43pswU+Vih4DhlcfQp4elSPF/K5TQYGZTYUOpRgatSNouonUXUQDKLqLosUNFXEAcVnrU2myhfu+iQHWvbLYQpi7JvqeCxM5NOiOLnGpKWPGLiS4kk5nFCxHqbQqpp9XnnToowmg1vTwFvGdKrKyTc4cj5quoirOi7rqHMU78ljl3FT1ZEpzUwpzCuZrBMJ/LvoioZQsNvJFMargENKkCjYn760gTMiLN7HbRjffCef82JucWl7iG877kdatqtgwnPOQNOJOA6rzSzZrtV1N/NLO6E9e9QnAjyK6LosTYG1pYA2LePmxP6hnzC2UrOsiAOaRTI1qOqUylFmhMKDRPKdvLrkyMouon0SXIBtE1xonOcgZ20WQwS4jmTQfz3JUI52PQVP3wVaybLHVaVltpNqC/ssuBIFcDeaXDILQxSs5d1Vi9ltoW/EL8yEaLdg/Mse4ppPPotedTpr4m0EEfFXgAqyc2oODBTiVQOdz8lGU+RaTTM455q4k88OiEe77+8Er3KJxTBjyg56LRjuVOtyJc5U9qTNXBgy7TvQevROd0qihqZoUcNqna1b6ZuITSiHQ1E9iwUIl7QBucaHXIotsWmKz8w1E2PFiRHCG1rnOyIFRT8Ry5lZ5Yb8VK0EKYGtEZDmRr4LpHZaKb4jmsGjb3fQK5lrBhNyLzqanwwRjhV7irM4OJQ01Pboq6oHAEk8gFq2wA3BrR0HklETi3xWsxTt41bE9FmTUtc1gPYaWkcN5115VGxxhPvwOPDivoMRjq095TI8nDiikWDDiDOrWP8xVOyWaT28ilI1114VrJzrmGrHFp4GleYwK2MXYeSdUQ2mAT8hIFfyuqOlFTWhsLHh1MOkVuN1z/wBpuPcVzZfKzxrMoWU2sjNxLXcHDdPh9FZQttjnDPc5p8wFkA6hoagjEGooeIOClaAcvD6KJbD1GwG2zfkf0b9VFF2zOTD3uaPIFZYN+70tPv8A5V7o0tpraeM7MN5Cp6lVE3NOcauJJ1Jqe5c533gFT2jbLG1bXed8rb+pwS1aPANpTFHAnJzfML0eI+9eSxYD3nefdo0YBekyc6IkNrhmOh+IHvVXDjIjlurCp4ffkkcfuiD9tTl1H8Lv7fr5n1S2oS77yULz9j6qF1oaAId8wTmqhVO99FC56YEBaNsshVA7T/lyH5jlyVxKS0rQEJtcXH3W8dTwCqJOET2nXkmpJQ8CC6K8vfeTifQK5hQVthiztJDYp2tTmw1IGLVKcwlG+XRu4rqw7FDu28XfCDnxPBY6WqbM2NMajohLWZAe84cNBxWvkpCHCbuwmhrRjTDmTiSiT4efAJGsLuSUhmFw/Nzw6JfZOPAdESyEAnVTMMJHUpwkQiEoQQb+7wmOs8jAo4J4QFY4OGI3hxT4EWnun9J9CrEwwULHkswpNW2zYEOcaaf4cUYRAAXDg4fE37uXmFryc3KxCyJBa/Nr213Xt1FfLJetsca/iGB14FLaFnsmYdHC8YHNrtR9EuMvo3Xi7bUj/wCnTxMzTvdhsZxN61kezixxa4Xg0KZ/ZVpPjiXOso+x40T+rFNPlbcEVJbOgENhsJcdBVxW0sjZsxjU9lmtLzwb9VqZeWhQBuwmCvC8n8xT/wCcfC7rCyn/AE0iPviObDGgG+7zoOqvLL2Kl5YEGI+JU1IJAAPBrcOuSvYsY/E79LfUocxqe6APE9SovfqpETLOgD3YNeNCfNO/u+H/AKdv7W/RKYrzmU3cdxU9BG+yoJxlx+0eiGibPSzsiw8z61CNo4a+KX2zs7+YBQGatfYiK9p/s8cDg4Xnh7QG7osZG2SjwXf4zC0ZOF7TycF7AIF1QKcWm/8AaUjq0IcA9ud3mFU0VeXQJXdFAiWw1sLQ2XY8b0GjT8vwn/5WciypaS1wIIxBW0sviLAwYnBilDE7cTJZ2bJ+0iAZC8rWbuWA9FUbOQuyXan+B69Vbu8/RY+1pHNbU8EQBRNhNoE9BkS0XJUgQBOAXJUyKE4JoTggHBOCaE4IAWbl802XiXjjceYwKMeKhAhtK8wfFTTVG0sl2w8Z3H0PmO5D2PZHtHVcOwMeJ05K9tqBvsoMTSnPeH1KmYwQoYDcgAPvxV8utFrt0aJQbraCgvOTQhHvyb3nM80VBYPiOBqa5u/hPEFpNcVJgoUmSimSQGKKBC5ARCGBklTiElEA2gTIkNuie65Dx426KnHJAQzEfcFBig/bvN5ywKlgwy51SrD2ApRIAWPreLneDkyekmxm0Io4Z5g/RSRpehTmurf8Q8QiXQZCakjDduuH88QovZrV2nJiIyoxF4WbLKYrfHLbOxoLA/pN5N9VY6Kl2amKsaOBb3tNfIhXdFjGicLlzcFyA5KuSoDgE5IlTBUoSJQgihOCaE4IByE3ak93miYjqBRQW5pUyR3doDgfEgJsw68cAXdMEFCtJrpl0MGpENkQ8GueWNHgT3hFzOP6fVIAjLF6Y6Ue3CqsZIIolFgUf9qiNzPenttVwxAKtnQwclBEkWlHYDstZudQiGTrTg4d6HiWSMkM+y3BHYWhNVWRquckgvcw34aI1jge0O9AOgwqBSLg6qQpk5zahBFu6UaFDMNSpowMdDeFnbUgbrzofv6LRNy7wqi3G58vMj1CrC9lVHs/OFry3WhH5hdTvBp3hbODFDgCM/ui84hPo4cblprItc4G85jN4+Yfi1GaymWjaeG5SUQ0KMHCoNQp2vWgOSrktEByVdRKmHBKuolAQCgJwTSaJpNUgRxqUHak+2Gw1NwF9MTXBo4nwFUk9abYbSa0Axdj3NHxOWDt22TFqcGCtG4m/U5uKVujk2TZK2jFtWZJ+OC0NGQ9m4OAHcvR4t9D3dV4ZspPls+XjG/wIP8AC9rko4e2gNxFW/lOHeMO5RjRU0qiSUIDQ+aKqtCJVJVcUlUAtV1U1dVARzEAOCrjVhuVrVRxoIcErAhhRg68Y6KZr6qtiMLDUIiBMb3AolAtMjYJWPqmxk6EQGHeqa3onkPF1fRXJKyltzlYlAc69w7I/wDY96eJVnI4U0CPvDiMeeqSMxAueWGo7xqFz02mkbcLT2iQfnF9fztz5i/mtJKW01zam4fMO03vpe3vWAhTAcKj+RzUkOM5hq0kHUGiJnYrT0yFGDhVpBHC9Sh686g264YtBOrasd3ltx6Kwl9rSMS//a/zoVpPpC02++lEQLKN2wb83WGfRyU7YN+bpDPq5Vyg01ftE10TU0WOjbY6F3RjfUoGNtI52DRXV7i/wuHglzg02sS1GCtDvU0wHNxuCo7R2obeAd4/K25v6n4nkOqzUedfE99xNMBg0cgLgoFNz/D0nnJ10Q7zzXTIAaNGAVDbU0abjfeIu/C3Nx9EXOTu6dxo3ohwbkOLvoul7JoCXHee69zvQcEsceQt0zdms9lGYeNOty9QsS1dwhpNATVpODXHEHgfoVgJ2SoryzZzfYDngRoRiln1diPT4cUPF2IuIOXAqSG+lyxtl24WEB5pS4Oxuya8YkccQtRLTzX3XB2lagjVpzCvHLZaHppTA+ieHVVkRInUTSEBy6qRdRANiQ94KujS5aVZpHkZpWALLxCRfiFI4ptwVbaFrBgIFKjE5N58eCAS2LQDGkVpqdBw4nJYszBdEceOGgGAU1oT+/UnAVN+JOpVfIuqa63ol3Sq2mJZVcxAWmfCqg48nVRcTZSIxzTVpoVLBtMYPG6dcv4VnMWeVVzEgdFnYcGh4OHUXrlSmVc09kkck4TkQY38wp4q2uKJQ1VAtV2bR1KX+9j8niUao2twnAqnE/EPut8CVK2SjxMSQOdPAKpjRtYzE41g7R7heeiCbMxYppCG63Nxx6/RGyWzjRe7tHjh0V5AkgFtj8/1Fqss2xmw8BUnFxxKsjL3IxsFP9kt5NJZufkuCqYLjBfX4T7w8itlMS1QqKfkeCwzxVKeH1FQiJa0nw6AXtrXdOHccW9yoYMYwjQirTlpxCsIcYOFQahc/i2ukNpQbt79EQgH9MTA99CreFarDjVh0dd0OBXnRUkCefD9xxHDFp5tNxVz6fpaemMi1wNU72i87h24R7zGni3ehn/aaeCLZtNT/wAw5Pa4f7gFpM4Wm49okMVYz/uj8cX9sP6qN+0tc4p5ua3yBT5wabR8amJQUe1mDA7x0bf45LGxbZJwaObiXnxNPBCxpp7/AHnEjTLoLkuc/oaaC0NocRX9LTf+p2A7lQxppz8cMaC4BQgIebnAwUF7shpzU7tBloR8GjmfQIiz4arZeGSb1eysKgWmMTWgomOauXKghfDCFiwBouXKKAcWUboh3yTdFy5TozP7vZopocgzRIuTkAyFKt0RkOCFy5awhLIYUzWrlyuEka1O3Vy5ANc1V85CFFy5RkcUE7BCpnPLDVpp681y5c99UtYUUloOoTiVy5ZX1ZFwSLkAqcAkXKiKCnLlyIAtoTBYBu55/RVsMXpFy1iKuJCGFbMFy5ctsUV//9k="/>
          <p:cNvSpPr>
            <a:spLocks noChangeAspect="1" noChangeArrowheads="1"/>
          </p:cNvSpPr>
          <p:nvPr/>
        </p:nvSpPr>
        <p:spPr bwMode="auto">
          <a:xfrm>
            <a:off x="63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AutoShape 18" descr="data:image/jpeg;base64,/9j/4AAQSkZJRgABAQAAAQABAAD/2wCEAAkGBhQSERUUEhQUFRUVFBQUFBQVFRUVFBUUFBQVFBQVFBQXHCYeFxkkGRQUHy8gJCcpLCwsFR4xNTAqNSYrLCkBCQoKDgwOFw8PGCkcHBwsKSkpKSkpKSkpLCwpKSwpKSkpKSkpLCwpKSkpLCkpKSkpLCkpKSwpLCkpKSkpKSksLP/AABEIALQA8AMBIgACEQEDEQH/xAAcAAABBQEBAQAAAAAAAAAAAAAEAQIDBQYABwj/xABAEAABAgMFBQUGBQEHBQAAAAABAAIDBBEFITFBUQYSYXGRIoGhscETMkJS0fBicoKS4TMUFSNDVKLxBxZTwtL/xAAYAQADAQEAAAAAAAAAAAAAAAAAAQIDBP/EACARAQEAAgMBAQADAQAAAAAAAAABAhESITEDURNBYSL/2gAMAwEAAhEDEQA/AMkGp4anBqvdm9nhHJe8kQ2EA0xe7HdBy4nitvGUits+x4sb+mwkDF2DRzcbleyuxB/zYoHBjS49TQLXQ4Aa0NADWj3WNwATuV33qs7m0mLPQ9jYGsZ3e0eTUkTY6Dk6M3nuu9AtAa6nqm36nqo51XGMjMbHPH9OI1/A1YfGo8VUTlnRIR3YjS05VwPI4FeiE6ivn1TYku17S1zQ5pxY7zacjyTn1v8AZXD8eb7qXdV3bmz5g0eyroZNATi0/K70KqN1by77jKzRm6l3VNBl3PIa0FxOAF5V/J7IGgMV+7+Ft564JXKT0SWs1urt1byX2egtwh73F5r5o1suwYBg5D6BRfrF8HmxYk3V6Zut/D+1RRbPhvxZDd3AHyS/m/wfx/6843Um6tvNbKQXYb0M8Lx4qkn9l4kO9vbbw979v0Vz6Y1NxsUe6u3VJRJuq0o6JN1TNhkkACpNwAxJ0C1VlbIhtHR7zj7IYD85z5BFujk2zkhYsWNfDbcMXE0b1OPctFI7GQ20MVxeflb2WdcT4LSMg3AAAAYAXADgMAn3Dj5LK5LmIaWkmsFGMawfhAB64lEiAeK7fPLkm0OpUbVo50HI3jQ3joVQ2vsfCigmGBDfkR7h4OblzC0DHkfynuAIqjf4HkM9IvhPLIgo4Yj1BzCFexbXb6AP8J2fabzGI8ljiFtjdzbKzSYNXplkyYhwYbQLgwOPFzryV5svS7HmBEgtIxDW16KM1Yid1O3FK1imZAWWmgIsTTDVmIQ0SGCNErD2qyxJuKwfK6Id0Oii9GjdLiI0scKh4LXDjkfvRYGRst0SL7MYgkOOQoaEleiy7aVJwFD0qq6zpMQ2uI9573OJ5k08FphlxiMsd11n2YyCN2GL/icce8+iMAGoJ1Ka2HW4YeZUrpMUuU1URw4O9ipBLNUbXFuKna+qW9mb7Bui4yoTnOooXTOiAX2ZaaYhKYenTL+FHuOcniUS0FLbGzzIoLmANidAToR6rHPgkO3SDvVpSl9dF6VzxHiFALNZ7URqdoDdbzPxcwPNa/P6f0jLEBYVgiC0OcKxiKkn4K/C3jTEq5ayl57hqla3M/8AJSG9XaUhHGv0XNYp4cvXFTtZRTow7JbVTCVHFPolQED5amF6jIuRpNxVFblpCGw0PaIoBpXNIMjtpOb8VrRg0Ed+azZCOtN9Xd3mUGQt8fGeXp9Vp7DtIw2McLxShGtDRZdXFmO/w6aE/VY/S9Kx9eg2dPsiAbpv0zVjRebMjFpuNFcSm00Vtzu0FnM2mmySUVFB2racWlTDaVhwBT2S43VBHYMcOKq37Qk+6KeKFizj34lGtmOmJuvZbhmdVzcuR8kDDRcrFDm1ToFS7blMCo4AuUhKmgkRgIvQ2/u3C8+Sc+ITcFJCl6YpaNC2CXXlTtggKRImRFwK6i5IIoooQU5zMBoB43pswU+Vih4DhlcfQp4elSPF/K5TQYGZTYUOpRgatSNouonUXUQDKLqLosUNFXEAcVnrU2myhfu+iQHWvbLYQpi7JvqeCxM5NOiOLnGpKWPGLiS4kk5nFCxHqbQqpp9XnnToowmg1vTwFvGdKrKyTc4cj5quoirOi7rqHMU78ljl3FT1ZEpzUwpzCuZrBMJ/LvoioZQsNvJFMargENKkCjYn760gTMiLN7HbRjffCef82JucWl7iG877kdatqtgwnPOQNOJOA6rzSzZrtV1N/NLO6E9e9QnAjyK6LosTYG1pYA2LePmxP6hnzC2UrOsiAOaRTI1qOqUylFmhMKDRPKdvLrkyMouon0SXIBtE1xonOcgZ20WQwS4jmTQfz3JUI52PQVP3wVaybLHVaVltpNqC/ssuBIFcDeaXDILQxSs5d1Vi9ltoW/EL8yEaLdg/Mse4ppPPotedTpr4m0EEfFXgAqyc2oODBTiVQOdz8lGU+RaTTM455q4k88OiEe77+8Er3KJxTBjyg56LRjuVOtyJc5U9qTNXBgy7TvQevROd0qihqZoUcNqna1b6ZuITSiHQ1E9iwUIl7QBucaHXIotsWmKz8w1E2PFiRHCG1rnOyIFRT8Ry5lZ5Yb8VK0EKYGtEZDmRr4LpHZaKb4jmsGjb3fQK5lrBhNyLzqanwwRjhV7irM4OJQ01Pboq6oHAEk8gFq2wA3BrR0HklETi3xWsxTt41bE9FmTUtc1gPYaWkcN5115VGxxhPvwOPDivoMRjq095TI8nDiikWDDiDOrWP8xVOyWaT28ilI1114VrJzrmGrHFp4GleYwK2MXYeSdUQ2mAT8hIFfyuqOlFTWhsLHh1MOkVuN1z/wBpuPcVzZfKzxrMoWU2sjNxLXcHDdPh9FZQttjnDPc5p8wFkA6hoagjEGooeIOClaAcvD6KJbD1GwG2zfkf0b9VFF2zOTD3uaPIFZYN+70tPv8A5V7o0tpraeM7MN5Cp6lVE3NOcauJJ1Jqe5c533gFT2jbLG1bXed8rb+pwS1aPANpTFHAnJzfML0eI+9eSxYD3nefdo0YBekyc6IkNrhmOh+IHvVXDjIjlurCp4ffkkcfuiD9tTl1H8Lv7fr5n1S2oS77yULz9j6qF1oaAId8wTmqhVO99FC56YEBaNsshVA7T/lyH5jlyVxKS0rQEJtcXH3W8dTwCqJOET2nXkmpJQ8CC6K8vfeTifQK5hQVthiztJDYp2tTmw1IGLVKcwlG+XRu4rqw7FDu28XfCDnxPBY6WqbM2NMajohLWZAe84cNBxWvkpCHCbuwmhrRjTDmTiSiT4efAJGsLuSUhmFw/Nzw6JfZOPAdESyEAnVTMMJHUpwkQiEoQQb+7wmOs8jAo4J4QFY4OGI3hxT4EWnun9J9CrEwwULHkswpNW2zYEOcaaf4cUYRAAXDg4fE37uXmFryc3KxCyJBa/Nr213Xt1FfLJetsca/iGB14FLaFnsmYdHC8YHNrtR9EuMvo3Xi7bUj/wCnTxMzTvdhsZxN61kezixxa4Xg0KZ/ZVpPjiXOso+x40T+rFNPlbcEVJbOgENhsJcdBVxW0sjZsxjU9lmtLzwb9VqZeWhQBuwmCvC8n8xT/wCcfC7rCyn/AE0iPviObDGgG+7zoOqvLL2Kl5YEGI+JU1IJAAPBrcOuSvYsY/E79LfUocxqe6APE9SovfqpETLOgD3YNeNCfNO/u+H/AKdv7W/RKYrzmU3cdxU9BG+yoJxlx+0eiGibPSzsiw8z61CNo4a+KX2zs7+YBQGatfYiK9p/s8cDg4Xnh7QG7osZG2SjwXf4zC0ZOF7TycF7AIF1QKcWm/8AaUjq0IcA9ud3mFU0VeXQJXdFAiWw1sLQ2XY8b0GjT8vwn/5WciypaS1wIIxBW0sviLAwYnBilDE7cTJZ2bJ+0iAZC8rWbuWA9FUbOQuyXan+B69Vbu8/RY+1pHNbU8EQBRNhNoE9BkS0XJUgQBOAXJUyKE4JoTggHBOCaE4IAWbl802XiXjjceYwKMeKhAhtK8wfFTTVG0sl2w8Z3H0PmO5D2PZHtHVcOwMeJ05K9tqBvsoMTSnPeH1KmYwQoYDcgAPvxV8utFrt0aJQbraCgvOTQhHvyb3nM80VBYPiOBqa5u/hPEFpNcVJgoUmSimSQGKKBC5ARCGBklTiElEA2gTIkNuie65Dx426KnHJAQzEfcFBig/bvN5ywKlgwy51SrD2ApRIAWPreLneDkyekmxm0Io4Z5g/RSRpehTmurf8Q8QiXQZCakjDduuH88QovZrV2nJiIyoxF4WbLKYrfHLbOxoLA/pN5N9VY6Kl2amKsaOBb3tNfIhXdFjGicLlzcFyA5KuSoDgE5IlTBUoSJQgihOCaE4IByE3ak93miYjqBRQW5pUyR3doDgfEgJsw68cAXdMEFCtJrpl0MGpENkQ8GueWNHgT3hFzOP6fVIAjLF6Y6Ue3CqsZIIolFgUf9qiNzPenttVwxAKtnQwclBEkWlHYDstZudQiGTrTg4d6HiWSMkM+y3BHYWhNVWRquckgvcw34aI1jge0O9AOgwqBSLg6qQpk5zahBFu6UaFDMNSpowMdDeFnbUgbrzofv6LRNy7wqi3G58vMj1CrC9lVHs/OFry3WhH5hdTvBp3hbODFDgCM/ui84hPo4cblprItc4G85jN4+Yfi1GaymWjaeG5SUQ0KMHCoNQp2vWgOSrktEByVdRKmHBKuolAQCgJwTSaJpNUgRxqUHak+2Gw1NwF9MTXBo4nwFUk9abYbSa0Axdj3NHxOWDt22TFqcGCtG4m/U5uKVujk2TZK2jFtWZJ+OC0NGQ9m4OAHcvR4t9D3dV4ZspPls+XjG/wIP8AC9rko4e2gNxFW/lOHeMO5RjRU0qiSUIDQ+aKqtCJVJVcUlUAtV1U1dVARzEAOCrjVhuVrVRxoIcErAhhRg68Y6KZr6qtiMLDUIiBMb3AolAtMjYJWPqmxk6EQGHeqa3onkPF1fRXJKyltzlYlAc69w7I/wDY96eJVnI4U0CPvDiMeeqSMxAueWGo7xqFz02mkbcLT2iQfnF9fztz5i/mtJKW01zam4fMO03vpe3vWAhTAcKj+RzUkOM5hq0kHUGiJnYrT0yFGDhVpBHC9Sh686g264YtBOrasd3ltx6Kwl9rSMS//a/zoVpPpC02++lEQLKN2wb83WGfRyU7YN+bpDPq5Vyg01ftE10TU0WOjbY6F3RjfUoGNtI52DRXV7i/wuHglzg02sS1GCtDvU0wHNxuCo7R2obeAd4/K25v6n4nkOqzUedfE99xNMBg0cgLgoFNz/D0nnJ10Q7zzXTIAaNGAVDbU0abjfeIu/C3Nx9EXOTu6dxo3ohwbkOLvoul7JoCXHee69zvQcEsceQt0zdms9lGYeNOty9QsS1dwhpNATVpODXHEHgfoVgJ2SoryzZzfYDngRoRiln1diPT4cUPF2IuIOXAqSG+lyxtl24WEB5pS4Oxuya8YkccQtRLTzX3XB2lagjVpzCvHLZaHppTA+ieHVVkRInUTSEBy6qRdRANiQ94KujS5aVZpHkZpWALLxCRfiFI4ptwVbaFrBgIFKjE5N58eCAS2LQDGkVpqdBw4nJYszBdEceOGgGAU1oT+/UnAVN+JOpVfIuqa63ol3Sq2mJZVcxAWmfCqg48nVRcTZSIxzTVpoVLBtMYPG6dcv4VnMWeVVzEgdFnYcGh4OHUXrlSmVc09kkck4TkQY38wp4q2uKJQ1VAtV2bR1KX+9j8niUao2twnAqnE/EPut8CVK2SjxMSQOdPAKpjRtYzE41g7R7heeiCbMxYppCG63Nxx6/RGyWzjRe7tHjh0V5AkgFtj8/1Fqss2xmw8BUnFxxKsjL3IxsFP9kt5NJZufkuCqYLjBfX4T7w8itlMS1QqKfkeCwzxVKeH1FQiJa0nw6AXtrXdOHccW9yoYMYwjQirTlpxCsIcYOFQahc/i2ukNpQbt79EQgH9MTA99CreFarDjVh0dd0OBXnRUkCefD9xxHDFp5tNxVz6fpaemMi1wNU72i87h24R7zGni3ehn/aaeCLZtNT/wAw5Pa4f7gFpM4Wm49okMVYz/uj8cX9sP6qN+0tc4p5ua3yBT5wabR8amJQUe1mDA7x0bf45LGxbZJwaObiXnxNPBCxpp7/AHnEjTLoLkuc/oaaC0NocRX9LTf+p2A7lQxppz8cMaC4BQgIebnAwUF7shpzU7tBloR8GjmfQIiz4arZeGSb1eysKgWmMTWgomOauXKghfDCFiwBouXKKAcWUboh3yTdFy5TozP7vZopocgzRIuTkAyFKt0RkOCFy5awhLIYUzWrlyuEka1O3Vy5ANc1V85CFFy5RkcUE7BCpnPLDVpp681y5c99UtYUUloOoTiVy5ZX1ZFwSLkAqcAkXKiKCnLlyIAtoTBYBu55/RVsMXpFy1iKuJCGFbMFy5ctsUV//9k="/>
          <p:cNvSpPr>
            <a:spLocks noChangeAspect="1" noChangeArrowheads="1"/>
          </p:cNvSpPr>
          <p:nvPr/>
        </p:nvSpPr>
        <p:spPr bwMode="auto">
          <a:xfrm>
            <a:off x="215900" y="-47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AutoShape 20" descr="data:image/jpeg;base64,/9j/4AAQSkZJRgABAQAAAQABAAD/2wCEAAkGBhIQEA8QEA8PDxAQDw8QEA8PDw8PDQ0PFBAVFBQQFBIXHCYeFxkjGRIUHy8gIycpLCwtFR4xNTAqNSYrLCkBCQoKDgwOFA8PFCkcHBwpKSkpKSkpLCkpKSwpKSwpLCksKSksKSkpKSksLCkpKSksKSkpLCwsKSkpKSkpKSkpKf/AABEIAOEA4QMBIgACEQEDEQH/xAAcAAEAAgIDAQAAAAAAAAAAAAAAAQIDBAYHCAX/xABCEAACAQICBwQGBwYFBQAAAAAAAQIDEQQhBQYHEjFBURNhcZEUIjKBocFScoKisdHwIzNCU2JjRJKywvEVJKPD4f/EABcBAQEBAQAAAAAAAAAAAAAAAAABAgP/xAAcEQEBAQACAwEAAAAAAAAAAAAAARExUQISIUH/2gAMAwEAAhEDEQA/AOjgAAAAAAAAAAAAAAAALAAATYCAAAAAAAAAAAAAAAAAAAAAAAAAAAAPu6sal4rSE7Yek9xNKdafq0afjLm+5XYHwj7GgtUMZjXbDYepUXOpbdpR8ZvI7o1X2N4TDbs8R/3dZWd5rdoRfH1afP7VznkIxhaKSSXCKSUV4JFTXTeiNgtSSTxWKhT6woRdSS+3Ky+By7R2xjR1K2/Tq12uLq1Wk39WNkc37bMpGTzKmvj4bUPR9P2MDhVbrTU3965vw0DhkssNhl4UaX5GwnkyL+qx97Na9TV7Cy9rDYaXjRp/kfKxmzrR1V+tgaGfOEXTf3Wj7zeQlLgPvZrgGkdiOAqX7OVfDv8ApmqkfKS+Zw/TGw7FU7yw1aliEv4ZXo1fjeL80d4uo8kWclwsT6uvKOltBYjCS3MRQqUZct+LSfhLg/caB62xmBp1YunUhCrCXGE4qUWvBnXOtGxahW3p4OXotTN9nK8sPLuXOHxXcRXR4Pp6e1bxGBqdniaUqb/hlxp1F1jJZM+YAAAAAAAAAAAAAAAAAJSEY3y+HNnd+zHZbGhGGLxkFKu0pUqMldYdcVKSfGf4eJR8PUDY9KsoYnSClTpO0oYbONWouKdR8Yx7uPgdzYbB06FONOnCFOEElGnBKMYruSMsqlsviYEwzavUqXKSeaYXQFQfEssn4leXgG+AEpcSOTJbzZTfyZReXBEyWaKuXDwJTzb6BBcWI82E8vEPgkFI9S8ZX4lZLkVnnaK9/gTFamldD0cVTlSr0oVqUuMZK9n1T4p96Ok9e9lVXB71fC71fDK7lHjWw6/qt7Ue9cOfU75crZIThf8AIzwryKDtvaTsvVp4zAw4XlWw0Vlbi6lJfjHy6HUgUAAAAAAAAAAAA5Xs51OeksXGEk/R6VqleS5xvlTT6yeXhcDmWx/Z+pbukcTC6Tvhaclk2n+/a6dPPodw1ZW4cSKcI04qMUoxjFRjGKsoxSskl0MLNMjYAID6iUuZWU7GPN5FRaVXNlbtmSFEzRpAa/Zst2JtKmW7MumNPsiOzZu9mVdMaY1bvLoi8anN+4ySpmOVMqJvZd7HBd7KXs+peL5viTFLW8Qss2Lc2LXzZFRJXzR0xtX2f9k5Y/CwtTbviKUVlTk3+9S+i3xXJ5+HdG9fhwMOKw8ZRlGUVKMouMotXjKLVmmuljPDTyYDlO0LVB6OxTUU/R6t50JcbK+dNvrH8LHFgAAAAAAAAJjG+SzbPTGzrVVaPwNOm1+2qJVcQ+faSXseEVZefU6Z2Uau+maRpuUb0sOu3qX4NxdoRfjJryZ6LqSaWXMqVjqVLvoUaIv1JCBSc7FpMw2uyCYxubFOkKVM2YQKIjSMigWSDZFRYENkXAkhkNkXIoUlEu2QNRhlAx2sbDRjlE3KzYqnzYtfjkivAs1fN8BVRvdBklmyHJv2VZdX8iFBLNu76viSq41r3qz6fg6tGy7WP7Sg3xVSPBfaXq+884Tg4tpppptNPimuKPWVXPM6D2tavejY11oRtSxSdRdFVTtUj52l9ozOlcHABQAAAAlIDvfYboXssFUxDXrYmq912z7Kn6q+85HYdeTv3Hz9VNG+jYLCULWdPD00/rON5fFs3ZJ34lqIuLC/VDIgx1Zci1KJj5m1SiQZqcTKRFEtlBsqCGABAIFyAADIuRcXCpuQ0QxcgxTRWLXPMytGLgzesrNt9xWyRZrqyt0u8ijd8rHBdrOhu30dUmleeGkq0eu77NT7rv7jnW8+hp6QwqqQqUpcKkJwfhKLT/Ez+q8qAzYzDOlUqU5e1TnKD8Yya+RhNAAAB9HV3B9ti8LS49piKMH4Oor/AAPnHJtmtLe0tgF/fUv8sZS+RZyPTTXG3uNbdfU2GsnY19zvJUhmRJ9xO6+pWd7GRSmjcpI1KRt0kIM6DYTKtmgIFyCBcEMMACAwFypJFyKXIBFwLGKRlRjmWIjIX6ImN+ge93AVuzFXRmafUw10ZqvN+0LC9npPGxSsnWc14TSn/uOOnNNrkLaUqv6VKg//AB2+Rws2AAAHJNnOI3NK4CWWddQz4eunD/ccbN3Q2M7HE4er/LrUp/5Zp/Is5HrCV7ZGHcXVmeMr8OauvAwOmv0yeSRFl1+JE7fS+JO7EZdDKqUjcpGnE2qbEGcq2SiGbZQRcEGVSQwQBJAuQAIDZBFCCbkICyKzLpFZlgql3jd7xlzRD3QG53mHEL3mbcXX4mDE5GaOhNr8r6Tl3UKC+638zhJyvahiN/SmK/o7Kn740o3OKGwAAAIAD1PqfpH0jA4Ote7nQp731lHdl8Ys+lOmk8zrrYbpjtMFVwzd5Yeq3Fc+yqZr7yl5nY9SF82Xy7T9Y95E3fQjtFyROb7jmrHJWZmpyMckvEQYVtpgpFlzcrKCAQAIJIIBAZAAAhsiobCBeEQLJFGXkygDNdH+JV1FzRa3RkN9UBWyZp4mor58Opt7q62OMa5aT7DBYyq+VGcY/WmtyK85Ig6B1kx3b4zFVuVSvVkvq7zt8LHzQDYAAAAAOZbKNYPRNI0lJ2p4lejz6Jya3Je6SXmz0U1fI8iwm4tNNppppp2aa4NM9K7PdZlj8DSquV61NKlXXPtYr2vtKz97NT7MSuQOSWS4k2b45F5JJXMaTfcjmqbpcMyrjYtvWyXEONs3xIq0JGVM17WLxkJTGVlbkpho3rKGwRYhoCSrYaI3SA2EiVEvGBFVjEy8BwKSYVDY4AeARXdT4ZBtrv8AAl2ZVya7wrFiaitkdUbZtObtGjhIv1qsu1qL+3DKN/GV39k7Lx2KSTk2lGKcpPkkldvyPN2tmnXjcXWru+7KW7TT/hpRygvLPxbE7R8gAGgAAAAADl+zTXD/AKfi12jfo9e1OsuUPo1fst+TZxAAeu4yTSaaaeaazTXVFKl72WS6nVWyHX9SjHR2Jn60csLUk/bj/Ib6rl3ZckdsbxbN+xnhTKPiSlzZEYWzYXrPuObaVnm+BCXMl5u3Il5u3JcQCkZFIx2u+4Igy2G6UUid4umLbg3CN8bw0WsRvFbkAS2RYkh/r8wBHAfrxIv5fgBLVzWxNZpWMleqoq98/wATi2tes9PBUJV6jvJ3jSp3zq1LZRXdzb5Io4pta1r7Gj6HTl+1rq9Vp506N/Z8ZNeSfU6dNrSWkZ4irUrVZb1SpJyk/klySWXuNU0gAAAAAAAAAALU6ji002mmmmnZprNNM7y2abS44uMcLipqOKStCo3ZYpL/ANndz4o6LLQm0002mndNZNNc0yy4j1s88mTPLJHU2oW1xPdw2kJWllGGKfCXRVej/q8+p2rTqppNNSTzTTTTT5p80L47wbjJ7K7yVku9lVm7kvN+BzaTe0e8cEkRLN26ZkvNoCz4olLNlb+t7iY8WAXAnoRHmRfIC3694Ivlcl//AECCH/x+QbIlKwC/67zHWrqPH/kxYjFpcOJxbWrXKjgYb9aW9Ukn2dCLXaVH8o97Lg3dYdYKWFpTr15WjHJRWcpy5QiubZ0FrPrNVx9Z1arsllTpp+pSh0XV9XzI1l1nrY+r2laWSuqdKP7ulF8kuvV8WfINIAAAAAAAAAAAAAAAAHLdUNpGJ0faF+3w/wDIqN+ov7cv4fDNdxxIF3B6R1Z19wmPSVKruVbZ0KtoVV4cpe45JGtbieS4yaaabTWaayaZy7QW1HH4W0XUWIpr+DEXm0uin7S8y/KmPREaiu3fiXjxbOttA7X8HWSWI3sJU/qvOi33TSuvejmOC05RrK9HEUqqf0KkJfBO5n06NfYjxYhxZq+kNBYt9CetXW3Dn4iPzNP0y3Ir6a+hPU1vQZV1Elx4HzqmMaTbaiuryXmfA0rrzgqF+1xdNv6FOXaz8o3+JfU1ymrjUuGbPn4zSSjFznOMIRV3KUlGK8Wzq/Te2VWccHQfdVr8PFU4/NnX2l9YcRi5b2IrTqdIt2px+rBZIuDsjWna3CG9TwKVSXB15p9nH6kX7Xi8vE6ux2OqV5yq1ZyqVJO8pzd5M1wAAAAAAAAAAAAAAAAAAAAAAAAALRm07ptPqsn5lQB9XC6142kkqeMxMUuCVWbXk2fSpbStJR/xc39aFKX4xOMAu0crltQ0k/8AEr3UaN/9JqV9ftIT442svquMP9KRx8DaNrFaUrVf3tarU+vUnJfFmqAQAAAAAAAAAAAAAAAAAAAAAAAAAAAAAAAAAAAAAAAAAAAAAAAAAAAAAAAAf//Z"/>
          <p:cNvSpPr>
            <a:spLocks noChangeAspect="1" noChangeArrowheads="1"/>
          </p:cNvSpPr>
          <p:nvPr/>
        </p:nvSpPr>
        <p:spPr bwMode="auto">
          <a:xfrm>
            <a:off x="368300" y="1476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 name="テキスト ボックス 3"/>
          <p:cNvSpPr txBox="1"/>
          <p:nvPr/>
        </p:nvSpPr>
        <p:spPr>
          <a:xfrm>
            <a:off x="1123041" y="1567911"/>
            <a:ext cx="2486578" cy="923330"/>
          </a:xfrm>
          <a:prstGeom prst="rect">
            <a:avLst/>
          </a:prstGeom>
          <a:noFill/>
        </p:spPr>
        <p:txBody>
          <a:bodyPr wrap="none" rtlCol="0">
            <a:spAutoFit/>
          </a:bodyPr>
          <a:lstStyle/>
          <a:p>
            <a:r>
              <a:rPr kumimoji="1" lang="ja-JP" altLang="en-US" b="1" dirty="0" smtClean="0"/>
              <a:t>たまってくる</a:t>
            </a:r>
            <a:endParaRPr kumimoji="1" lang="en-US" altLang="ja-JP" b="1" dirty="0" smtClean="0"/>
          </a:p>
          <a:p>
            <a:r>
              <a:rPr lang="ja-JP" altLang="en-US" b="1" dirty="0"/>
              <a:t>汚れて</a:t>
            </a:r>
            <a:r>
              <a:rPr lang="ja-JP" altLang="en-US" b="1" dirty="0" smtClean="0"/>
              <a:t>くる</a:t>
            </a:r>
            <a:endParaRPr lang="en-US" altLang="ja-JP" b="1" dirty="0" smtClean="0"/>
          </a:p>
          <a:p>
            <a:r>
              <a:rPr kumimoji="1" lang="ja-JP" altLang="en-US" b="1" dirty="0" smtClean="0"/>
              <a:t>持参しなくては</a:t>
            </a:r>
            <a:r>
              <a:rPr kumimoji="1" lang="ja-JP" altLang="en-US" b="1" dirty="0"/>
              <a:t>いけない</a:t>
            </a:r>
          </a:p>
        </p:txBody>
      </p:sp>
      <p:sp>
        <p:nvSpPr>
          <p:cNvPr id="16" name="テキスト ボックス 15"/>
          <p:cNvSpPr txBox="1"/>
          <p:nvPr/>
        </p:nvSpPr>
        <p:spPr>
          <a:xfrm>
            <a:off x="5880141" y="1567911"/>
            <a:ext cx="1930337" cy="923330"/>
          </a:xfrm>
          <a:prstGeom prst="rect">
            <a:avLst/>
          </a:prstGeom>
          <a:noFill/>
        </p:spPr>
        <p:txBody>
          <a:bodyPr wrap="none" rtlCol="0">
            <a:spAutoFit/>
          </a:bodyPr>
          <a:lstStyle/>
          <a:p>
            <a:r>
              <a:rPr kumimoji="1" lang="ja-JP" altLang="en-US" b="1" dirty="0" smtClean="0"/>
              <a:t>ゴミ袋になる</a:t>
            </a:r>
            <a:endParaRPr kumimoji="1" lang="en-US" altLang="ja-JP" b="1" dirty="0" smtClean="0"/>
          </a:p>
          <a:p>
            <a:r>
              <a:rPr lang="ja-JP" altLang="en-US" b="1" dirty="0"/>
              <a:t>リサイクル</a:t>
            </a:r>
            <a:r>
              <a:rPr lang="ja-JP" altLang="en-US" b="1" dirty="0" smtClean="0"/>
              <a:t>できる</a:t>
            </a:r>
            <a:endParaRPr lang="en-US" altLang="ja-JP" b="1" dirty="0" smtClean="0"/>
          </a:p>
          <a:p>
            <a:r>
              <a:rPr kumimoji="1" lang="ja-JP" altLang="en-US" b="1" dirty="0"/>
              <a:t>ほしい時手に入る</a:t>
            </a:r>
            <a:endParaRPr kumimoji="1" lang="en-US" altLang="ja-JP" b="1"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05992" y="2729624"/>
            <a:ext cx="3698456" cy="3210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160374" y="2753373"/>
            <a:ext cx="3369873" cy="2834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スマイル 11"/>
          <p:cNvSpPr/>
          <p:nvPr/>
        </p:nvSpPr>
        <p:spPr>
          <a:xfrm>
            <a:off x="8100392" y="1434190"/>
            <a:ext cx="914400" cy="914400"/>
          </a:xfrm>
          <a:prstGeom prst="smileyFac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Line 15"/>
          <p:cNvSpPr>
            <a:spLocks noChangeShapeType="1"/>
          </p:cNvSpPr>
          <p:nvPr/>
        </p:nvSpPr>
        <p:spPr bwMode="auto">
          <a:xfrm>
            <a:off x="395288" y="1268413"/>
            <a:ext cx="8353425" cy="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 name="フッター プレースホルダー 4"/>
          <p:cNvSpPr>
            <a:spLocks noGrp="1"/>
          </p:cNvSpPr>
          <p:nvPr>
            <p:ph type="ftr" sz="quarter" idx="11"/>
          </p:nvPr>
        </p:nvSpPr>
        <p:spPr/>
        <p:txBody>
          <a:bodyPr/>
          <a:lstStyle/>
          <a:p>
            <a:r>
              <a:rPr kumimoji="1" lang="en-US" altLang="ja-JP" smtClean="0"/>
              <a:t>©YLCA.Lab</a:t>
            </a:r>
            <a:endParaRPr kumimoji="1" lang="ja-JP" altLang="en-US"/>
          </a:p>
        </p:txBody>
      </p:sp>
      <p:sp>
        <p:nvSpPr>
          <p:cNvPr id="9" name="スライド番号プレースホルダー 8"/>
          <p:cNvSpPr>
            <a:spLocks noGrp="1"/>
          </p:cNvSpPr>
          <p:nvPr>
            <p:ph type="sldNum" sz="quarter" idx="12"/>
          </p:nvPr>
        </p:nvSpPr>
        <p:spPr/>
        <p:txBody>
          <a:bodyPr/>
          <a:lstStyle/>
          <a:p>
            <a:fld id="{A799F405-BE3A-4643-8A41-FFEBEE90D9DB}" type="slidenum">
              <a:rPr kumimoji="1" lang="ja-JP" altLang="en-US" smtClean="0"/>
              <a:t>4</a:t>
            </a:fld>
            <a:endParaRPr kumimoji="1" lang="ja-JP" altLang="en-US"/>
          </a:p>
        </p:txBody>
      </p:sp>
    </p:spTree>
    <p:extLst>
      <p:ext uri="{BB962C8B-B14F-4D97-AF65-F5344CB8AC3E}">
        <p14:creationId xmlns:p14="http://schemas.microsoft.com/office/powerpoint/2010/main" val="855805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4929671" y="1638455"/>
            <a:ext cx="3807167" cy="503090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2"/>
          <p:cNvSpPr/>
          <p:nvPr/>
        </p:nvSpPr>
        <p:spPr>
          <a:xfrm>
            <a:off x="520700" y="1628800"/>
            <a:ext cx="3691260" cy="4896544"/>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65938" y="147637"/>
            <a:ext cx="8470900" cy="1143000"/>
          </a:xfrm>
        </p:spPr>
        <p:txBody>
          <a:bodyPr>
            <a:normAutofit fontScale="90000"/>
          </a:bodyPr>
          <a:lstStyle/>
          <a:p>
            <a:r>
              <a:rPr lang="ja-JP" altLang="en-US" dirty="0" smtClean="0"/>
              <a:t>環境にやさしい買い物</a:t>
            </a:r>
            <a:r>
              <a:rPr lang="en-US" altLang="ja-JP" dirty="0" smtClean="0"/>
              <a:t/>
            </a:r>
            <a:br>
              <a:rPr lang="en-US" altLang="ja-JP" dirty="0" smtClean="0"/>
            </a:br>
            <a:r>
              <a:rPr lang="ja-JP" altLang="en-US" dirty="0" smtClean="0"/>
              <a:t>どっちを使えばいい？</a:t>
            </a:r>
            <a:endParaRPr kumimoji="1" lang="ja-JP" altLang="en-US" dirty="0"/>
          </a:p>
        </p:txBody>
      </p:sp>
      <p:sp>
        <p:nvSpPr>
          <p:cNvPr id="6" name="AutoShape 16" descr="data:image/jpeg;base64,/9j/4AAQSkZJRgABAQAAAQABAAD/2wCEAAkGBhQSERUUEhQUFRUVFBQUFBQVFRUVFBUUFBQVFBQVFBQXHCYeFxkkGRQUHy8gJCcpLCwsFR4xNTAqNSYrLCkBCQoKDgwOFw8PGCkcHBwsKSkpKSkpKSkpLCwpKSwpKSkpKSkpLCwpKSkpLCkpKSkpLCkpKSwpLCkpKSkpKSksLP/AABEIALQA8AMBIgACEQEDEQH/xAAcAAABBQEBAQAAAAAAAAAAAAAEAQIDBQYABwj/xABAEAABAgMFBQUGBQEHBQAAAAABAAIDBBEFITFBUQYSYXGRIoGhscETMkJS0fBicoKS4TMUFSNDVKLxBxZTwtL/xAAYAQADAQEAAAAAAAAAAAAAAAAAAQIDBP/EACARAQEAAgMBAQADAQAAAAAAAAABAhESITEDURNBYSL/2gAMAwEAAhEDEQA/AMkGp4anBqvdm9nhHJe8kQ2EA0xe7HdBy4nitvGUits+x4sb+mwkDF2DRzcbleyuxB/zYoHBjS49TQLXQ4Aa0NADWj3WNwATuV33qs7m0mLPQ9jYGsZ3e0eTUkTY6Dk6M3nuu9AtAa6nqm36nqo51XGMjMbHPH9OI1/A1YfGo8VUTlnRIR3YjS05VwPI4FeiE6ivn1TYku17S1zQ5pxY7zacjyTn1v8AZXD8eb7qXdV3bmz5g0eyroZNATi0/K70KqN1by77jKzRm6l3VNBl3PIa0FxOAF5V/J7IGgMV+7+Ft564JXKT0SWs1urt1byX2egtwh73F5r5o1suwYBg5D6BRfrF8HmxYk3V6Zut/D+1RRbPhvxZDd3AHyS/m/wfx/6843Um6tvNbKQXYb0M8Lx4qkn9l4kO9vbbw979v0Vz6Y1NxsUe6u3VJRJuq0o6JN1TNhkkACpNwAxJ0C1VlbIhtHR7zj7IYD85z5BFujk2zkhYsWNfDbcMXE0b1OPctFI7GQ20MVxeflb2WdcT4LSMg3AAAAYAXADgMAn3Dj5LK5LmIaWkmsFGMawfhAB64lEiAeK7fPLkm0OpUbVo50HI3jQ3joVQ2vsfCigmGBDfkR7h4OblzC0DHkfynuAIqjf4HkM9IvhPLIgo4Yj1BzCFexbXb6AP8J2fabzGI8ljiFtjdzbKzSYNXplkyYhwYbQLgwOPFzryV5svS7HmBEgtIxDW16KM1Yid1O3FK1imZAWWmgIsTTDVmIQ0SGCNErD2qyxJuKwfK6Id0Oii9GjdLiI0scKh4LXDjkfvRYGRst0SL7MYgkOOQoaEleiy7aVJwFD0qq6zpMQ2uI9573OJ5k08FphlxiMsd11n2YyCN2GL/icce8+iMAGoJ1Ka2HW4YeZUrpMUuU1URw4O9ipBLNUbXFuKna+qW9mb7Bui4yoTnOooXTOiAX2ZaaYhKYenTL+FHuOcniUS0FLbGzzIoLmANidAToR6rHPgkO3SDvVpSl9dF6VzxHiFALNZ7URqdoDdbzPxcwPNa/P6f0jLEBYVgiC0OcKxiKkn4K/C3jTEq5ayl57hqla3M/8AJSG9XaUhHGv0XNYp4cvXFTtZRTow7JbVTCVHFPolQED5amF6jIuRpNxVFblpCGw0PaIoBpXNIMjtpOb8VrRg0Ed+azZCOtN9Xd3mUGQt8fGeXp9Vp7DtIw2McLxShGtDRZdXFmO/w6aE/VY/S9Kx9eg2dPsiAbpv0zVjRebMjFpuNFcSm00Vtzu0FnM2mmySUVFB2racWlTDaVhwBT2S43VBHYMcOKq37Qk+6KeKFizj34lGtmOmJuvZbhmdVzcuR8kDDRcrFDm1ToFS7blMCo4AuUhKmgkRgIvQ2/u3C8+Sc+ITcFJCl6YpaNC2CXXlTtggKRImRFwK6i5IIoooQU5zMBoB43pswU+Vih4DhlcfQp4elSPF/K5TQYGZTYUOpRgatSNouonUXUQDKLqLosUNFXEAcVnrU2myhfu+iQHWvbLYQpi7JvqeCxM5NOiOLnGpKWPGLiS4kk5nFCxHqbQqpp9XnnToowmg1vTwFvGdKrKyTc4cj5quoirOi7rqHMU78ljl3FT1ZEpzUwpzCuZrBMJ/LvoioZQsNvJFMargENKkCjYn760gTMiLN7HbRjffCef82JucWl7iG877kdatqtgwnPOQNOJOA6rzSzZrtV1N/NLO6E9e9QnAjyK6LosTYG1pYA2LePmxP6hnzC2UrOsiAOaRTI1qOqUylFmhMKDRPKdvLrkyMouon0SXIBtE1xonOcgZ20WQwS4jmTQfz3JUI52PQVP3wVaybLHVaVltpNqC/ssuBIFcDeaXDILQxSs5d1Vi9ltoW/EL8yEaLdg/Mse4ppPPotedTpr4m0EEfFXgAqyc2oODBTiVQOdz8lGU+RaTTM455q4k88OiEe77+8Er3KJxTBjyg56LRjuVOtyJc5U9qTNXBgy7TvQevROd0qihqZoUcNqna1b6ZuITSiHQ1E9iwUIl7QBucaHXIotsWmKz8w1E2PFiRHCG1rnOyIFRT8Ry5lZ5Yb8VK0EKYGtEZDmRr4LpHZaKb4jmsGjb3fQK5lrBhNyLzqanwwRjhV7irM4OJQ01Pboq6oHAEk8gFq2wA3BrR0HklETi3xWsxTt41bE9FmTUtc1gPYaWkcN5115VGxxhPvwOPDivoMRjq095TI8nDiikWDDiDOrWP8xVOyWaT28ilI1114VrJzrmGrHFp4GleYwK2MXYeSdUQ2mAT8hIFfyuqOlFTWhsLHh1MOkVuN1z/wBpuPcVzZfKzxrMoWU2sjNxLXcHDdPh9FZQttjnDPc5p8wFkA6hoagjEGooeIOClaAcvD6KJbD1GwG2zfkf0b9VFF2zOTD3uaPIFZYN+70tPv8A5V7o0tpraeM7MN5Cp6lVE3NOcauJJ1Jqe5c533gFT2jbLG1bXed8rb+pwS1aPANpTFHAnJzfML0eI+9eSxYD3nefdo0YBekyc6IkNrhmOh+IHvVXDjIjlurCp4ffkkcfuiD9tTl1H8Lv7fr5n1S2oS77yULz9j6qF1oaAId8wTmqhVO99FC56YEBaNsshVA7T/lyH5jlyVxKS0rQEJtcXH3W8dTwCqJOET2nXkmpJQ8CC6K8vfeTifQK5hQVthiztJDYp2tTmw1IGLVKcwlG+XRu4rqw7FDu28XfCDnxPBY6WqbM2NMajohLWZAe84cNBxWvkpCHCbuwmhrRjTDmTiSiT4efAJGsLuSUhmFw/Nzw6JfZOPAdESyEAnVTMMJHUpwkQiEoQQb+7wmOs8jAo4J4QFY4OGI3hxT4EWnun9J9CrEwwULHkswpNW2zYEOcaaf4cUYRAAXDg4fE37uXmFryc3KxCyJBa/Nr213Xt1FfLJetsca/iGB14FLaFnsmYdHC8YHNrtR9EuMvo3Xi7bUj/wCnTxMzTvdhsZxN61kezixxa4Xg0KZ/ZVpPjiXOso+x40T+rFNPlbcEVJbOgENhsJcdBVxW0sjZsxjU9lmtLzwb9VqZeWhQBuwmCvC8n8xT/wCcfC7rCyn/AE0iPviObDGgG+7zoOqvLL2Kl5YEGI+JU1IJAAPBrcOuSvYsY/E79LfUocxqe6APE9SovfqpETLOgD3YNeNCfNO/u+H/AKdv7W/RKYrzmU3cdxU9BG+yoJxlx+0eiGibPSzsiw8z61CNo4a+KX2zs7+YBQGatfYiK9p/s8cDg4Xnh7QG7osZG2SjwXf4zC0ZOF7TycF7AIF1QKcWm/8AaUjq0IcA9ud3mFU0VeXQJXdFAiWw1sLQ2XY8b0GjT8vwn/5WciypaS1wIIxBW0sviLAwYnBilDE7cTJZ2bJ+0iAZC8rWbuWA9FUbOQuyXan+B69Vbu8/RY+1pHNbU8EQBRNhNoE9BkS0XJUgQBOAXJUyKE4JoTggHBOCaE4IAWbl802XiXjjceYwKMeKhAhtK8wfFTTVG0sl2w8Z3H0PmO5D2PZHtHVcOwMeJ05K9tqBvsoMTSnPeH1KmYwQoYDcgAPvxV8utFrt0aJQbraCgvOTQhHvyb3nM80VBYPiOBqa5u/hPEFpNcVJgoUmSimSQGKKBC5ARCGBklTiElEA2gTIkNuie65Dx426KnHJAQzEfcFBig/bvN5ywKlgwy51SrD2ApRIAWPreLneDkyekmxm0Io4Z5g/RSRpehTmurf8Q8QiXQZCakjDduuH88QovZrV2nJiIyoxF4WbLKYrfHLbOxoLA/pN5N9VY6Kl2amKsaOBb3tNfIhXdFjGicLlzcFyA5KuSoDgE5IlTBUoSJQgihOCaE4IByE3ak93miYjqBRQW5pUyR3doDgfEgJsw68cAXdMEFCtJrpl0MGpENkQ8GueWNHgT3hFzOP6fVIAjLF6Y6Ue3CqsZIIolFgUf9qiNzPenttVwxAKtnQwclBEkWlHYDstZudQiGTrTg4d6HiWSMkM+y3BHYWhNVWRquckgvcw34aI1jge0O9AOgwqBSLg6qQpk5zahBFu6UaFDMNSpowMdDeFnbUgbrzofv6LRNy7wqi3G58vMj1CrC9lVHs/OFry3WhH5hdTvBp3hbODFDgCM/ui84hPo4cblprItc4G85jN4+Yfi1GaymWjaeG5SUQ0KMHCoNQp2vWgOSrktEByVdRKmHBKuolAQCgJwTSaJpNUgRxqUHak+2Gw1NwF9MTXBo4nwFUk9abYbSa0Axdj3NHxOWDt22TFqcGCtG4m/U5uKVujk2TZK2jFtWZJ+OC0NGQ9m4OAHcvR4t9D3dV4ZspPls+XjG/wIP8AC9rko4e2gNxFW/lOHeMO5RjRU0qiSUIDQ+aKqtCJVJVcUlUAtV1U1dVARzEAOCrjVhuVrVRxoIcErAhhRg68Y6KZr6qtiMLDUIiBMb3AolAtMjYJWPqmxk6EQGHeqa3onkPF1fRXJKyltzlYlAc69w7I/wDY96eJVnI4U0CPvDiMeeqSMxAueWGo7xqFz02mkbcLT2iQfnF9fztz5i/mtJKW01zam4fMO03vpe3vWAhTAcKj+RzUkOM5hq0kHUGiJnYrT0yFGDhVpBHC9Sh686g264YtBOrasd3ltx6Kwl9rSMS//a/zoVpPpC02++lEQLKN2wb83WGfRyU7YN+bpDPq5Vyg01ftE10TU0WOjbY6F3RjfUoGNtI52DRXV7i/wuHglzg02sS1GCtDvU0wHNxuCo7R2obeAd4/K25v6n4nkOqzUedfE99xNMBg0cgLgoFNz/D0nnJ10Q7zzXTIAaNGAVDbU0abjfeIu/C3Nx9EXOTu6dxo3ohwbkOLvoul7JoCXHee69zvQcEsceQt0zdms9lGYeNOty9QsS1dwhpNATVpODXHEHgfoVgJ2SoryzZzfYDngRoRiln1diPT4cUPF2IuIOXAqSG+lyxtl24WEB5pS4Oxuya8YkccQtRLTzX3XB2lagjVpzCvHLZaHppTA+ieHVVkRInUTSEBy6qRdRANiQ94KujS5aVZpHkZpWALLxCRfiFI4ptwVbaFrBgIFKjE5N58eCAS2LQDGkVpqdBw4nJYszBdEceOGgGAU1oT+/UnAVN+JOpVfIuqa63ol3Sq2mJZVcxAWmfCqg48nVRcTZSIxzTVpoVLBtMYPG6dcv4VnMWeVVzEgdFnYcGh4OHUXrlSmVc09kkck4TkQY38wp4q2uKJQ1VAtV2bR1KX+9j8niUao2twnAqnE/EPut8CVK2SjxMSQOdPAKpjRtYzE41g7R7heeiCbMxYppCG63Nxx6/RGyWzjRe7tHjh0V5AkgFtj8/1Fqss2xmw8BUnFxxKsjL3IxsFP9kt5NJZufkuCqYLjBfX4T7w8itlMS1QqKfkeCwzxVKeH1FQiJa0nw6AXtrXdOHccW9yoYMYwjQirTlpxCsIcYOFQahc/i2ukNpQbt79EQgH9MTA99CreFarDjVh0dd0OBXnRUkCefD9xxHDFp5tNxVz6fpaemMi1wNU72i87h24R7zGni3ehn/aaeCLZtNT/wAw5Pa4f7gFpM4Wm49okMVYz/uj8cX9sP6qN+0tc4p5ua3yBT5wabR8amJQUe1mDA7x0bf45LGxbZJwaObiXnxNPBCxpp7/AHnEjTLoLkuc/oaaC0NocRX9LTf+p2A7lQxppz8cMaC4BQgIebnAwUF7shpzU7tBloR8GjmfQIiz4arZeGSb1eysKgWmMTWgomOauXKghfDCFiwBouXKKAcWUboh3yTdFy5TozP7vZopocgzRIuTkAyFKt0RkOCFy5awhLIYUzWrlyuEka1O3Vy5ANc1V85CFFy5RkcUE7BCpnPLDVpp681y5c99UtYUUloOoTiVy5ZX1ZFwSLkAqcAkXKiKCnLlyIAtoTBYBu55/RVsMXpFy1iKuJCGFbMFy5ctsUV//9k="/>
          <p:cNvSpPr>
            <a:spLocks noChangeAspect="1" noChangeArrowheads="1"/>
          </p:cNvSpPr>
          <p:nvPr/>
        </p:nvSpPr>
        <p:spPr bwMode="auto">
          <a:xfrm>
            <a:off x="63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AutoShape 18" descr="data:image/jpeg;base64,/9j/4AAQSkZJRgABAQAAAQABAAD/2wCEAAkGBhQSERUUEhQUFRUVFBQUFBQVFRUVFBUUFBQVFBQVFBQXHCYeFxkkGRQUHy8gJCcpLCwsFR4xNTAqNSYrLCkBCQoKDgwOFw8PGCkcHBwsKSkpKSkpKSkpLCwpKSwpKSkpKSkpLCwpKSkpLCkpKSkpLCkpKSwpLCkpKSkpKSksLP/AABEIALQA8AMBIgACEQEDEQH/xAAcAAABBQEBAQAAAAAAAAAAAAAEAQIDBQYABwj/xABAEAABAgMFBQUGBQEHBQAAAAABAAIDBBEFITFBUQYSYXGRIoGhscETMkJS0fBicoKS4TMUFSNDVKLxBxZTwtL/xAAYAQADAQEAAAAAAAAAAAAAAAAAAQIDBP/EACARAQEAAgMBAQADAQAAAAAAAAABAhESITEDURNBYSL/2gAMAwEAAhEDEQA/AMkGp4anBqvdm9nhHJe8kQ2EA0xe7HdBy4nitvGUits+x4sb+mwkDF2DRzcbleyuxB/zYoHBjS49TQLXQ4Aa0NADWj3WNwATuV33qs7m0mLPQ9jYGsZ3e0eTUkTY6Dk6M3nuu9AtAa6nqm36nqo51XGMjMbHPH9OI1/A1YfGo8VUTlnRIR3YjS05VwPI4FeiE6ivn1TYku17S1zQ5pxY7zacjyTn1v8AZXD8eb7qXdV3bmz5g0eyroZNATi0/K70KqN1by77jKzRm6l3VNBl3PIa0FxOAF5V/J7IGgMV+7+Ft564JXKT0SWs1urt1byX2egtwh73F5r5o1suwYBg5D6BRfrF8HmxYk3V6Zut/D+1RRbPhvxZDd3AHyS/m/wfx/6843Um6tvNbKQXYb0M8Lx4qkn9l4kO9vbbw979v0Vz6Y1NxsUe6u3VJRJuq0o6JN1TNhkkACpNwAxJ0C1VlbIhtHR7zj7IYD85z5BFujk2zkhYsWNfDbcMXE0b1OPctFI7GQ20MVxeflb2WdcT4LSMg3AAAAYAXADgMAn3Dj5LK5LmIaWkmsFGMawfhAB64lEiAeK7fPLkm0OpUbVo50HI3jQ3joVQ2vsfCigmGBDfkR7h4OblzC0DHkfynuAIqjf4HkM9IvhPLIgo4Yj1BzCFexbXb6AP8J2fabzGI8ljiFtjdzbKzSYNXplkyYhwYbQLgwOPFzryV5svS7HmBEgtIxDW16KM1Yid1O3FK1imZAWWmgIsTTDVmIQ0SGCNErD2qyxJuKwfK6Id0Oii9GjdLiI0scKh4LXDjkfvRYGRst0SL7MYgkOOQoaEleiy7aVJwFD0qq6zpMQ2uI9573OJ5k08FphlxiMsd11n2YyCN2GL/icce8+iMAGoJ1Ka2HW4YeZUrpMUuU1URw4O9ipBLNUbXFuKna+qW9mb7Bui4yoTnOooXTOiAX2ZaaYhKYenTL+FHuOcniUS0FLbGzzIoLmANidAToR6rHPgkO3SDvVpSl9dF6VzxHiFALNZ7URqdoDdbzPxcwPNa/P6f0jLEBYVgiC0OcKxiKkn4K/C3jTEq5ayl57hqla3M/8AJSG9XaUhHGv0XNYp4cvXFTtZRTow7JbVTCVHFPolQED5amF6jIuRpNxVFblpCGw0PaIoBpXNIMjtpOb8VrRg0Ed+azZCOtN9Xd3mUGQt8fGeXp9Vp7DtIw2McLxShGtDRZdXFmO/w6aE/VY/S9Kx9eg2dPsiAbpv0zVjRebMjFpuNFcSm00Vtzu0FnM2mmySUVFB2racWlTDaVhwBT2S43VBHYMcOKq37Qk+6KeKFizj34lGtmOmJuvZbhmdVzcuR8kDDRcrFDm1ToFS7blMCo4AuUhKmgkRgIvQ2/u3C8+Sc+ITcFJCl6YpaNC2CXXlTtggKRImRFwK6i5IIoooQU5zMBoB43pswU+Vih4DhlcfQp4elSPF/K5TQYGZTYUOpRgatSNouonUXUQDKLqLosUNFXEAcVnrU2myhfu+iQHWvbLYQpi7JvqeCxM5NOiOLnGpKWPGLiS4kk5nFCxHqbQqpp9XnnToowmg1vTwFvGdKrKyTc4cj5quoirOi7rqHMU78ljl3FT1ZEpzUwpzCuZrBMJ/LvoioZQsNvJFMargENKkCjYn760gTMiLN7HbRjffCef82JucWl7iG877kdatqtgwnPOQNOJOA6rzSzZrtV1N/NLO6E9e9QnAjyK6LosTYG1pYA2LePmxP6hnzC2UrOsiAOaRTI1qOqUylFmhMKDRPKdvLrkyMouon0SXIBtE1xonOcgZ20WQwS4jmTQfz3JUI52PQVP3wVaybLHVaVltpNqC/ssuBIFcDeaXDILQxSs5d1Vi9ltoW/EL8yEaLdg/Mse4ppPPotedTpr4m0EEfFXgAqyc2oODBTiVQOdz8lGU+RaTTM455q4k88OiEe77+8Er3KJxTBjyg56LRjuVOtyJc5U9qTNXBgy7TvQevROd0qihqZoUcNqna1b6ZuITSiHQ1E9iwUIl7QBucaHXIotsWmKz8w1E2PFiRHCG1rnOyIFRT8Ry5lZ5Yb8VK0EKYGtEZDmRr4LpHZaKb4jmsGjb3fQK5lrBhNyLzqanwwRjhV7irM4OJQ01Pboq6oHAEk8gFq2wA3BrR0HklETi3xWsxTt41bE9FmTUtc1gPYaWkcN5115VGxxhPvwOPDivoMRjq095TI8nDiikWDDiDOrWP8xVOyWaT28ilI1114VrJzrmGrHFp4GleYwK2MXYeSdUQ2mAT8hIFfyuqOlFTWhsLHh1MOkVuN1z/wBpuPcVzZfKzxrMoWU2sjNxLXcHDdPh9FZQttjnDPc5p8wFkA6hoagjEGooeIOClaAcvD6KJbD1GwG2zfkf0b9VFF2zOTD3uaPIFZYN+70tPv8A5V7o0tpraeM7MN5Cp6lVE3NOcauJJ1Jqe5c533gFT2jbLG1bXed8rb+pwS1aPANpTFHAnJzfML0eI+9eSxYD3nefdo0YBekyc6IkNrhmOh+IHvVXDjIjlurCp4ffkkcfuiD9tTl1H8Lv7fr5n1S2oS77yULz9j6qF1oaAId8wTmqhVO99FC56YEBaNsshVA7T/lyH5jlyVxKS0rQEJtcXH3W8dTwCqJOET2nXkmpJQ8CC6K8vfeTifQK5hQVthiztJDYp2tTmw1IGLVKcwlG+XRu4rqw7FDu28XfCDnxPBY6WqbM2NMajohLWZAe84cNBxWvkpCHCbuwmhrRjTDmTiSiT4efAJGsLuSUhmFw/Nzw6JfZOPAdESyEAnVTMMJHUpwkQiEoQQb+7wmOs8jAo4J4QFY4OGI3hxT4EWnun9J9CrEwwULHkswpNW2zYEOcaaf4cUYRAAXDg4fE37uXmFryc3KxCyJBa/Nr213Xt1FfLJetsca/iGB14FLaFnsmYdHC8YHNrtR9EuMvo3Xi7bUj/wCnTxMzTvdhsZxN61kezixxa4Xg0KZ/ZVpPjiXOso+x40T+rFNPlbcEVJbOgENhsJcdBVxW0sjZsxjU9lmtLzwb9VqZeWhQBuwmCvC8n8xT/wCcfC7rCyn/AE0iPviObDGgG+7zoOqvLL2Kl5YEGI+JU1IJAAPBrcOuSvYsY/E79LfUocxqe6APE9SovfqpETLOgD3YNeNCfNO/u+H/AKdv7W/RKYrzmU3cdxU9BG+yoJxlx+0eiGibPSzsiw8z61CNo4a+KX2zs7+YBQGatfYiK9p/s8cDg4Xnh7QG7osZG2SjwXf4zC0ZOF7TycF7AIF1QKcWm/8AaUjq0IcA9ud3mFU0VeXQJXdFAiWw1sLQ2XY8b0GjT8vwn/5WciypaS1wIIxBW0sviLAwYnBilDE7cTJZ2bJ+0iAZC8rWbuWA9FUbOQuyXan+B69Vbu8/RY+1pHNbU8EQBRNhNoE9BkS0XJUgQBOAXJUyKE4JoTggHBOCaE4IAWbl802XiXjjceYwKMeKhAhtK8wfFTTVG0sl2w8Z3H0PmO5D2PZHtHVcOwMeJ05K9tqBvsoMTSnPeH1KmYwQoYDcgAPvxV8utFrt0aJQbraCgvOTQhHvyb3nM80VBYPiOBqa5u/hPEFpNcVJgoUmSimSQGKKBC5ARCGBklTiElEA2gTIkNuie65Dx426KnHJAQzEfcFBig/bvN5ywKlgwy51SrD2ApRIAWPreLneDkyekmxm0Io4Z5g/RSRpehTmurf8Q8QiXQZCakjDduuH88QovZrV2nJiIyoxF4WbLKYrfHLbOxoLA/pN5N9VY6Kl2amKsaOBb3tNfIhXdFjGicLlzcFyA5KuSoDgE5IlTBUoSJQgihOCaE4IByE3ak93miYjqBRQW5pUyR3doDgfEgJsw68cAXdMEFCtJrpl0MGpENkQ8GueWNHgT3hFzOP6fVIAjLF6Y6Ue3CqsZIIolFgUf9qiNzPenttVwxAKtnQwclBEkWlHYDstZudQiGTrTg4d6HiWSMkM+y3BHYWhNVWRquckgvcw34aI1jge0O9AOgwqBSLg6qQpk5zahBFu6UaFDMNSpowMdDeFnbUgbrzofv6LRNy7wqi3G58vMj1CrC9lVHs/OFry3WhH5hdTvBp3hbODFDgCM/ui84hPo4cblprItc4G85jN4+Yfi1GaymWjaeG5SUQ0KMHCoNQp2vWgOSrktEByVdRKmHBKuolAQCgJwTSaJpNUgRxqUHak+2Gw1NwF9MTXBo4nwFUk9abYbSa0Axdj3NHxOWDt22TFqcGCtG4m/U5uKVujk2TZK2jFtWZJ+OC0NGQ9m4OAHcvR4t9D3dV4ZspPls+XjG/wIP8AC9rko4e2gNxFW/lOHeMO5RjRU0qiSUIDQ+aKqtCJVJVcUlUAtV1U1dVARzEAOCrjVhuVrVRxoIcErAhhRg68Y6KZr6qtiMLDUIiBMb3AolAtMjYJWPqmxk6EQGHeqa3onkPF1fRXJKyltzlYlAc69w7I/wDY96eJVnI4U0CPvDiMeeqSMxAueWGo7xqFz02mkbcLT2iQfnF9fztz5i/mtJKW01zam4fMO03vpe3vWAhTAcKj+RzUkOM5hq0kHUGiJnYrT0yFGDhVpBHC9Sh686g264YtBOrasd3ltx6Kwl9rSMS//a/zoVpPpC02++lEQLKN2wb83WGfRyU7YN+bpDPq5Vyg01ftE10TU0WOjbY6F3RjfUoGNtI52DRXV7i/wuHglzg02sS1GCtDvU0wHNxuCo7R2obeAd4/K25v6n4nkOqzUedfE99xNMBg0cgLgoFNz/D0nnJ10Q7zzXTIAaNGAVDbU0abjfeIu/C3Nx9EXOTu6dxo3ohwbkOLvoul7JoCXHee69zvQcEsceQt0zdms9lGYeNOty9QsS1dwhpNATVpODXHEHgfoVgJ2SoryzZzfYDngRoRiln1diPT4cUPF2IuIOXAqSG+lyxtl24WEB5pS4Oxuya8YkccQtRLTzX3XB2lagjVpzCvHLZaHppTA+ieHVVkRInUTSEBy6qRdRANiQ94KujS5aVZpHkZpWALLxCRfiFI4ptwVbaFrBgIFKjE5N58eCAS2LQDGkVpqdBw4nJYszBdEceOGgGAU1oT+/UnAVN+JOpVfIuqa63ol3Sq2mJZVcxAWmfCqg48nVRcTZSIxzTVpoVLBtMYPG6dcv4VnMWeVVzEgdFnYcGh4OHUXrlSmVc09kkck4TkQY38wp4q2uKJQ1VAtV2bR1KX+9j8niUao2twnAqnE/EPut8CVK2SjxMSQOdPAKpjRtYzE41g7R7heeiCbMxYppCG63Nxx6/RGyWzjRe7tHjh0V5AkgFtj8/1Fqss2xmw8BUnFxxKsjL3IxsFP9kt5NJZufkuCqYLjBfX4T7w8itlMS1QqKfkeCwzxVKeH1FQiJa0nw6AXtrXdOHccW9yoYMYwjQirTlpxCsIcYOFQahc/i2ukNpQbt79EQgH9MTA99CreFarDjVh0dd0OBXnRUkCefD9xxHDFp5tNxVz6fpaemMi1wNU72i87h24R7zGni3ehn/aaeCLZtNT/wAw5Pa4f7gFpM4Wm49okMVYz/uj8cX9sP6qN+0tc4p5ua3yBT5wabR8amJQUe1mDA7x0bf45LGxbZJwaObiXnxNPBCxpp7/AHnEjTLoLkuc/oaaC0NocRX9LTf+p2A7lQxppz8cMaC4BQgIebnAwUF7shpzU7tBloR8GjmfQIiz4arZeGSb1eysKgWmMTWgomOauXKghfDCFiwBouXKKAcWUboh3yTdFy5TozP7vZopocgzRIuTkAyFKt0RkOCFy5awhLIYUzWrlyuEka1O3Vy5ANc1V85CFFy5RkcUE7BCpnPLDVpp681y5c99UtYUUloOoTiVy5ZX1ZFwSLkAqcAkXKiKCnLlyIAtoTBYBu55/RVsMXpFy1iKuJCGFbMFy5ctsUV//9k="/>
          <p:cNvSpPr>
            <a:spLocks noChangeAspect="1" noChangeArrowheads="1"/>
          </p:cNvSpPr>
          <p:nvPr/>
        </p:nvSpPr>
        <p:spPr bwMode="auto">
          <a:xfrm>
            <a:off x="215900" y="-47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AutoShape 20" descr="data:image/jpeg;base64,/9j/4AAQSkZJRgABAQAAAQABAAD/2wCEAAkGBhIQEA8QEA8PDxAQDw8QEA8PDw8PDQ0PFBAVFBQQFBIXHCYeFxkjGRIUHy8gIycpLCwtFR4xNTAqNSYrLCkBCQoKDgwOFA8PFCkcHBwpKSkpKSkpLCkpKSwpKSwpLCksKSksKSkpKSksLCkpKSksKSkpLCwsKSkpKSkpKSkpKf/AABEIAOEA4QMBIgACEQEDEQH/xAAcAAEAAgIDAQAAAAAAAAAAAAAAAQIDBAYHCAX/xABCEAACAQICBwQGBwYFBQAAAAAAAQIDEQQhBQYHEjFBURNhcZEUIjKBocFScoKisdHwIzNCU2JjRJKywvEVJKPD4f/EABcBAQEBAQAAAAAAAAAAAAAAAAABAgP/xAAcEQEBAQACAwEAAAAAAAAAAAAAARExUQISIUH/2gAMAwEAAhEDEQA/AOjgAAAAAAAAAAAAAAAALAAATYCAAAAAAAAAAAAAAAAAAAAAAAAAAAAPu6sal4rSE7Yek9xNKdafq0afjLm+5XYHwj7GgtUMZjXbDYepUXOpbdpR8ZvI7o1X2N4TDbs8R/3dZWd5rdoRfH1afP7VznkIxhaKSSXCKSUV4JFTXTeiNgtSSTxWKhT6woRdSS+3Ky+By7R2xjR1K2/Tq12uLq1Wk39WNkc37bMpGTzKmvj4bUPR9P2MDhVbrTU3965vw0DhkssNhl4UaX5GwnkyL+qx97Na9TV7Cy9rDYaXjRp/kfKxmzrR1V+tgaGfOEXTf3Wj7zeQlLgPvZrgGkdiOAqX7OVfDv8ApmqkfKS+Zw/TGw7FU7yw1aliEv4ZXo1fjeL80d4uo8kWclwsT6uvKOltBYjCS3MRQqUZct+LSfhLg/caB62xmBp1YunUhCrCXGE4qUWvBnXOtGxahW3p4OXotTN9nK8sPLuXOHxXcRXR4Pp6e1bxGBqdniaUqb/hlxp1F1jJZM+YAAAAAAAAAAAAAAAAAJSEY3y+HNnd+zHZbGhGGLxkFKu0pUqMldYdcVKSfGf4eJR8PUDY9KsoYnSClTpO0oYbONWouKdR8Yx7uPgdzYbB06FONOnCFOEElGnBKMYruSMsqlsviYEwzavUqXKSeaYXQFQfEssn4leXgG+AEpcSOTJbzZTfyZReXBEyWaKuXDwJTzb6BBcWI82E8vEPgkFI9S8ZX4lZLkVnnaK9/gTFamldD0cVTlSr0oVqUuMZK9n1T4p96Ok9e9lVXB71fC71fDK7lHjWw6/qt7Ue9cOfU75crZIThf8AIzwryKDtvaTsvVp4zAw4XlWw0Vlbi6lJfjHy6HUgUAAAAAAAAAAAA5Xs51OeksXGEk/R6VqleS5xvlTT6yeXhcDmWx/Z+pbukcTC6Tvhaclk2n+/a6dPPodw1ZW4cSKcI04qMUoxjFRjGKsoxSskl0MLNMjYAID6iUuZWU7GPN5FRaVXNlbtmSFEzRpAa/Zst2JtKmW7MumNPsiOzZu9mVdMaY1bvLoi8anN+4ySpmOVMqJvZd7HBd7KXs+peL5viTFLW8Qss2Lc2LXzZFRJXzR0xtX2f9k5Y/CwtTbviKUVlTk3+9S+i3xXJ5+HdG9fhwMOKw8ZRlGUVKMouMotXjKLVmmuljPDTyYDlO0LVB6OxTUU/R6t50JcbK+dNvrH8LHFgAAAAAAAAJjG+SzbPTGzrVVaPwNOm1+2qJVcQ+faSXseEVZefU6Z2Uau+maRpuUb0sOu3qX4NxdoRfjJryZ6LqSaWXMqVjqVLvoUaIv1JCBSc7FpMw2uyCYxubFOkKVM2YQKIjSMigWSDZFRYENkXAkhkNkXIoUlEu2QNRhlAx2sbDRjlE3KzYqnzYtfjkivAs1fN8BVRvdBklmyHJv2VZdX8iFBLNu76viSq41r3qz6fg6tGy7WP7Sg3xVSPBfaXq+884Tg4tpppptNPimuKPWVXPM6D2tavejY11oRtSxSdRdFVTtUj52l9ozOlcHABQAAAAlIDvfYboXssFUxDXrYmq912z7Kn6q+85HYdeTv3Hz9VNG+jYLCULWdPD00/rON5fFs3ZJ34lqIuLC/VDIgx1Zci1KJj5m1SiQZqcTKRFEtlBsqCGABAIFyAADIuRcXCpuQ0QxcgxTRWLXPMytGLgzesrNt9xWyRZrqyt0u8ijd8rHBdrOhu30dUmleeGkq0eu77NT7rv7jnW8+hp6QwqqQqUpcKkJwfhKLT/Ez+q8qAzYzDOlUqU5e1TnKD8Yya+RhNAAAB9HV3B9ti8LS49piKMH4Oor/AAPnHJtmtLe0tgF/fUv8sZS+RZyPTTXG3uNbdfU2GsnY19zvJUhmRJ9xO6+pWd7GRSmjcpI1KRt0kIM6DYTKtmgIFyCBcEMMACAwFypJFyKXIBFwLGKRlRjmWIjIX6ImN+ge93AVuzFXRmafUw10ZqvN+0LC9npPGxSsnWc14TSn/uOOnNNrkLaUqv6VKg//AB2+Rws2AAAHJNnOI3NK4CWWddQz4eunD/ccbN3Q2M7HE4er/LrUp/5Zp/Is5HrCV7ZGHcXVmeMr8OauvAwOmv0yeSRFl1+JE7fS+JO7EZdDKqUjcpGnE2qbEGcq2SiGbZQRcEGVSQwQBJAuQAIDZBFCCbkICyKzLpFZlgql3jd7xlzRD3QG53mHEL3mbcXX4mDE5GaOhNr8r6Tl3UKC+638zhJyvahiN/SmK/o7Kn740o3OKGwAAAIAD1PqfpH0jA4Ote7nQp731lHdl8Ys+lOmk8zrrYbpjtMFVwzd5Yeq3Fc+yqZr7yl5nY9SF82Xy7T9Y95E3fQjtFyROb7jmrHJWZmpyMckvEQYVtpgpFlzcrKCAQAIJIIBAZAAAhsiobCBeEQLJFGXkygDNdH+JV1FzRa3RkN9UBWyZp4mor58Opt7q62OMa5aT7DBYyq+VGcY/WmtyK85Ig6B1kx3b4zFVuVSvVkvq7zt8LHzQDYAAAAAOZbKNYPRNI0lJ2p4lejz6Jya3Je6SXmz0U1fI8iwm4tNNppppp2aa4NM9K7PdZlj8DSquV61NKlXXPtYr2vtKz97NT7MSuQOSWS4k2b45F5JJXMaTfcjmqbpcMyrjYtvWyXEONs3xIq0JGVM17WLxkJTGVlbkpho3rKGwRYhoCSrYaI3SA2EiVEvGBFVjEy8BwKSYVDY4AeARXdT4ZBtrv8AAl2ZVya7wrFiaitkdUbZtObtGjhIv1qsu1qL+3DKN/GV39k7Lx2KSTk2lGKcpPkkldvyPN2tmnXjcXWru+7KW7TT/hpRygvLPxbE7R8gAGgAAAAADl+zTXD/AKfi12jfo9e1OsuUPo1fst+TZxAAeu4yTSaaaeaazTXVFKl72WS6nVWyHX9SjHR2Jn60csLUk/bj/Ib6rl3ZckdsbxbN+xnhTKPiSlzZEYWzYXrPuObaVnm+BCXMl5u3Il5u3JcQCkZFIx2u+4Igy2G6UUid4umLbg3CN8bw0WsRvFbkAS2RYkh/r8wBHAfrxIv5fgBLVzWxNZpWMleqoq98/wATi2tes9PBUJV6jvJ3jSp3zq1LZRXdzb5Io4pta1r7Gj6HTl+1rq9Vp506N/Z8ZNeSfU6dNrSWkZ4irUrVZb1SpJyk/klySWXuNU0gAAAAAAAAAALU6ji002mmmmnZprNNM7y2abS44uMcLipqOKStCo3ZYpL/ANndz4o6LLQm0002mndNZNNc0yy4j1s88mTPLJHU2oW1xPdw2kJWllGGKfCXRVej/q8+p2rTqppNNSTzTTTTT5p80L47wbjJ7K7yVku9lVm7kvN+BzaTe0e8cEkRLN26ZkvNoCz4olLNlb+t7iY8WAXAnoRHmRfIC3694Ivlcl//AECCH/x+QbIlKwC/67zHWrqPH/kxYjFpcOJxbWrXKjgYb9aW9Ukn2dCLXaVH8o97Lg3dYdYKWFpTr15WjHJRWcpy5QiubZ0FrPrNVx9Z1arsllTpp+pSh0XV9XzI1l1nrY+r2laWSuqdKP7ulF8kuvV8WfINIAAAAAAAAAAAAAAAAHLdUNpGJ0faF+3w/wDIqN+ov7cv4fDNdxxIF3B6R1Z19wmPSVKruVbZ0KtoVV4cpe45JGtbieS4yaaabTWaayaZy7QW1HH4W0XUWIpr+DEXm0uin7S8y/KmPREaiu3fiXjxbOttA7X8HWSWI3sJU/qvOi33TSuvejmOC05RrK9HEUqqf0KkJfBO5n06NfYjxYhxZq+kNBYt9CetXW3Dn4iPzNP0y3Ir6a+hPU1vQZV1Elx4HzqmMaTbaiuryXmfA0rrzgqF+1xdNv6FOXaz8o3+JfU1ymrjUuGbPn4zSSjFznOMIRV3KUlGK8Wzq/Te2VWccHQfdVr8PFU4/NnX2l9YcRi5b2IrTqdIt2px+rBZIuDsjWna3CG9TwKVSXB15p9nH6kX7Xi8vE6ux2OqV5yq1ZyqVJO8pzd5M1wAAAAAAAAAAAAAAAAAAAAAAAAALRm07ptPqsn5lQB9XC6142kkqeMxMUuCVWbXk2fSpbStJR/xc39aFKX4xOMAu0crltQ0k/8AEr3UaN/9JqV9ftIT442svquMP9KRx8DaNrFaUrVf3tarU+vUnJfFmqAQAAAAAAAAAAAAAAAAAAAAAAAAAAAAAAAAAAAAAAAAAAAAAAAAAAAAAAAAf//Z"/>
          <p:cNvSpPr>
            <a:spLocks noChangeAspect="1" noChangeArrowheads="1"/>
          </p:cNvSpPr>
          <p:nvPr/>
        </p:nvSpPr>
        <p:spPr bwMode="auto">
          <a:xfrm>
            <a:off x="368300" y="1476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テキスト ボックス 12"/>
          <p:cNvSpPr txBox="1"/>
          <p:nvPr/>
        </p:nvSpPr>
        <p:spPr>
          <a:xfrm>
            <a:off x="2849728" y="1313909"/>
            <a:ext cx="3894988" cy="369332"/>
          </a:xfrm>
          <a:prstGeom prst="rect">
            <a:avLst/>
          </a:prstGeom>
          <a:noFill/>
        </p:spPr>
        <p:txBody>
          <a:bodyPr wrap="square" rtlCol="0">
            <a:spAutoFit/>
          </a:bodyPr>
          <a:lstStyle/>
          <a:p>
            <a:r>
              <a:rPr kumimoji="1" lang="ja-JP" altLang="en-US" dirty="0" smtClean="0"/>
              <a:t>？？？</a:t>
            </a:r>
            <a:r>
              <a:rPr lang="ja-JP" altLang="en-US" dirty="0" smtClean="0"/>
              <a:t>ごみ、水、</a:t>
            </a:r>
            <a:r>
              <a:rPr lang="en-US" altLang="ja-JP" dirty="0" smtClean="0"/>
              <a:t>CO</a:t>
            </a:r>
            <a:r>
              <a:rPr lang="en-US" altLang="ja-JP" sz="1200" dirty="0" smtClean="0"/>
              <a:t>2</a:t>
            </a:r>
            <a:r>
              <a:rPr lang="ja-JP" altLang="en-US" dirty="0" err="1" smtClean="0"/>
              <a:t>、</a:t>
            </a:r>
            <a:r>
              <a:rPr lang="ja-JP" altLang="en-US" dirty="0" smtClean="0"/>
              <a:t>エネルギー</a:t>
            </a:r>
            <a:endParaRPr kumimoji="1" lang="ja-JP" altLang="en-US" dirty="0"/>
          </a:p>
        </p:txBody>
      </p:sp>
      <p:sp>
        <p:nvSpPr>
          <p:cNvPr id="15" name="フローチャート : 結合子 14"/>
          <p:cNvSpPr/>
          <p:nvPr/>
        </p:nvSpPr>
        <p:spPr>
          <a:xfrm>
            <a:off x="4211960" y="2100120"/>
            <a:ext cx="817240" cy="858248"/>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p:cNvCxnSpPr/>
          <p:nvPr/>
        </p:nvCxnSpPr>
        <p:spPr>
          <a:xfrm flipV="1">
            <a:off x="4331539" y="2318694"/>
            <a:ext cx="216024" cy="1083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4689210" y="2318694"/>
            <a:ext cx="216024" cy="1083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フローチャート : 結合子 18"/>
          <p:cNvSpPr/>
          <p:nvPr/>
        </p:nvSpPr>
        <p:spPr>
          <a:xfrm>
            <a:off x="4587682" y="2628362"/>
            <a:ext cx="125965" cy="172377"/>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688195" y="3207051"/>
            <a:ext cx="3250500" cy="2437876"/>
          </a:xfrm>
          <a:prstGeom prst="rect">
            <a:avLst/>
          </a:prstGeom>
        </p:spPr>
      </p:pic>
      <p:pic>
        <p:nvPicPr>
          <p:cNvPr id="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9063" y="3140968"/>
            <a:ext cx="2631648" cy="2601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Line 15"/>
          <p:cNvSpPr>
            <a:spLocks noChangeShapeType="1"/>
          </p:cNvSpPr>
          <p:nvPr/>
        </p:nvSpPr>
        <p:spPr bwMode="auto">
          <a:xfrm>
            <a:off x="395288" y="1268413"/>
            <a:ext cx="8353425" cy="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 name="フッター プレースホルダー 3"/>
          <p:cNvSpPr>
            <a:spLocks noGrp="1"/>
          </p:cNvSpPr>
          <p:nvPr>
            <p:ph type="ftr" sz="quarter" idx="11"/>
          </p:nvPr>
        </p:nvSpPr>
        <p:spPr/>
        <p:txBody>
          <a:bodyPr/>
          <a:lstStyle/>
          <a:p>
            <a:r>
              <a:rPr kumimoji="1" lang="en-US" altLang="ja-JP" smtClean="0"/>
              <a:t>©YLCA.Lab</a:t>
            </a:r>
            <a:endParaRPr kumimoji="1" lang="ja-JP" altLang="en-US"/>
          </a:p>
        </p:txBody>
      </p:sp>
      <p:sp>
        <p:nvSpPr>
          <p:cNvPr id="5" name="スライド番号プレースホルダー 4"/>
          <p:cNvSpPr>
            <a:spLocks noGrp="1"/>
          </p:cNvSpPr>
          <p:nvPr>
            <p:ph type="sldNum" sz="quarter" idx="12"/>
          </p:nvPr>
        </p:nvSpPr>
        <p:spPr/>
        <p:txBody>
          <a:bodyPr/>
          <a:lstStyle/>
          <a:p>
            <a:fld id="{A799F405-BE3A-4643-8A41-FFEBEE90D9DB}" type="slidenum">
              <a:rPr kumimoji="1" lang="ja-JP" altLang="en-US" smtClean="0"/>
              <a:t>5</a:t>
            </a:fld>
            <a:endParaRPr kumimoji="1" lang="ja-JP" altLang="en-US"/>
          </a:p>
        </p:txBody>
      </p:sp>
    </p:spTree>
    <p:extLst>
      <p:ext uri="{BB962C8B-B14F-4D97-AF65-F5344CB8AC3E}">
        <p14:creationId xmlns:p14="http://schemas.microsoft.com/office/powerpoint/2010/main" val="752442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どちらがゴミが出るか？</a:t>
            </a:r>
            <a:endParaRPr kumimoji="1" lang="ja-JP" altLang="en-US" dirty="0"/>
          </a:p>
        </p:txBody>
      </p:sp>
      <p:pic>
        <p:nvPicPr>
          <p:cNvPr id="1026" name="Picture 2" descr="http://www.kobayashi-ind.com/dk/img/zairyo/est-whi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714" y="3328929"/>
            <a:ext cx="15240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484784"/>
            <a:ext cx="1224136" cy="148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156468"/>
            <a:ext cx="1224136" cy="148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5013176"/>
            <a:ext cx="1231104" cy="1464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矢印コネクタ 5"/>
          <p:cNvCxnSpPr/>
          <p:nvPr/>
        </p:nvCxnSpPr>
        <p:spPr>
          <a:xfrm>
            <a:off x="2267744" y="2348880"/>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0" name="グループ化 9"/>
          <p:cNvGrpSpPr/>
          <p:nvPr/>
        </p:nvGrpSpPr>
        <p:grpSpPr>
          <a:xfrm>
            <a:off x="3487311" y="1437739"/>
            <a:ext cx="1101089" cy="1381958"/>
            <a:chOff x="3487311" y="1437739"/>
            <a:chExt cx="1101089" cy="1381958"/>
          </a:xfrm>
        </p:grpSpPr>
        <p:pic>
          <p:nvPicPr>
            <p:cNvPr id="1032" name="Picture 8" descr="C:\Users\Owner\AppData\Local\Microsoft\Windows\Temporary Internet Files\Content.IE5\6FAQ304I\MC90031270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87311" y="1637794"/>
              <a:ext cx="1101089" cy="1181903"/>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3656981" y="1437739"/>
              <a:ext cx="667170" cy="400110"/>
            </a:xfrm>
            <a:prstGeom prst="rect">
              <a:avLst/>
            </a:prstGeom>
            <a:noFill/>
          </p:spPr>
          <p:txBody>
            <a:bodyPr wrap="none" rtlCol="0">
              <a:spAutoFit/>
            </a:bodyPr>
            <a:lstStyle/>
            <a:p>
              <a:r>
                <a:rPr kumimoji="1" lang="ja-JP" altLang="en-US" sz="2000" b="1" dirty="0" smtClean="0">
                  <a:solidFill>
                    <a:schemeClr val="tx1">
                      <a:lumMod val="85000"/>
                      <a:lumOff val="15000"/>
                    </a:schemeClr>
                  </a:solidFill>
                  <a:latin typeface="AR P丸ゴシック体M" pitchFamily="50" charset="-128"/>
                  <a:ea typeface="AR P丸ゴシック体M" pitchFamily="50" charset="-128"/>
                </a:rPr>
                <a:t>ゴミ</a:t>
              </a:r>
              <a:endParaRPr kumimoji="1" lang="ja-JP" altLang="en-US" sz="2000" b="1" dirty="0">
                <a:solidFill>
                  <a:schemeClr val="tx1">
                    <a:lumMod val="85000"/>
                    <a:lumOff val="15000"/>
                  </a:schemeClr>
                </a:solidFill>
                <a:latin typeface="AR P丸ゴシック体M" pitchFamily="50" charset="-128"/>
                <a:ea typeface="AR P丸ゴシック体M" pitchFamily="50" charset="-128"/>
              </a:endParaRPr>
            </a:p>
          </p:txBody>
        </p:sp>
      </p:grpSp>
      <p:cxnSp>
        <p:nvCxnSpPr>
          <p:cNvPr id="17" name="直線矢印コネクタ 16"/>
          <p:cNvCxnSpPr/>
          <p:nvPr/>
        </p:nvCxnSpPr>
        <p:spPr>
          <a:xfrm>
            <a:off x="2370042" y="3880578"/>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2326499" y="5745253"/>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9" name="グループ化 18"/>
          <p:cNvGrpSpPr/>
          <p:nvPr/>
        </p:nvGrpSpPr>
        <p:grpSpPr>
          <a:xfrm>
            <a:off x="3401933" y="5099077"/>
            <a:ext cx="1101089" cy="1381958"/>
            <a:chOff x="3487311" y="1437739"/>
            <a:chExt cx="1101089" cy="1381958"/>
          </a:xfrm>
        </p:grpSpPr>
        <p:pic>
          <p:nvPicPr>
            <p:cNvPr id="20" name="Picture 8" descr="C:\Users\Owner\AppData\Local\Microsoft\Windows\Temporary Internet Files\Content.IE5\6FAQ304I\MC90031270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87311" y="1637794"/>
              <a:ext cx="1101089" cy="1181903"/>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p:cNvSpPr txBox="1"/>
            <p:nvPr/>
          </p:nvSpPr>
          <p:spPr>
            <a:xfrm>
              <a:off x="3656981" y="1437739"/>
              <a:ext cx="667170" cy="400110"/>
            </a:xfrm>
            <a:prstGeom prst="rect">
              <a:avLst/>
            </a:prstGeom>
            <a:noFill/>
          </p:spPr>
          <p:txBody>
            <a:bodyPr wrap="none" rtlCol="0">
              <a:spAutoFit/>
            </a:bodyPr>
            <a:lstStyle/>
            <a:p>
              <a:r>
                <a:rPr kumimoji="1" lang="ja-JP" altLang="en-US" sz="2000" b="1" dirty="0" smtClean="0">
                  <a:solidFill>
                    <a:schemeClr val="tx1">
                      <a:lumMod val="85000"/>
                      <a:lumOff val="15000"/>
                    </a:schemeClr>
                  </a:solidFill>
                  <a:latin typeface="AR P丸ゴシック体M" pitchFamily="50" charset="-128"/>
                  <a:ea typeface="AR P丸ゴシック体M" pitchFamily="50" charset="-128"/>
                </a:rPr>
                <a:t>ゴミ</a:t>
              </a:r>
              <a:endParaRPr kumimoji="1" lang="ja-JP" altLang="en-US" sz="2000" b="1" dirty="0">
                <a:solidFill>
                  <a:schemeClr val="tx1">
                    <a:lumMod val="85000"/>
                    <a:lumOff val="15000"/>
                  </a:schemeClr>
                </a:solidFill>
                <a:latin typeface="AR P丸ゴシック体M" pitchFamily="50" charset="-128"/>
                <a:ea typeface="AR P丸ゴシック体M" pitchFamily="50" charset="-128"/>
              </a:endParaRPr>
            </a:p>
          </p:txBody>
        </p:sp>
      </p:grpSp>
      <p:sp>
        <p:nvSpPr>
          <p:cNvPr id="11" name="テキスト ボックス 10"/>
          <p:cNvSpPr txBox="1"/>
          <p:nvPr/>
        </p:nvSpPr>
        <p:spPr>
          <a:xfrm>
            <a:off x="2267744" y="5299132"/>
            <a:ext cx="1391728" cy="369332"/>
          </a:xfrm>
          <a:prstGeom prst="rect">
            <a:avLst/>
          </a:prstGeom>
          <a:noFill/>
        </p:spPr>
        <p:txBody>
          <a:bodyPr wrap="none" rtlCol="0">
            <a:spAutoFit/>
          </a:bodyPr>
          <a:lstStyle/>
          <a:p>
            <a:r>
              <a:rPr kumimoji="1" lang="en-US" altLang="ja-JP" dirty="0" smtClean="0"/>
              <a:t>100</a:t>
            </a:r>
            <a:r>
              <a:rPr kumimoji="1" lang="ja-JP" altLang="en-US" dirty="0" smtClean="0"/>
              <a:t>回使って</a:t>
            </a:r>
            <a:endParaRPr kumimoji="1" lang="ja-JP" altLang="en-US" dirty="0"/>
          </a:p>
        </p:txBody>
      </p:sp>
      <p:sp>
        <p:nvSpPr>
          <p:cNvPr id="12" name="テキスト ボックス 11"/>
          <p:cNvSpPr txBox="1"/>
          <p:nvPr/>
        </p:nvSpPr>
        <p:spPr>
          <a:xfrm>
            <a:off x="6757732" y="2043867"/>
            <a:ext cx="535724" cy="369332"/>
          </a:xfrm>
          <a:prstGeom prst="rect">
            <a:avLst/>
          </a:prstGeom>
          <a:noFill/>
        </p:spPr>
        <p:txBody>
          <a:bodyPr wrap="none" rtlCol="0">
            <a:spAutoFit/>
          </a:bodyPr>
          <a:lstStyle/>
          <a:p>
            <a:r>
              <a:rPr lang="en-US" altLang="ja-JP" dirty="0"/>
              <a:t>100</a:t>
            </a:r>
            <a:endParaRPr kumimoji="1" lang="ja-JP" altLang="en-US" dirty="0"/>
          </a:p>
        </p:txBody>
      </p:sp>
      <p:sp>
        <p:nvSpPr>
          <p:cNvPr id="24" name="テキスト ボックス 23"/>
          <p:cNvSpPr txBox="1"/>
          <p:nvPr/>
        </p:nvSpPr>
        <p:spPr>
          <a:xfrm>
            <a:off x="6757732" y="3580915"/>
            <a:ext cx="609462" cy="369332"/>
          </a:xfrm>
          <a:prstGeom prst="rect">
            <a:avLst/>
          </a:prstGeom>
          <a:noFill/>
        </p:spPr>
        <p:txBody>
          <a:bodyPr wrap="none" rtlCol="0">
            <a:spAutoFit/>
          </a:bodyPr>
          <a:lstStyle/>
          <a:p>
            <a:r>
              <a:rPr kumimoji="1" lang="ja-JP" altLang="en-US" dirty="0" smtClean="0"/>
              <a:t>ゼロ</a:t>
            </a:r>
            <a:endParaRPr kumimoji="1" lang="ja-JP" altLang="en-US" dirty="0"/>
          </a:p>
        </p:txBody>
      </p:sp>
      <p:grpSp>
        <p:nvGrpSpPr>
          <p:cNvPr id="16" name="グループ化 15"/>
          <p:cNvGrpSpPr/>
          <p:nvPr/>
        </p:nvGrpSpPr>
        <p:grpSpPr>
          <a:xfrm>
            <a:off x="7790637" y="3007154"/>
            <a:ext cx="1274440" cy="1365978"/>
            <a:chOff x="7808648" y="3217441"/>
            <a:chExt cx="1274440" cy="1365978"/>
          </a:xfrm>
        </p:grpSpPr>
        <p:sp>
          <p:nvSpPr>
            <p:cNvPr id="13" name="星 5 12"/>
            <p:cNvSpPr/>
            <p:nvPr/>
          </p:nvSpPr>
          <p:spPr>
            <a:xfrm>
              <a:off x="7808648" y="3217441"/>
              <a:ext cx="1274440" cy="1365978"/>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85000"/>
                    <a:lumOff val="15000"/>
                  </a:schemeClr>
                </a:solidFill>
              </a:endParaRPr>
            </a:p>
          </p:txBody>
        </p:sp>
        <p:sp>
          <p:nvSpPr>
            <p:cNvPr id="14" name="テキスト ボックス 13"/>
            <p:cNvSpPr txBox="1"/>
            <p:nvPr/>
          </p:nvSpPr>
          <p:spPr>
            <a:xfrm>
              <a:off x="8029728" y="3765581"/>
              <a:ext cx="832279" cy="369332"/>
            </a:xfrm>
            <a:prstGeom prst="rect">
              <a:avLst/>
            </a:prstGeom>
            <a:noFill/>
          </p:spPr>
          <p:txBody>
            <a:bodyPr wrap="none" rtlCol="0">
              <a:spAutoFit/>
            </a:bodyPr>
            <a:lstStyle/>
            <a:p>
              <a:r>
                <a:rPr kumimoji="1" lang="ja-JP" altLang="en-US" b="1" dirty="0" smtClean="0">
                  <a:solidFill>
                    <a:schemeClr val="tx1">
                      <a:lumMod val="85000"/>
                      <a:lumOff val="15000"/>
                    </a:schemeClr>
                  </a:solidFill>
                </a:rPr>
                <a:t>一番</a:t>
              </a:r>
              <a:r>
                <a:rPr kumimoji="1" lang="en-US" altLang="ja-JP" b="1" dirty="0" smtClean="0">
                  <a:solidFill>
                    <a:schemeClr val="tx1">
                      <a:lumMod val="85000"/>
                      <a:lumOff val="15000"/>
                    </a:schemeClr>
                  </a:solidFill>
                </a:rPr>
                <a:t>!?</a:t>
              </a:r>
              <a:endParaRPr kumimoji="1" lang="ja-JP" altLang="en-US" b="1" dirty="0">
                <a:solidFill>
                  <a:schemeClr val="tx1">
                    <a:lumMod val="85000"/>
                    <a:lumOff val="15000"/>
                  </a:schemeClr>
                </a:solidFill>
              </a:endParaRPr>
            </a:p>
          </p:txBody>
        </p:sp>
      </p:grpSp>
      <p:sp>
        <p:nvSpPr>
          <p:cNvPr id="28" name="テキスト ボックス 27"/>
          <p:cNvSpPr txBox="1"/>
          <p:nvPr/>
        </p:nvSpPr>
        <p:spPr>
          <a:xfrm>
            <a:off x="2230810" y="3326327"/>
            <a:ext cx="1194558" cy="369332"/>
          </a:xfrm>
          <a:prstGeom prst="rect">
            <a:avLst/>
          </a:prstGeom>
          <a:noFill/>
        </p:spPr>
        <p:txBody>
          <a:bodyPr wrap="none" rtlCol="0">
            <a:spAutoFit/>
          </a:bodyPr>
          <a:lstStyle/>
          <a:p>
            <a:r>
              <a:rPr kumimoji="1" lang="ja-JP" altLang="en-US" dirty="0" smtClean="0"/>
              <a:t>リサイクル</a:t>
            </a:r>
            <a:endParaRPr kumimoji="1" lang="ja-JP" altLang="en-US" dirty="0"/>
          </a:p>
        </p:txBody>
      </p:sp>
      <p:sp>
        <p:nvSpPr>
          <p:cNvPr id="29" name="テキスト ボックス 28"/>
          <p:cNvSpPr txBox="1"/>
          <p:nvPr/>
        </p:nvSpPr>
        <p:spPr>
          <a:xfrm>
            <a:off x="2230810" y="1863421"/>
            <a:ext cx="822661" cy="369332"/>
          </a:xfrm>
          <a:prstGeom prst="rect">
            <a:avLst/>
          </a:prstGeom>
          <a:noFill/>
        </p:spPr>
        <p:txBody>
          <a:bodyPr wrap="none" rtlCol="0">
            <a:spAutoFit/>
          </a:bodyPr>
          <a:lstStyle/>
          <a:p>
            <a:r>
              <a:rPr kumimoji="1" lang="ja-JP" altLang="en-US" dirty="0" smtClean="0"/>
              <a:t>捨てる</a:t>
            </a:r>
            <a:endParaRPr kumimoji="1" lang="ja-JP" altLang="en-US" dirty="0"/>
          </a:p>
        </p:txBody>
      </p:sp>
      <p:sp>
        <p:nvSpPr>
          <p:cNvPr id="15" name="右矢印 14"/>
          <p:cNvSpPr/>
          <p:nvPr/>
        </p:nvSpPr>
        <p:spPr>
          <a:xfrm>
            <a:off x="5328793" y="2043867"/>
            <a:ext cx="1224137" cy="3701386"/>
          </a:xfrm>
          <a:prstGeom prst="rightArrow">
            <a:avLst>
              <a:gd name="adj1" fmla="val 50000"/>
              <a:gd name="adj2" fmla="val 478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lumMod val="85000"/>
                    <a:lumOff val="15000"/>
                  </a:schemeClr>
                </a:solidFill>
              </a:rPr>
              <a:t>ゴミになる袋の数は？</a:t>
            </a:r>
            <a:endParaRPr kumimoji="1" lang="ja-JP" altLang="en-US" b="1" dirty="0">
              <a:solidFill>
                <a:schemeClr val="tx1">
                  <a:lumMod val="85000"/>
                  <a:lumOff val="15000"/>
                </a:schemeClr>
              </a:solidFill>
            </a:endParaRPr>
          </a:p>
        </p:txBody>
      </p:sp>
      <p:sp>
        <p:nvSpPr>
          <p:cNvPr id="31" name="テキスト ボックス 30"/>
          <p:cNvSpPr txBox="1"/>
          <p:nvPr/>
        </p:nvSpPr>
        <p:spPr>
          <a:xfrm>
            <a:off x="6911620" y="5481934"/>
            <a:ext cx="341760" cy="369332"/>
          </a:xfrm>
          <a:prstGeom prst="rect">
            <a:avLst/>
          </a:prstGeom>
          <a:noFill/>
        </p:spPr>
        <p:txBody>
          <a:bodyPr wrap="none" rtlCol="0">
            <a:spAutoFit/>
          </a:bodyPr>
          <a:lstStyle/>
          <a:p>
            <a:r>
              <a:rPr kumimoji="1" lang="ja-JP" altLang="en-US" dirty="0" smtClean="0"/>
              <a:t>１</a:t>
            </a:r>
            <a:endParaRPr kumimoji="1" lang="ja-JP" altLang="en-US" dirty="0"/>
          </a:p>
        </p:txBody>
      </p:sp>
      <p:sp>
        <p:nvSpPr>
          <p:cNvPr id="34" name="Line 15"/>
          <p:cNvSpPr>
            <a:spLocks noChangeShapeType="1"/>
          </p:cNvSpPr>
          <p:nvPr/>
        </p:nvSpPr>
        <p:spPr bwMode="auto">
          <a:xfrm>
            <a:off x="395288" y="1268413"/>
            <a:ext cx="8353425" cy="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 name="角丸四角形吹き出し 21"/>
          <p:cNvSpPr/>
          <p:nvPr/>
        </p:nvSpPr>
        <p:spPr>
          <a:xfrm>
            <a:off x="7498259" y="462509"/>
            <a:ext cx="1566818" cy="1766024"/>
          </a:xfrm>
          <a:prstGeom prst="wedgeRoundRectCallout">
            <a:avLst>
              <a:gd name="adj1" fmla="val -39282"/>
              <a:gd name="adj2" fmla="val 669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lumMod val="85000"/>
                    <a:lumOff val="15000"/>
                  </a:schemeClr>
                </a:solidFill>
              </a:rPr>
              <a:t>100</a:t>
            </a:r>
            <a:r>
              <a:rPr kumimoji="1" lang="ja-JP" altLang="en-US" dirty="0" smtClean="0">
                <a:solidFill>
                  <a:schemeClr val="tx1">
                    <a:lumMod val="85000"/>
                    <a:lumOff val="15000"/>
                  </a:schemeClr>
                </a:solidFill>
              </a:rPr>
              <a:t>回の買い物</a:t>
            </a:r>
            <a:r>
              <a:rPr kumimoji="1" lang="ja-JP" altLang="en-US" dirty="0" smtClean="0">
                <a:solidFill>
                  <a:schemeClr val="tx1">
                    <a:lumMod val="85000"/>
                    <a:lumOff val="15000"/>
                  </a:schemeClr>
                </a:solidFill>
              </a:rPr>
              <a:t>をするとします。マイバッグは</a:t>
            </a:r>
            <a:r>
              <a:rPr kumimoji="1" lang="ja-JP" altLang="en-US" dirty="0" smtClean="0">
                <a:solidFill>
                  <a:schemeClr val="tx1">
                    <a:lumMod val="85000"/>
                    <a:lumOff val="15000"/>
                  </a:schemeClr>
                </a:solidFill>
              </a:rPr>
              <a:t>、</a:t>
            </a:r>
            <a:r>
              <a:rPr kumimoji="1" lang="en-US" altLang="ja-JP" dirty="0" smtClean="0">
                <a:solidFill>
                  <a:schemeClr val="tx1">
                    <a:lumMod val="85000"/>
                    <a:lumOff val="15000"/>
                  </a:schemeClr>
                </a:solidFill>
              </a:rPr>
              <a:t>100</a:t>
            </a:r>
            <a:r>
              <a:rPr kumimoji="1" lang="ja-JP" altLang="en-US" dirty="0" smtClean="0">
                <a:solidFill>
                  <a:schemeClr val="tx1">
                    <a:lumMod val="85000"/>
                    <a:lumOff val="15000"/>
                  </a:schemeClr>
                </a:solidFill>
              </a:rPr>
              <a:t>回</a:t>
            </a:r>
            <a:r>
              <a:rPr kumimoji="1" lang="ja-JP" altLang="en-US" dirty="0" smtClean="0">
                <a:solidFill>
                  <a:schemeClr val="tx1">
                    <a:lumMod val="85000"/>
                    <a:lumOff val="15000"/>
                  </a:schemeClr>
                </a:solidFill>
              </a:rPr>
              <a:t>で買い替えと仮定</a:t>
            </a:r>
            <a:endParaRPr kumimoji="1" lang="ja-JP" altLang="en-US" dirty="0">
              <a:solidFill>
                <a:schemeClr val="tx1">
                  <a:lumMod val="85000"/>
                  <a:lumOff val="15000"/>
                </a:schemeClr>
              </a:solidFill>
            </a:endParaRPr>
          </a:p>
        </p:txBody>
      </p:sp>
      <p:sp>
        <p:nvSpPr>
          <p:cNvPr id="3" name="フッター プレースホルダー 2"/>
          <p:cNvSpPr>
            <a:spLocks noGrp="1"/>
          </p:cNvSpPr>
          <p:nvPr>
            <p:ph type="ftr" sz="quarter" idx="11"/>
          </p:nvPr>
        </p:nvSpPr>
        <p:spPr/>
        <p:txBody>
          <a:bodyPr/>
          <a:lstStyle/>
          <a:p>
            <a:r>
              <a:rPr kumimoji="1" lang="en-US" altLang="ja-JP" smtClean="0"/>
              <a:t>©YLCA.Lab</a:t>
            </a:r>
            <a:endParaRPr kumimoji="1" lang="ja-JP" altLang="en-US"/>
          </a:p>
        </p:txBody>
      </p:sp>
      <p:sp>
        <p:nvSpPr>
          <p:cNvPr id="4" name="スライド番号プレースホルダー 3"/>
          <p:cNvSpPr>
            <a:spLocks noGrp="1"/>
          </p:cNvSpPr>
          <p:nvPr>
            <p:ph type="sldNum" sz="quarter" idx="12"/>
          </p:nvPr>
        </p:nvSpPr>
        <p:spPr/>
        <p:txBody>
          <a:bodyPr/>
          <a:lstStyle/>
          <a:p>
            <a:fld id="{A799F405-BE3A-4643-8A41-FFEBEE90D9DB}" type="slidenum">
              <a:rPr kumimoji="1" lang="ja-JP" altLang="en-US" smtClean="0"/>
              <a:t>6</a:t>
            </a:fld>
            <a:endParaRPr kumimoji="1" lang="ja-JP" altLang="en-US"/>
          </a:p>
        </p:txBody>
      </p:sp>
    </p:spTree>
    <p:extLst>
      <p:ext uri="{BB962C8B-B14F-4D97-AF65-F5344CB8AC3E}">
        <p14:creationId xmlns:p14="http://schemas.microsoft.com/office/powerpoint/2010/main" val="2984936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kumimoji="1" lang="ja-JP" altLang="en-US" dirty="0" smtClean="0"/>
              <a:t>レジ袋はゴミ袋にもできる</a:t>
            </a:r>
            <a:endParaRPr kumimoji="1" lang="ja-JP" altLang="en-US" dirty="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188" y="1514645"/>
            <a:ext cx="1224136" cy="148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188" y="3186329"/>
            <a:ext cx="1224136" cy="148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188" y="5043037"/>
            <a:ext cx="1231104" cy="1464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矢印コネクタ 5"/>
          <p:cNvCxnSpPr/>
          <p:nvPr/>
        </p:nvCxnSpPr>
        <p:spPr>
          <a:xfrm>
            <a:off x="1772340" y="2378741"/>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0" name="グループ化 9"/>
          <p:cNvGrpSpPr/>
          <p:nvPr/>
        </p:nvGrpSpPr>
        <p:grpSpPr>
          <a:xfrm>
            <a:off x="2751859" y="1447747"/>
            <a:ext cx="1101089" cy="1381958"/>
            <a:chOff x="3487311" y="1437739"/>
            <a:chExt cx="1101089" cy="1381958"/>
          </a:xfrm>
        </p:grpSpPr>
        <p:pic>
          <p:nvPicPr>
            <p:cNvPr id="1032" name="Picture 8" descr="C:\Users\Owner\AppData\Local\Microsoft\Windows\Temporary Internet Files\Content.IE5\6FAQ304I\MC9003127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7311" y="1637794"/>
              <a:ext cx="1101089" cy="1181903"/>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3656981" y="1437739"/>
              <a:ext cx="667170" cy="400110"/>
            </a:xfrm>
            <a:prstGeom prst="rect">
              <a:avLst/>
            </a:prstGeom>
            <a:noFill/>
          </p:spPr>
          <p:txBody>
            <a:bodyPr wrap="none" rtlCol="0">
              <a:spAutoFit/>
            </a:bodyPr>
            <a:lstStyle/>
            <a:p>
              <a:r>
                <a:rPr kumimoji="1" lang="ja-JP" altLang="en-US" sz="2000" b="1" dirty="0" smtClean="0">
                  <a:solidFill>
                    <a:schemeClr val="tx1">
                      <a:lumMod val="85000"/>
                      <a:lumOff val="15000"/>
                    </a:schemeClr>
                  </a:solidFill>
                  <a:latin typeface="AR P丸ゴシック体M" pitchFamily="50" charset="-128"/>
                  <a:ea typeface="AR P丸ゴシック体M" pitchFamily="50" charset="-128"/>
                </a:rPr>
                <a:t>ゴミ</a:t>
              </a:r>
              <a:endParaRPr kumimoji="1" lang="ja-JP" altLang="en-US" sz="2000" b="1" dirty="0">
                <a:solidFill>
                  <a:schemeClr val="tx1">
                    <a:lumMod val="85000"/>
                    <a:lumOff val="15000"/>
                  </a:schemeClr>
                </a:solidFill>
                <a:latin typeface="AR P丸ゴシック体M" pitchFamily="50" charset="-128"/>
                <a:ea typeface="AR P丸ゴシック体M" pitchFamily="50" charset="-128"/>
              </a:endParaRPr>
            </a:p>
          </p:txBody>
        </p:sp>
      </p:grpSp>
      <p:cxnSp>
        <p:nvCxnSpPr>
          <p:cNvPr id="17" name="直線矢印コネクタ 16"/>
          <p:cNvCxnSpPr/>
          <p:nvPr/>
        </p:nvCxnSpPr>
        <p:spPr>
          <a:xfrm>
            <a:off x="1874638" y="3910439"/>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1831095" y="5775114"/>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9" name="グループ化 18"/>
          <p:cNvGrpSpPr/>
          <p:nvPr/>
        </p:nvGrpSpPr>
        <p:grpSpPr>
          <a:xfrm>
            <a:off x="2666481" y="5109085"/>
            <a:ext cx="1101089" cy="1381958"/>
            <a:chOff x="3487311" y="1437739"/>
            <a:chExt cx="1101089" cy="1381958"/>
          </a:xfrm>
        </p:grpSpPr>
        <p:pic>
          <p:nvPicPr>
            <p:cNvPr id="20" name="Picture 8" descr="C:\Users\Owner\AppData\Local\Microsoft\Windows\Temporary Internet Files\Content.IE5\6FAQ304I\MC9003127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7311" y="1637794"/>
              <a:ext cx="1101089" cy="1181903"/>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p:cNvSpPr txBox="1"/>
            <p:nvPr/>
          </p:nvSpPr>
          <p:spPr>
            <a:xfrm>
              <a:off x="3656981" y="1437739"/>
              <a:ext cx="667170" cy="400110"/>
            </a:xfrm>
            <a:prstGeom prst="rect">
              <a:avLst/>
            </a:prstGeom>
            <a:noFill/>
          </p:spPr>
          <p:txBody>
            <a:bodyPr wrap="none" rtlCol="0">
              <a:spAutoFit/>
            </a:bodyPr>
            <a:lstStyle/>
            <a:p>
              <a:r>
                <a:rPr kumimoji="1" lang="ja-JP" altLang="en-US" sz="2000" b="1" dirty="0" smtClean="0">
                  <a:solidFill>
                    <a:schemeClr val="tx1">
                      <a:lumMod val="85000"/>
                      <a:lumOff val="15000"/>
                    </a:schemeClr>
                  </a:solidFill>
                  <a:latin typeface="AR P丸ゴシック体M" pitchFamily="50" charset="-128"/>
                  <a:ea typeface="AR P丸ゴシック体M" pitchFamily="50" charset="-128"/>
                </a:rPr>
                <a:t>ゴミ</a:t>
              </a:r>
              <a:endParaRPr kumimoji="1" lang="ja-JP" altLang="en-US" sz="2000" b="1" dirty="0">
                <a:solidFill>
                  <a:schemeClr val="tx1">
                    <a:lumMod val="85000"/>
                    <a:lumOff val="15000"/>
                  </a:schemeClr>
                </a:solidFill>
                <a:latin typeface="AR P丸ゴシック体M" pitchFamily="50" charset="-128"/>
                <a:ea typeface="AR P丸ゴシック体M" pitchFamily="50" charset="-128"/>
              </a:endParaRPr>
            </a:p>
          </p:txBody>
        </p:sp>
      </p:grpSp>
      <p:sp>
        <p:nvSpPr>
          <p:cNvPr id="11" name="テキスト ボックス 10"/>
          <p:cNvSpPr txBox="1"/>
          <p:nvPr/>
        </p:nvSpPr>
        <p:spPr>
          <a:xfrm>
            <a:off x="1772340" y="5328993"/>
            <a:ext cx="1391728" cy="369332"/>
          </a:xfrm>
          <a:prstGeom prst="rect">
            <a:avLst/>
          </a:prstGeom>
          <a:noFill/>
        </p:spPr>
        <p:txBody>
          <a:bodyPr wrap="none" rtlCol="0">
            <a:spAutoFit/>
          </a:bodyPr>
          <a:lstStyle/>
          <a:p>
            <a:r>
              <a:rPr lang="en-US" altLang="ja-JP" dirty="0"/>
              <a:t>100</a:t>
            </a:r>
            <a:r>
              <a:rPr kumimoji="1" lang="ja-JP" altLang="en-US" dirty="0" smtClean="0"/>
              <a:t>回</a:t>
            </a:r>
            <a:r>
              <a:rPr kumimoji="1" lang="ja-JP" altLang="en-US" dirty="0" smtClean="0"/>
              <a:t>使って</a:t>
            </a:r>
            <a:endParaRPr kumimoji="1" lang="ja-JP" altLang="en-US" dirty="0"/>
          </a:p>
        </p:txBody>
      </p:sp>
      <p:sp>
        <p:nvSpPr>
          <p:cNvPr id="12" name="テキスト ボックス 11"/>
          <p:cNvSpPr txBox="1"/>
          <p:nvPr/>
        </p:nvSpPr>
        <p:spPr>
          <a:xfrm>
            <a:off x="7393113" y="2149813"/>
            <a:ext cx="535724" cy="369332"/>
          </a:xfrm>
          <a:prstGeom prst="rect">
            <a:avLst/>
          </a:prstGeom>
          <a:noFill/>
        </p:spPr>
        <p:txBody>
          <a:bodyPr wrap="none" rtlCol="0">
            <a:spAutoFit/>
          </a:bodyPr>
          <a:lstStyle/>
          <a:p>
            <a:r>
              <a:rPr kumimoji="1" lang="en-US" altLang="ja-JP" dirty="0" smtClean="0"/>
              <a:t>200</a:t>
            </a:r>
            <a:endParaRPr kumimoji="1" lang="ja-JP" altLang="en-US" dirty="0"/>
          </a:p>
        </p:txBody>
      </p:sp>
      <p:grpSp>
        <p:nvGrpSpPr>
          <p:cNvPr id="30" name="グループ化 29"/>
          <p:cNvGrpSpPr/>
          <p:nvPr/>
        </p:nvGrpSpPr>
        <p:grpSpPr>
          <a:xfrm>
            <a:off x="7793545" y="3227450"/>
            <a:ext cx="1274440" cy="1365978"/>
            <a:chOff x="6957687" y="3247302"/>
            <a:chExt cx="1274440" cy="1365978"/>
          </a:xfrm>
        </p:grpSpPr>
        <p:sp>
          <p:nvSpPr>
            <p:cNvPr id="13" name="星 5 12"/>
            <p:cNvSpPr/>
            <p:nvPr/>
          </p:nvSpPr>
          <p:spPr>
            <a:xfrm>
              <a:off x="6957687" y="3247302"/>
              <a:ext cx="1274440" cy="1365978"/>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85000"/>
                    <a:lumOff val="15000"/>
                  </a:schemeClr>
                </a:solidFill>
              </a:endParaRPr>
            </a:p>
          </p:txBody>
        </p:sp>
        <p:sp>
          <p:nvSpPr>
            <p:cNvPr id="14" name="テキスト ボックス 13"/>
            <p:cNvSpPr txBox="1"/>
            <p:nvPr/>
          </p:nvSpPr>
          <p:spPr>
            <a:xfrm>
              <a:off x="7156325" y="3795442"/>
              <a:ext cx="832279" cy="369332"/>
            </a:xfrm>
            <a:prstGeom prst="rect">
              <a:avLst/>
            </a:prstGeom>
            <a:noFill/>
          </p:spPr>
          <p:txBody>
            <a:bodyPr wrap="none" rtlCol="0">
              <a:spAutoFit/>
            </a:bodyPr>
            <a:lstStyle/>
            <a:p>
              <a:r>
                <a:rPr kumimoji="1" lang="ja-JP" altLang="en-US" b="1" dirty="0" smtClean="0">
                  <a:solidFill>
                    <a:schemeClr val="tx1">
                      <a:lumMod val="85000"/>
                      <a:lumOff val="15000"/>
                    </a:schemeClr>
                  </a:solidFill>
                </a:rPr>
                <a:t>一番</a:t>
              </a:r>
              <a:r>
                <a:rPr kumimoji="1" lang="en-US" altLang="ja-JP" b="1" dirty="0" smtClean="0">
                  <a:solidFill>
                    <a:schemeClr val="tx1">
                      <a:lumMod val="85000"/>
                      <a:lumOff val="15000"/>
                    </a:schemeClr>
                  </a:solidFill>
                </a:rPr>
                <a:t>!?</a:t>
              </a:r>
              <a:endParaRPr kumimoji="1" lang="ja-JP" altLang="en-US" b="1" dirty="0">
                <a:solidFill>
                  <a:schemeClr val="tx1">
                    <a:lumMod val="85000"/>
                    <a:lumOff val="15000"/>
                  </a:schemeClr>
                </a:solidFill>
              </a:endParaRPr>
            </a:p>
          </p:txBody>
        </p:sp>
      </p:grpSp>
      <p:pic>
        <p:nvPicPr>
          <p:cNvPr id="2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2773926" y="3505690"/>
            <a:ext cx="962374" cy="809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2495463" y="3348314"/>
            <a:ext cx="774571" cy="369332"/>
          </a:xfrm>
          <a:prstGeom prst="rect">
            <a:avLst/>
          </a:prstGeom>
          <a:solidFill>
            <a:schemeClr val="bg1"/>
          </a:solidFill>
        </p:spPr>
        <p:txBody>
          <a:bodyPr wrap="none" rtlCol="0">
            <a:spAutoFit/>
          </a:bodyPr>
          <a:lstStyle/>
          <a:p>
            <a:r>
              <a:rPr kumimoji="1" lang="ja-JP" altLang="en-US" b="1" dirty="0" smtClean="0"/>
              <a:t>ゴミ袋</a:t>
            </a:r>
            <a:endParaRPr kumimoji="1" lang="ja-JP" altLang="en-US" b="1" dirty="0"/>
          </a:p>
        </p:txBody>
      </p:sp>
      <p:pic>
        <p:nvPicPr>
          <p:cNvPr id="2051" name="Picture 3" descr="C:\Users\Owner\AppData\Local\Microsoft\Windows\Temporary Internet Files\Content.IE5\NEB6YKWH\MP900448589[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9235" y="1470892"/>
            <a:ext cx="1233585" cy="135881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線矢印コネクタ 6"/>
          <p:cNvCxnSpPr/>
          <p:nvPr/>
        </p:nvCxnSpPr>
        <p:spPr>
          <a:xfrm flipH="1">
            <a:off x="3856004" y="2392658"/>
            <a:ext cx="87323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4072027" y="1881627"/>
            <a:ext cx="579005" cy="369332"/>
          </a:xfrm>
          <a:prstGeom prst="rect">
            <a:avLst/>
          </a:prstGeom>
          <a:noFill/>
        </p:spPr>
        <p:txBody>
          <a:bodyPr wrap="none" rtlCol="0">
            <a:spAutoFit/>
          </a:bodyPr>
          <a:lstStyle/>
          <a:p>
            <a:r>
              <a:rPr lang="ja-JP" altLang="en-US" dirty="0"/>
              <a:t>買う</a:t>
            </a:r>
            <a:endParaRPr kumimoji="1" lang="ja-JP" altLang="en-US" dirty="0"/>
          </a:p>
        </p:txBody>
      </p:sp>
      <p:sp>
        <p:nvSpPr>
          <p:cNvPr id="31" name="テキスト ボックス 30"/>
          <p:cNvSpPr txBox="1"/>
          <p:nvPr/>
        </p:nvSpPr>
        <p:spPr>
          <a:xfrm>
            <a:off x="1735406" y="1893282"/>
            <a:ext cx="822661" cy="369332"/>
          </a:xfrm>
          <a:prstGeom prst="rect">
            <a:avLst/>
          </a:prstGeom>
          <a:noFill/>
        </p:spPr>
        <p:txBody>
          <a:bodyPr wrap="none" rtlCol="0">
            <a:spAutoFit/>
          </a:bodyPr>
          <a:lstStyle/>
          <a:p>
            <a:r>
              <a:rPr kumimoji="1" lang="ja-JP" altLang="en-US" dirty="0" smtClean="0"/>
              <a:t>捨てる</a:t>
            </a:r>
            <a:endParaRPr kumimoji="1" lang="ja-JP" altLang="en-US" dirty="0"/>
          </a:p>
        </p:txBody>
      </p:sp>
      <p:pic>
        <p:nvPicPr>
          <p:cNvPr id="33" name="Picture 3" descr="C:\Users\Owner\AppData\Local\Microsoft\Windows\Temporary Internet Files\Content.IE5\NEB6YKWH\MP900448589[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65612" y="4924958"/>
            <a:ext cx="1233585" cy="1358813"/>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直線矢印コネクタ 33"/>
          <p:cNvCxnSpPr/>
          <p:nvPr/>
        </p:nvCxnSpPr>
        <p:spPr>
          <a:xfrm flipH="1">
            <a:off x="3792381" y="5846724"/>
            <a:ext cx="87323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4008404" y="5335693"/>
            <a:ext cx="579005" cy="369332"/>
          </a:xfrm>
          <a:prstGeom prst="rect">
            <a:avLst/>
          </a:prstGeom>
          <a:noFill/>
        </p:spPr>
        <p:txBody>
          <a:bodyPr wrap="none" rtlCol="0">
            <a:spAutoFit/>
          </a:bodyPr>
          <a:lstStyle/>
          <a:p>
            <a:r>
              <a:rPr lang="ja-JP" altLang="en-US" dirty="0"/>
              <a:t>買う</a:t>
            </a:r>
            <a:endParaRPr kumimoji="1" lang="ja-JP" altLang="en-US" dirty="0"/>
          </a:p>
        </p:txBody>
      </p:sp>
      <p:sp>
        <p:nvSpPr>
          <p:cNvPr id="36" name="テキスト ボックス 35"/>
          <p:cNvSpPr txBox="1"/>
          <p:nvPr/>
        </p:nvSpPr>
        <p:spPr>
          <a:xfrm>
            <a:off x="7411852" y="5662058"/>
            <a:ext cx="535724" cy="369332"/>
          </a:xfrm>
          <a:prstGeom prst="rect">
            <a:avLst/>
          </a:prstGeom>
          <a:noFill/>
        </p:spPr>
        <p:txBody>
          <a:bodyPr wrap="none" rtlCol="0">
            <a:spAutoFit/>
          </a:bodyPr>
          <a:lstStyle/>
          <a:p>
            <a:r>
              <a:rPr lang="en-US" altLang="ja-JP" dirty="0" smtClean="0"/>
              <a:t>10</a:t>
            </a:r>
            <a:r>
              <a:rPr lang="en-US" altLang="ja-JP" dirty="0" smtClean="0"/>
              <a:t>1</a:t>
            </a:r>
            <a:endParaRPr kumimoji="1" lang="ja-JP" altLang="en-US" dirty="0"/>
          </a:p>
        </p:txBody>
      </p:sp>
      <p:sp>
        <p:nvSpPr>
          <p:cNvPr id="44" name="右矢印 43"/>
          <p:cNvSpPr/>
          <p:nvPr/>
        </p:nvSpPr>
        <p:spPr>
          <a:xfrm>
            <a:off x="5899197" y="1893281"/>
            <a:ext cx="1224137" cy="4006809"/>
          </a:xfrm>
          <a:prstGeom prst="rightArrow">
            <a:avLst>
              <a:gd name="adj1" fmla="val 50000"/>
              <a:gd name="adj2" fmla="val 478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lumMod val="85000"/>
                    <a:lumOff val="15000"/>
                  </a:schemeClr>
                </a:solidFill>
              </a:rPr>
              <a:t>ゴミになる袋の数は？</a:t>
            </a:r>
            <a:endParaRPr kumimoji="1" lang="ja-JP" altLang="en-US" b="1" dirty="0">
              <a:solidFill>
                <a:schemeClr val="tx1">
                  <a:lumMod val="85000"/>
                  <a:lumOff val="15000"/>
                </a:schemeClr>
              </a:solidFill>
            </a:endParaRPr>
          </a:p>
        </p:txBody>
      </p:sp>
      <p:sp>
        <p:nvSpPr>
          <p:cNvPr id="45" name="テキスト ボックス 44"/>
          <p:cNvSpPr txBox="1"/>
          <p:nvPr/>
        </p:nvSpPr>
        <p:spPr>
          <a:xfrm>
            <a:off x="7451505" y="3717646"/>
            <a:ext cx="535724" cy="369332"/>
          </a:xfrm>
          <a:prstGeom prst="rect">
            <a:avLst/>
          </a:prstGeom>
          <a:noFill/>
        </p:spPr>
        <p:txBody>
          <a:bodyPr wrap="none" rtlCol="0">
            <a:spAutoFit/>
          </a:bodyPr>
          <a:lstStyle/>
          <a:p>
            <a:r>
              <a:rPr lang="en-US" altLang="ja-JP" dirty="0" smtClean="0"/>
              <a:t>10</a:t>
            </a:r>
            <a:r>
              <a:rPr kumimoji="1" lang="en-US" altLang="ja-JP" dirty="0" smtClean="0"/>
              <a:t>0</a:t>
            </a:r>
            <a:endParaRPr kumimoji="1" lang="ja-JP" altLang="en-US" dirty="0"/>
          </a:p>
        </p:txBody>
      </p:sp>
      <p:sp>
        <p:nvSpPr>
          <p:cNvPr id="46" name="テキスト ボックス 45"/>
          <p:cNvSpPr txBox="1"/>
          <p:nvPr/>
        </p:nvSpPr>
        <p:spPr>
          <a:xfrm>
            <a:off x="5023997" y="2066293"/>
            <a:ext cx="792088" cy="523220"/>
          </a:xfrm>
          <a:prstGeom prst="rect">
            <a:avLst/>
          </a:prstGeom>
          <a:noFill/>
        </p:spPr>
        <p:txBody>
          <a:bodyPr wrap="square" rtlCol="0">
            <a:spAutoFit/>
          </a:bodyPr>
          <a:lstStyle/>
          <a:p>
            <a:r>
              <a:rPr kumimoji="1" lang="ja-JP" altLang="en-US" sz="1400" dirty="0" smtClean="0">
                <a:solidFill>
                  <a:srgbClr val="FFFF00"/>
                </a:solidFill>
              </a:rPr>
              <a:t>市販のゴミ袋</a:t>
            </a:r>
            <a:endParaRPr kumimoji="1" lang="ja-JP" altLang="en-US" sz="1400" dirty="0">
              <a:solidFill>
                <a:srgbClr val="FFFF00"/>
              </a:solidFill>
            </a:endParaRPr>
          </a:p>
        </p:txBody>
      </p:sp>
      <p:sp>
        <p:nvSpPr>
          <p:cNvPr id="47" name="テキスト ボックス 46"/>
          <p:cNvSpPr txBox="1"/>
          <p:nvPr/>
        </p:nvSpPr>
        <p:spPr>
          <a:xfrm>
            <a:off x="4949983" y="5585114"/>
            <a:ext cx="792088" cy="523220"/>
          </a:xfrm>
          <a:prstGeom prst="rect">
            <a:avLst/>
          </a:prstGeom>
          <a:noFill/>
        </p:spPr>
        <p:txBody>
          <a:bodyPr wrap="square" rtlCol="0">
            <a:spAutoFit/>
          </a:bodyPr>
          <a:lstStyle/>
          <a:p>
            <a:r>
              <a:rPr kumimoji="1" lang="ja-JP" altLang="en-US" sz="1400" dirty="0" smtClean="0">
                <a:solidFill>
                  <a:srgbClr val="FFFF00"/>
                </a:solidFill>
              </a:rPr>
              <a:t>市販のゴミ袋</a:t>
            </a:r>
            <a:endParaRPr kumimoji="1" lang="ja-JP" altLang="en-US" sz="1400" dirty="0">
              <a:solidFill>
                <a:srgbClr val="FFFF00"/>
              </a:solidFill>
            </a:endParaRPr>
          </a:p>
        </p:txBody>
      </p:sp>
      <p:sp>
        <p:nvSpPr>
          <p:cNvPr id="48" name="Line 15"/>
          <p:cNvSpPr>
            <a:spLocks noChangeShapeType="1"/>
          </p:cNvSpPr>
          <p:nvPr/>
        </p:nvSpPr>
        <p:spPr bwMode="auto">
          <a:xfrm>
            <a:off x="395288" y="1268413"/>
            <a:ext cx="8353425" cy="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 name="角丸四角形吹き出し 36"/>
          <p:cNvSpPr/>
          <p:nvPr/>
        </p:nvSpPr>
        <p:spPr>
          <a:xfrm>
            <a:off x="6948264" y="188640"/>
            <a:ext cx="2116813" cy="1961173"/>
          </a:xfrm>
          <a:prstGeom prst="wedgeRoundRectCallout">
            <a:avLst>
              <a:gd name="adj1" fmla="val -68233"/>
              <a:gd name="adj2" fmla="val 3190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smtClean="0">
                <a:solidFill>
                  <a:schemeClr val="tx1">
                    <a:lumMod val="85000"/>
                    <a:lumOff val="15000"/>
                  </a:schemeClr>
                </a:solidFill>
              </a:rPr>
              <a:t>10</a:t>
            </a:r>
            <a:r>
              <a:rPr kumimoji="1" lang="en-US" altLang="ja-JP" dirty="0" smtClean="0">
                <a:solidFill>
                  <a:schemeClr val="tx1">
                    <a:lumMod val="85000"/>
                    <a:lumOff val="15000"/>
                  </a:schemeClr>
                </a:solidFill>
              </a:rPr>
              <a:t>0</a:t>
            </a:r>
            <a:r>
              <a:rPr kumimoji="1" lang="ja-JP" altLang="en-US" dirty="0" smtClean="0">
                <a:solidFill>
                  <a:schemeClr val="tx1">
                    <a:lumMod val="85000"/>
                    <a:lumOff val="15000"/>
                  </a:schemeClr>
                </a:solidFill>
              </a:rPr>
              <a:t>回の買い物でもらったレジ袋を「そのまま捨てる場合」、「ゴミ袋として再利用する場合」、「マイバッグ利用」を比較</a:t>
            </a:r>
            <a:endParaRPr kumimoji="1" lang="ja-JP" altLang="en-US" dirty="0">
              <a:solidFill>
                <a:schemeClr val="tx1">
                  <a:lumMod val="85000"/>
                  <a:lumOff val="15000"/>
                </a:schemeClr>
              </a:solidFill>
            </a:endParaRPr>
          </a:p>
        </p:txBody>
      </p:sp>
      <p:sp>
        <p:nvSpPr>
          <p:cNvPr id="3" name="フッター プレースホルダー 2"/>
          <p:cNvSpPr>
            <a:spLocks noGrp="1"/>
          </p:cNvSpPr>
          <p:nvPr>
            <p:ph type="ftr" sz="quarter" idx="11"/>
          </p:nvPr>
        </p:nvSpPr>
        <p:spPr/>
        <p:txBody>
          <a:bodyPr/>
          <a:lstStyle/>
          <a:p>
            <a:r>
              <a:rPr kumimoji="1" lang="en-US" altLang="ja-JP" smtClean="0"/>
              <a:t>©YLCA.Lab</a:t>
            </a:r>
            <a:endParaRPr kumimoji="1" lang="ja-JP" altLang="en-US"/>
          </a:p>
        </p:txBody>
      </p:sp>
      <p:sp>
        <p:nvSpPr>
          <p:cNvPr id="5" name="スライド番号プレースホルダー 4"/>
          <p:cNvSpPr>
            <a:spLocks noGrp="1"/>
          </p:cNvSpPr>
          <p:nvPr>
            <p:ph type="sldNum" sz="quarter" idx="12"/>
          </p:nvPr>
        </p:nvSpPr>
        <p:spPr/>
        <p:txBody>
          <a:bodyPr/>
          <a:lstStyle/>
          <a:p>
            <a:fld id="{A799F405-BE3A-4643-8A41-FFEBEE90D9DB}" type="slidenum">
              <a:rPr kumimoji="1" lang="ja-JP" altLang="en-US" smtClean="0"/>
              <a:t>7</a:t>
            </a:fld>
            <a:endParaRPr kumimoji="1" lang="ja-JP" altLang="en-US"/>
          </a:p>
        </p:txBody>
      </p:sp>
    </p:spTree>
    <p:extLst>
      <p:ext uri="{BB962C8B-B14F-4D97-AF65-F5344CB8AC3E}">
        <p14:creationId xmlns:p14="http://schemas.microsoft.com/office/powerpoint/2010/main" val="1557753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a:blip r:embed="rId2"/>
          <a:stretch>
            <a:fillRect/>
          </a:stretch>
        </p:blipFill>
        <p:spPr>
          <a:xfrm>
            <a:off x="1594679" y="3322030"/>
            <a:ext cx="5428151" cy="3259781"/>
          </a:xfrm>
          <a:prstGeom prst="rect">
            <a:avLst/>
          </a:prstGeom>
        </p:spPr>
      </p:pic>
      <p:sp>
        <p:nvSpPr>
          <p:cNvPr id="2" name="タイトル 1"/>
          <p:cNvSpPr>
            <a:spLocks noGrp="1"/>
          </p:cNvSpPr>
          <p:nvPr>
            <p:ph type="title"/>
          </p:nvPr>
        </p:nvSpPr>
        <p:spPr>
          <a:xfrm>
            <a:off x="519113" y="125413"/>
            <a:ext cx="8229600" cy="1143000"/>
          </a:xfrm>
        </p:spPr>
        <p:txBody>
          <a:bodyPr>
            <a:normAutofit fontScale="90000"/>
          </a:bodyPr>
          <a:lstStyle/>
          <a:p>
            <a:r>
              <a:rPr lang="ja-JP" altLang="en-US" dirty="0" smtClean="0"/>
              <a:t>マイバッグ・レジ袋処分方法を考えて</a:t>
            </a:r>
            <a:r>
              <a:rPr lang="en-US" altLang="ja-JP" dirty="0" smtClean="0"/>
              <a:t/>
            </a:r>
            <a:br>
              <a:rPr lang="en-US" altLang="ja-JP" dirty="0" smtClean="0"/>
            </a:br>
            <a:r>
              <a:rPr lang="ja-JP" altLang="en-US" dirty="0" smtClean="0"/>
              <a:t>ゴミの量を計算すると</a:t>
            </a:r>
            <a:endParaRPr kumimoji="1" lang="ja-JP" altLang="en-US" dirty="0"/>
          </a:p>
        </p:txBody>
      </p:sp>
      <p:sp>
        <p:nvSpPr>
          <p:cNvPr id="4" name="Line 15"/>
          <p:cNvSpPr>
            <a:spLocks noChangeShapeType="1"/>
          </p:cNvSpPr>
          <p:nvPr/>
        </p:nvSpPr>
        <p:spPr bwMode="auto">
          <a:xfrm>
            <a:off x="395288" y="1268413"/>
            <a:ext cx="8353425" cy="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9" name="グループ化 8"/>
          <p:cNvGrpSpPr/>
          <p:nvPr/>
        </p:nvGrpSpPr>
        <p:grpSpPr>
          <a:xfrm>
            <a:off x="6327292" y="3669306"/>
            <a:ext cx="1039600" cy="1092420"/>
            <a:chOff x="6957687" y="3247302"/>
            <a:chExt cx="1274440" cy="1365978"/>
          </a:xfrm>
        </p:grpSpPr>
        <p:sp>
          <p:nvSpPr>
            <p:cNvPr id="10" name="星 5 9"/>
            <p:cNvSpPr/>
            <p:nvPr/>
          </p:nvSpPr>
          <p:spPr>
            <a:xfrm>
              <a:off x="6957687" y="3247302"/>
              <a:ext cx="1274440" cy="1365978"/>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85000"/>
                    <a:lumOff val="15000"/>
                  </a:schemeClr>
                </a:solidFill>
              </a:endParaRPr>
            </a:p>
          </p:txBody>
        </p:sp>
        <p:sp>
          <p:nvSpPr>
            <p:cNvPr id="11" name="テキスト ボックス 10"/>
            <p:cNvSpPr txBox="1"/>
            <p:nvPr/>
          </p:nvSpPr>
          <p:spPr>
            <a:xfrm>
              <a:off x="7156325" y="3795442"/>
              <a:ext cx="832279" cy="369332"/>
            </a:xfrm>
            <a:prstGeom prst="rect">
              <a:avLst/>
            </a:prstGeom>
            <a:noFill/>
          </p:spPr>
          <p:txBody>
            <a:bodyPr wrap="none" rtlCol="0">
              <a:spAutoFit/>
            </a:bodyPr>
            <a:lstStyle/>
            <a:p>
              <a:r>
                <a:rPr kumimoji="1" lang="ja-JP" altLang="en-US" b="1" dirty="0" smtClean="0">
                  <a:solidFill>
                    <a:schemeClr val="tx1">
                      <a:lumMod val="85000"/>
                      <a:lumOff val="15000"/>
                    </a:schemeClr>
                  </a:solidFill>
                </a:rPr>
                <a:t>一番</a:t>
              </a:r>
              <a:r>
                <a:rPr kumimoji="1" lang="en-US" altLang="ja-JP" b="1" dirty="0" smtClean="0">
                  <a:solidFill>
                    <a:schemeClr val="tx1">
                      <a:lumMod val="85000"/>
                      <a:lumOff val="15000"/>
                    </a:schemeClr>
                  </a:solidFill>
                </a:rPr>
                <a:t>!?</a:t>
              </a:r>
              <a:endParaRPr kumimoji="1" lang="ja-JP" altLang="en-US" b="1" dirty="0">
                <a:solidFill>
                  <a:schemeClr val="tx1">
                    <a:lumMod val="85000"/>
                    <a:lumOff val="15000"/>
                  </a:schemeClr>
                </a:solidFill>
              </a:endParaRPr>
            </a:p>
          </p:txBody>
        </p:sp>
      </p:grpSp>
      <p:sp>
        <p:nvSpPr>
          <p:cNvPr id="6" name="テキスト ボックス 5"/>
          <p:cNvSpPr txBox="1"/>
          <p:nvPr/>
        </p:nvSpPr>
        <p:spPr>
          <a:xfrm>
            <a:off x="408066" y="1372551"/>
            <a:ext cx="8496944" cy="2031325"/>
          </a:xfrm>
          <a:prstGeom prst="rect">
            <a:avLst/>
          </a:prstGeom>
          <a:noFill/>
        </p:spPr>
        <p:txBody>
          <a:bodyPr wrap="square" rtlCol="0">
            <a:spAutoFit/>
          </a:bodyPr>
          <a:lstStyle/>
          <a:p>
            <a:pPr marL="285750" indent="-285750">
              <a:buFont typeface="Arial" pitchFamily="34" charset="0"/>
              <a:buChar char="•"/>
            </a:pPr>
            <a:r>
              <a:rPr kumimoji="1" lang="ja-JP" altLang="en-US" dirty="0" smtClean="0"/>
              <a:t>グラフは、ゴミ袋への再利用を考慮した場合に、買い物</a:t>
            </a:r>
            <a:r>
              <a:rPr kumimoji="1" lang="en-US" altLang="ja-JP" dirty="0" smtClean="0"/>
              <a:t>1</a:t>
            </a:r>
            <a:r>
              <a:rPr kumimoji="1" lang="ja-JP" altLang="en-US" dirty="0" smtClean="0"/>
              <a:t>回あたりに出る袋（マイバッグ、レジ袋、ゴミ袋）が原因となる</a:t>
            </a:r>
            <a:r>
              <a:rPr lang="ja-JP" altLang="en-US" dirty="0" smtClean="0"/>
              <a:t>ゴミ埋立</a:t>
            </a:r>
            <a:r>
              <a:rPr kumimoji="1" lang="ja-JP" altLang="en-US" dirty="0" smtClean="0"/>
              <a:t>量（製造時の端材やゴミ焼却後、残る灰の量）。</a:t>
            </a:r>
            <a:endParaRPr kumimoji="1" lang="en-US" altLang="ja-JP" dirty="0" smtClean="0"/>
          </a:p>
          <a:p>
            <a:pPr marL="285750" indent="-285750">
              <a:buFont typeface="Arial" pitchFamily="34" charset="0"/>
              <a:buChar char="•"/>
            </a:pPr>
            <a:r>
              <a:rPr lang="ja-JP" altLang="en-US" dirty="0"/>
              <a:t>レジ</a:t>
            </a:r>
            <a:r>
              <a:rPr lang="ja-JP" altLang="en-US" dirty="0" smtClean="0"/>
              <a:t>袋</a:t>
            </a:r>
            <a:r>
              <a:rPr lang="ja-JP" altLang="en-US" dirty="0"/>
              <a:t>（</a:t>
            </a:r>
            <a:r>
              <a:rPr lang="en-US" altLang="ja-JP" dirty="0"/>
              <a:t>6.8g</a:t>
            </a:r>
            <a:r>
              <a:rPr lang="ja-JP" altLang="en-US" dirty="0"/>
              <a:t>）</a:t>
            </a:r>
            <a:r>
              <a:rPr lang="ja-JP" altLang="en-US" dirty="0" smtClean="0"/>
              <a:t>をゴミ袋へ再利用したり、分別回収してリサイクル</a:t>
            </a:r>
            <a:r>
              <a:rPr lang="ja-JP" altLang="en-US" dirty="0" smtClean="0"/>
              <a:t>すれば</a:t>
            </a:r>
            <a:r>
              <a:rPr lang="en-US" altLang="ja-JP" dirty="0" smtClean="0"/>
              <a:t>PET</a:t>
            </a:r>
            <a:r>
              <a:rPr lang="ja-JP" altLang="en-US" dirty="0" smtClean="0"/>
              <a:t>製マイバッグ（約</a:t>
            </a:r>
            <a:r>
              <a:rPr lang="en-US" altLang="ja-JP" dirty="0" smtClean="0"/>
              <a:t>40g)</a:t>
            </a:r>
            <a:r>
              <a:rPr lang="ja-JP" altLang="en-US" dirty="0" smtClean="0"/>
              <a:t>を使う場合と埋立</a:t>
            </a:r>
            <a:r>
              <a:rPr lang="ja-JP" altLang="en-US" dirty="0" err="1" smtClean="0"/>
              <a:t>る</a:t>
            </a:r>
            <a:r>
              <a:rPr lang="ja-JP" altLang="en-US" dirty="0" smtClean="0"/>
              <a:t>ゴミ量は変わらないという結果になりました。</a:t>
            </a:r>
            <a:endParaRPr lang="en-US" altLang="ja-JP" dirty="0" smtClean="0"/>
          </a:p>
          <a:p>
            <a:pPr marL="285750" indent="-285750">
              <a:buFont typeface="Arial" pitchFamily="34" charset="0"/>
              <a:buChar char="•"/>
            </a:pPr>
            <a:r>
              <a:rPr lang="ja-JP" altLang="en-US" dirty="0" smtClean="0"/>
              <a:t>綿製</a:t>
            </a:r>
            <a:r>
              <a:rPr kumimoji="1" lang="ja-JP" altLang="en-US" dirty="0" smtClean="0"/>
              <a:t>マイバッグ</a:t>
            </a:r>
            <a:r>
              <a:rPr lang="ja-JP" altLang="en-US" dirty="0" smtClean="0"/>
              <a:t>（</a:t>
            </a:r>
            <a:r>
              <a:rPr lang="en-US" altLang="ja-JP" dirty="0" smtClean="0"/>
              <a:t>80g)</a:t>
            </a:r>
            <a:r>
              <a:rPr kumimoji="1" lang="ja-JP" altLang="en-US" dirty="0" smtClean="0"/>
              <a:t>は、</a:t>
            </a:r>
            <a:r>
              <a:rPr kumimoji="1" lang="en-US" altLang="ja-JP" dirty="0" smtClean="0"/>
              <a:t>300</a:t>
            </a:r>
            <a:r>
              <a:rPr kumimoji="1" lang="ja-JP" altLang="en-US" dirty="0" smtClean="0"/>
              <a:t>回以上使用しないとレジ袋よりもゴミの量を増やすという結果になりました。</a:t>
            </a:r>
            <a:endParaRPr kumimoji="1" lang="ja-JP" altLang="en-US" dirty="0"/>
          </a:p>
        </p:txBody>
      </p:sp>
      <p:sp>
        <p:nvSpPr>
          <p:cNvPr id="8" name="テキスト ボックス 7"/>
          <p:cNvSpPr txBox="1"/>
          <p:nvPr/>
        </p:nvSpPr>
        <p:spPr>
          <a:xfrm>
            <a:off x="5562846" y="6531020"/>
            <a:ext cx="2793714" cy="307777"/>
          </a:xfrm>
          <a:prstGeom prst="rect">
            <a:avLst/>
          </a:prstGeom>
          <a:noFill/>
        </p:spPr>
        <p:txBody>
          <a:bodyPr wrap="none" rtlCol="0">
            <a:spAutoFit/>
          </a:bodyPr>
          <a:lstStyle/>
          <a:p>
            <a:r>
              <a:rPr kumimoji="1" lang="ja-JP" altLang="en-US" sz="1400" dirty="0" smtClean="0"/>
              <a:t>（</a:t>
            </a:r>
            <a:r>
              <a:rPr kumimoji="1" lang="en-US" altLang="ja-JP" sz="1400" dirty="0" smtClean="0"/>
              <a:t>LCA</a:t>
            </a:r>
            <a:r>
              <a:rPr kumimoji="1" lang="ja-JP" altLang="en-US" sz="1400" dirty="0" smtClean="0"/>
              <a:t>ソフトウェア</a:t>
            </a:r>
            <a:r>
              <a:rPr kumimoji="1" lang="en-US" altLang="ja-JP" sz="1400" dirty="0" err="1" smtClean="0"/>
              <a:t>MiLCA</a:t>
            </a:r>
            <a:r>
              <a:rPr lang="ja-JP" altLang="en-US" sz="1400" dirty="0"/>
              <a:t>により</a:t>
            </a:r>
            <a:r>
              <a:rPr lang="ja-JP" altLang="en-US" sz="1400" dirty="0" smtClean="0"/>
              <a:t>算出）</a:t>
            </a:r>
            <a:endParaRPr kumimoji="1" lang="ja-JP" altLang="en-US" sz="1400" dirty="0"/>
          </a:p>
        </p:txBody>
      </p:sp>
      <p:sp>
        <p:nvSpPr>
          <p:cNvPr id="3" name="フッター プレースホルダー 2"/>
          <p:cNvSpPr>
            <a:spLocks noGrp="1"/>
          </p:cNvSpPr>
          <p:nvPr>
            <p:ph type="ftr" sz="quarter" idx="11"/>
          </p:nvPr>
        </p:nvSpPr>
        <p:spPr/>
        <p:txBody>
          <a:bodyPr/>
          <a:lstStyle/>
          <a:p>
            <a:r>
              <a:rPr kumimoji="1" lang="en-US" altLang="ja-JP" dirty="0" smtClean="0"/>
              <a:t>©</a:t>
            </a:r>
            <a:r>
              <a:rPr kumimoji="1" lang="en-US" altLang="ja-JP" dirty="0" err="1" smtClean="0"/>
              <a:t>YLCA.Lab</a:t>
            </a:r>
            <a:endParaRPr kumimoji="1" lang="ja-JP" altLang="en-US" dirty="0"/>
          </a:p>
        </p:txBody>
      </p:sp>
      <p:sp>
        <p:nvSpPr>
          <p:cNvPr id="5" name="スライド番号プレースホルダー 4"/>
          <p:cNvSpPr>
            <a:spLocks noGrp="1"/>
          </p:cNvSpPr>
          <p:nvPr>
            <p:ph type="sldNum" sz="quarter" idx="12"/>
          </p:nvPr>
        </p:nvSpPr>
        <p:spPr/>
        <p:txBody>
          <a:bodyPr/>
          <a:lstStyle/>
          <a:p>
            <a:fld id="{A799F405-BE3A-4643-8A41-FFEBEE90D9DB}" type="slidenum">
              <a:rPr kumimoji="1" lang="ja-JP" altLang="en-US" smtClean="0"/>
              <a:t>8</a:t>
            </a:fld>
            <a:endParaRPr kumimoji="1" lang="ja-JP" altLang="en-US"/>
          </a:p>
        </p:txBody>
      </p:sp>
      <p:sp>
        <p:nvSpPr>
          <p:cNvPr id="12" name="テキスト ボックス 11"/>
          <p:cNvSpPr txBox="1"/>
          <p:nvPr/>
        </p:nvSpPr>
        <p:spPr>
          <a:xfrm rot="16200000">
            <a:off x="282462" y="4388350"/>
            <a:ext cx="1487458" cy="369332"/>
          </a:xfrm>
          <a:prstGeom prst="rect">
            <a:avLst/>
          </a:prstGeom>
          <a:noFill/>
        </p:spPr>
        <p:txBody>
          <a:bodyPr wrap="none" rtlCol="0">
            <a:spAutoFit/>
          </a:bodyPr>
          <a:lstStyle/>
          <a:p>
            <a:r>
              <a:rPr kumimoji="1" lang="ja-JP" altLang="en-US" dirty="0" smtClean="0"/>
              <a:t>ゴミ埋立量</a:t>
            </a:r>
            <a:r>
              <a:rPr kumimoji="1" lang="en-US" altLang="ja-JP" dirty="0" smtClean="0"/>
              <a:t>(g)</a:t>
            </a:r>
            <a:endParaRPr kumimoji="1" lang="ja-JP" altLang="en-US" dirty="0"/>
          </a:p>
        </p:txBody>
      </p:sp>
    </p:spTree>
    <p:extLst>
      <p:ext uri="{BB962C8B-B14F-4D97-AF65-F5344CB8AC3E}">
        <p14:creationId xmlns:p14="http://schemas.microsoft.com/office/powerpoint/2010/main" val="2354733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1687210" y="2834330"/>
            <a:ext cx="6033572" cy="3623356"/>
          </a:xfrm>
          <a:prstGeom prst="rect">
            <a:avLst/>
          </a:prstGeom>
        </p:spPr>
      </p:pic>
      <p:sp>
        <p:nvSpPr>
          <p:cNvPr id="2" name="タイトル 1"/>
          <p:cNvSpPr>
            <a:spLocks noGrp="1"/>
          </p:cNvSpPr>
          <p:nvPr>
            <p:ph type="title"/>
          </p:nvPr>
        </p:nvSpPr>
        <p:spPr>
          <a:xfrm>
            <a:off x="519113" y="125413"/>
            <a:ext cx="8229600" cy="1143000"/>
          </a:xfrm>
        </p:spPr>
        <p:txBody>
          <a:bodyPr>
            <a:normAutofit fontScale="90000"/>
          </a:bodyPr>
          <a:lstStyle/>
          <a:p>
            <a:r>
              <a:rPr lang="ja-JP" altLang="en-US" dirty="0"/>
              <a:t>マイバッグ・レジ袋処分方法を考えて</a:t>
            </a:r>
            <a:r>
              <a:rPr lang="en-US" altLang="ja-JP" dirty="0"/>
              <a:t/>
            </a:r>
            <a:br>
              <a:rPr lang="en-US" altLang="ja-JP" dirty="0"/>
            </a:br>
            <a:r>
              <a:rPr lang="ja-JP" altLang="en-US" dirty="0" smtClean="0">
                <a:solidFill>
                  <a:schemeClr val="accent6">
                    <a:lumMod val="50000"/>
                  </a:schemeClr>
                </a:solidFill>
              </a:rPr>
              <a:t>温室効果ガス（</a:t>
            </a:r>
            <a:r>
              <a:rPr lang="en-US" altLang="ja-JP" dirty="0" smtClean="0">
                <a:solidFill>
                  <a:schemeClr val="accent6">
                    <a:lumMod val="50000"/>
                  </a:schemeClr>
                </a:solidFill>
              </a:rPr>
              <a:t>GHG)</a:t>
            </a:r>
            <a:r>
              <a:rPr lang="ja-JP" altLang="en-US" dirty="0" smtClean="0">
                <a:solidFill>
                  <a:schemeClr val="accent6">
                    <a:lumMod val="50000"/>
                  </a:schemeClr>
                </a:solidFill>
              </a:rPr>
              <a:t>排出量</a:t>
            </a:r>
            <a:r>
              <a:rPr lang="ja-JP" altLang="en-US" dirty="0" smtClean="0"/>
              <a:t>を計算</a:t>
            </a:r>
            <a:endParaRPr kumimoji="1" lang="ja-JP" altLang="en-US" dirty="0"/>
          </a:p>
        </p:txBody>
      </p:sp>
      <p:sp>
        <p:nvSpPr>
          <p:cNvPr id="5" name="Line 15"/>
          <p:cNvSpPr>
            <a:spLocks noChangeShapeType="1"/>
          </p:cNvSpPr>
          <p:nvPr/>
        </p:nvSpPr>
        <p:spPr bwMode="auto">
          <a:xfrm>
            <a:off x="395288" y="1268413"/>
            <a:ext cx="8353425" cy="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 name="テキスト ボックス 7"/>
          <p:cNvSpPr txBox="1"/>
          <p:nvPr/>
        </p:nvSpPr>
        <p:spPr>
          <a:xfrm>
            <a:off x="395288" y="1364397"/>
            <a:ext cx="8533320" cy="1477328"/>
          </a:xfrm>
          <a:prstGeom prst="rect">
            <a:avLst/>
          </a:prstGeom>
          <a:noFill/>
        </p:spPr>
        <p:txBody>
          <a:bodyPr wrap="square" rtlCol="0">
            <a:spAutoFit/>
          </a:bodyPr>
          <a:lstStyle/>
          <a:p>
            <a:pPr marL="285750" indent="-285750">
              <a:buFont typeface="Arial" pitchFamily="34" charset="0"/>
              <a:buChar char="•"/>
            </a:pPr>
            <a:r>
              <a:rPr kumimoji="1" lang="ja-JP" altLang="en-US" dirty="0" smtClean="0">
                <a:latin typeface="+mn-ea"/>
              </a:rPr>
              <a:t>グラフ</a:t>
            </a:r>
            <a:r>
              <a:rPr lang="ja-JP" altLang="en-US" dirty="0" smtClean="0">
                <a:latin typeface="+mn-ea"/>
              </a:rPr>
              <a:t>は、ゴミ</a:t>
            </a:r>
            <a:r>
              <a:rPr lang="ja-JP" altLang="en-US" dirty="0">
                <a:latin typeface="+mn-ea"/>
              </a:rPr>
              <a:t>袋への再利用を考慮した場合に、買い物</a:t>
            </a:r>
            <a:r>
              <a:rPr kumimoji="1" lang="en-US" altLang="ja-JP" dirty="0" smtClean="0">
                <a:latin typeface="+mn-ea"/>
              </a:rPr>
              <a:t>1</a:t>
            </a:r>
            <a:r>
              <a:rPr kumimoji="1" lang="ja-JP" altLang="en-US" dirty="0" smtClean="0">
                <a:latin typeface="+mn-ea"/>
              </a:rPr>
              <a:t>回あたりに出る袋（マイバッグ、レジ袋、ゴミ袋）が原因となる二酸化炭素などの</a:t>
            </a:r>
            <a:r>
              <a:rPr kumimoji="1" lang="en-US" altLang="ja-JP" dirty="0" smtClean="0">
                <a:latin typeface="+mn-ea"/>
              </a:rPr>
              <a:t>GHG</a:t>
            </a:r>
            <a:r>
              <a:rPr kumimoji="1" lang="ja-JP" altLang="en-US" dirty="0" smtClean="0">
                <a:latin typeface="+mn-ea"/>
              </a:rPr>
              <a:t>排出量です。</a:t>
            </a:r>
            <a:endParaRPr kumimoji="1" lang="en-US" altLang="ja-JP" dirty="0" smtClean="0">
              <a:latin typeface="+mn-ea"/>
            </a:endParaRPr>
          </a:p>
          <a:p>
            <a:pPr marL="285750" indent="-285750">
              <a:buFont typeface="Arial" pitchFamily="34" charset="0"/>
              <a:buChar char="•"/>
            </a:pPr>
            <a:r>
              <a:rPr lang="ja-JP" altLang="en-US" dirty="0" smtClean="0">
                <a:latin typeface="+mn-ea"/>
              </a:rPr>
              <a:t>マイバッグを</a:t>
            </a:r>
            <a:r>
              <a:rPr lang="en-US" altLang="ja-JP" dirty="0" smtClean="0">
                <a:latin typeface="+mn-ea"/>
              </a:rPr>
              <a:t>100</a:t>
            </a:r>
            <a:r>
              <a:rPr lang="ja-JP" altLang="en-US" dirty="0" smtClean="0">
                <a:latin typeface="+mn-ea"/>
              </a:rPr>
              <a:t>回しか使わずに捨てると、レジ袋をゴミ袋に使ったり、リサイクルした方が</a:t>
            </a:r>
            <a:r>
              <a:rPr lang="en-US" altLang="ja-JP" dirty="0">
                <a:latin typeface="+mn-ea"/>
              </a:rPr>
              <a:t>GHG</a:t>
            </a:r>
            <a:r>
              <a:rPr lang="ja-JP" altLang="en-US" dirty="0" smtClean="0">
                <a:latin typeface="+mn-ea"/>
              </a:rPr>
              <a:t>排出量が減るという結果になりました。同じマイバッグでもバッグの重量により</a:t>
            </a:r>
            <a:r>
              <a:rPr lang="en-US" altLang="ja-JP" dirty="0" smtClean="0">
                <a:latin typeface="+mn-ea"/>
              </a:rPr>
              <a:t>GHG</a:t>
            </a:r>
            <a:r>
              <a:rPr lang="ja-JP" altLang="en-US" dirty="0" smtClean="0">
                <a:latin typeface="+mn-ea"/>
              </a:rPr>
              <a:t>排出量が変わることもわかりました。</a:t>
            </a:r>
            <a:endParaRPr kumimoji="1" lang="ja-JP" altLang="en-US" dirty="0">
              <a:latin typeface="+mn-ea"/>
            </a:endParaRPr>
          </a:p>
        </p:txBody>
      </p:sp>
      <p:sp>
        <p:nvSpPr>
          <p:cNvPr id="10" name="テキスト ボックス 9"/>
          <p:cNvSpPr txBox="1"/>
          <p:nvPr/>
        </p:nvSpPr>
        <p:spPr>
          <a:xfrm>
            <a:off x="5954999" y="6303797"/>
            <a:ext cx="2793714" cy="307777"/>
          </a:xfrm>
          <a:prstGeom prst="rect">
            <a:avLst/>
          </a:prstGeom>
          <a:noFill/>
        </p:spPr>
        <p:txBody>
          <a:bodyPr wrap="none" rtlCol="0">
            <a:spAutoFit/>
          </a:bodyPr>
          <a:lstStyle/>
          <a:p>
            <a:r>
              <a:rPr kumimoji="1" lang="ja-JP" altLang="en-US" sz="1400" dirty="0" smtClean="0"/>
              <a:t>（</a:t>
            </a:r>
            <a:r>
              <a:rPr kumimoji="1" lang="en-US" altLang="ja-JP" sz="1400" dirty="0" smtClean="0"/>
              <a:t>LCA</a:t>
            </a:r>
            <a:r>
              <a:rPr kumimoji="1" lang="ja-JP" altLang="en-US" sz="1400" dirty="0" smtClean="0"/>
              <a:t>ソフトウェア</a:t>
            </a:r>
            <a:r>
              <a:rPr kumimoji="1" lang="en-US" altLang="ja-JP" sz="1400" dirty="0" err="1" smtClean="0"/>
              <a:t>MiLCA</a:t>
            </a:r>
            <a:r>
              <a:rPr lang="ja-JP" altLang="en-US" sz="1400" dirty="0"/>
              <a:t>により</a:t>
            </a:r>
            <a:r>
              <a:rPr lang="ja-JP" altLang="en-US" sz="1400" dirty="0" smtClean="0"/>
              <a:t>算出）</a:t>
            </a:r>
            <a:endParaRPr kumimoji="1" lang="ja-JP" altLang="en-US" sz="1400" dirty="0"/>
          </a:p>
        </p:txBody>
      </p:sp>
      <p:grpSp>
        <p:nvGrpSpPr>
          <p:cNvPr id="11" name="グループ化 10"/>
          <p:cNvGrpSpPr/>
          <p:nvPr/>
        </p:nvGrpSpPr>
        <p:grpSpPr>
          <a:xfrm>
            <a:off x="6843217" y="3105514"/>
            <a:ext cx="877565" cy="750635"/>
            <a:chOff x="6957687" y="3247302"/>
            <a:chExt cx="1274440" cy="1365978"/>
          </a:xfrm>
        </p:grpSpPr>
        <p:sp>
          <p:nvSpPr>
            <p:cNvPr id="12" name="星 5 11"/>
            <p:cNvSpPr/>
            <p:nvPr/>
          </p:nvSpPr>
          <p:spPr>
            <a:xfrm>
              <a:off x="6957687" y="3247302"/>
              <a:ext cx="1274440" cy="1365978"/>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85000"/>
                    <a:lumOff val="15000"/>
                  </a:schemeClr>
                </a:solidFill>
              </a:endParaRPr>
            </a:p>
          </p:txBody>
        </p:sp>
        <p:sp>
          <p:nvSpPr>
            <p:cNvPr id="13" name="テキスト ボックス 12"/>
            <p:cNvSpPr txBox="1"/>
            <p:nvPr/>
          </p:nvSpPr>
          <p:spPr>
            <a:xfrm>
              <a:off x="7156325" y="3795442"/>
              <a:ext cx="832279" cy="369332"/>
            </a:xfrm>
            <a:prstGeom prst="rect">
              <a:avLst/>
            </a:prstGeom>
            <a:noFill/>
          </p:spPr>
          <p:txBody>
            <a:bodyPr wrap="none" rtlCol="0">
              <a:spAutoFit/>
            </a:bodyPr>
            <a:lstStyle/>
            <a:p>
              <a:r>
                <a:rPr kumimoji="1" lang="ja-JP" altLang="en-US" b="1" dirty="0" smtClean="0">
                  <a:solidFill>
                    <a:schemeClr val="tx1">
                      <a:lumMod val="85000"/>
                      <a:lumOff val="15000"/>
                    </a:schemeClr>
                  </a:solidFill>
                </a:rPr>
                <a:t>一番</a:t>
              </a:r>
              <a:r>
                <a:rPr kumimoji="1" lang="en-US" altLang="ja-JP" b="1" dirty="0" smtClean="0">
                  <a:solidFill>
                    <a:schemeClr val="tx1">
                      <a:lumMod val="85000"/>
                      <a:lumOff val="15000"/>
                    </a:schemeClr>
                  </a:solidFill>
                </a:rPr>
                <a:t>!?</a:t>
              </a:r>
              <a:endParaRPr kumimoji="1" lang="ja-JP" altLang="en-US" b="1" dirty="0">
                <a:solidFill>
                  <a:schemeClr val="tx1">
                    <a:lumMod val="85000"/>
                    <a:lumOff val="15000"/>
                  </a:schemeClr>
                </a:solidFill>
              </a:endParaRPr>
            </a:p>
          </p:txBody>
        </p:sp>
      </p:grpSp>
      <p:sp>
        <p:nvSpPr>
          <p:cNvPr id="3" name="フッター プレースホルダー 2"/>
          <p:cNvSpPr>
            <a:spLocks noGrp="1"/>
          </p:cNvSpPr>
          <p:nvPr>
            <p:ph type="ftr" sz="quarter" idx="11"/>
          </p:nvPr>
        </p:nvSpPr>
        <p:spPr/>
        <p:txBody>
          <a:bodyPr/>
          <a:lstStyle/>
          <a:p>
            <a:r>
              <a:rPr kumimoji="1" lang="en-US" altLang="ja-JP" smtClean="0"/>
              <a:t>©YLCA.Lab</a:t>
            </a:r>
            <a:endParaRPr kumimoji="1" lang="ja-JP" altLang="en-US"/>
          </a:p>
        </p:txBody>
      </p:sp>
      <p:sp>
        <p:nvSpPr>
          <p:cNvPr id="4" name="スライド番号プレースホルダー 3"/>
          <p:cNvSpPr>
            <a:spLocks noGrp="1"/>
          </p:cNvSpPr>
          <p:nvPr>
            <p:ph type="sldNum" sz="quarter" idx="12"/>
          </p:nvPr>
        </p:nvSpPr>
        <p:spPr/>
        <p:txBody>
          <a:bodyPr/>
          <a:lstStyle/>
          <a:p>
            <a:fld id="{A799F405-BE3A-4643-8A41-FFEBEE90D9DB}" type="slidenum">
              <a:rPr kumimoji="1" lang="ja-JP" altLang="en-US" smtClean="0"/>
              <a:t>9</a:t>
            </a:fld>
            <a:endParaRPr kumimoji="1" lang="ja-JP" altLang="en-US"/>
          </a:p>
        </p:txBody>
      </p:sp>
      <p:sp>
        <p:nvSpPr>
          <p:cNvPr id="15" name="テキスト ボックス 14"/>
          <p:cNvSpPr txBox="1"/>
          <p:nvPr/>
        </p:nvSpPr>
        <p:spPr>
          <a:xfrm rot="16200000">
            <a:off x="937297" y="3809225"/>
            <a:ext cx="1054648" cy="369332"/>
          </a:xfrm>
          <a:prstGeom prst="rect">
            <a:avLst/>
          </a:prstGeom>
          <a:noFill/>
        </p:spPr>
        <p:txBody>
          <a:bodyPr wrap="none" rtlCol="0">
            <a:spAutoFit/>
          </a:bodyPr>
          <a:lstStyle/>
          <a:p>
            <a:r>
              <a:rPr kumimoji="1" lang="ja-JP" altLang="en-US" smtClean="0"/>
              <a:t>ｇ－</a:t>
            </a:r>
            <a:r>
              <a:rPr kumimoji="1" lang="en-US" altLang="ja-JP" dirty="0" smtClean="0"/>
              <a:t>CO2e</a:t>
            </a:r>
            <a:endParaRPr kumimoji="1" lang="ja-JP" altLang="en-US" dirty="0"/>
          </a:p>
        </p:txBody>
      </p:sp>
    </p:spTree>
    <p:extLst>
      <p:ext uri="{BB962C8B-B14F-4D97-AF65-F5344CB8AC3E}">
        <p14:creationId xmlns:p14="http://schemas.microsoft.com/office/powerpoint/2010/main" val="1750522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2681</TotalTime>
  <Words>1193</Words>
  <Application>Microsoft Office PowerPoint</Application>
  <PresentationFormat>画面に合わせる (4:3)</PresentationFormat>
  <Paragraphs>240</Paragraphs>
  <Slides>19</Slides>
  <Notes>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19</vt:i4>
      </vt:variant>
    </vt:vector>
  </HeadingPairs>
  <TitlesOfParts>
    <vt:vector size="24" baseType="lpstr">
      <vt:lpstr>AR P丸ゴシック体M</vt:lpstr>
      <vt:lpstr>ＭＳ Ｐゴシック</vt:lpstr>
      <vt:lpstr>Arial</vt:lpstr>
      <vt:lpstr>Calibri</vt:lpstr>
      <vt:lpstr>Office ​​テーマ</vt:lpstr>
      <vt:lpstr>どちらが環境にやさしいですか？</vt:lpstr>
      <vt:lpstr>レジ袋削減でＣＯ2が削減されるか</vt:lpstr>
      <vt:lpstr>マイバッグとレジ袋の違い①</vt:lpstr>
      <vt:lpstr>マイバッグとレジ袋の違い②</vt:lpstr>
      <vt:lpstr>環境にやさしい買い物 どっちを使えばいい？</vt:lpstr>
      <vt:lpstr>どちらがゴミが出るか？</vt:lpstr>
      <vt:lpstr>レジ袋はゴミ袋にもできる</vt:lpstr>
      <vt:lpstr>マイバッグ・レジ袋処分方法を考えて ゴミの量を計算すると</vt:lpstr>
      <vt:lpstr>マイバッグ・レジ袋処分方法を考えて 温室効果ガス（GHG)排出量を計算</vt:lpstr>
      <vt:lpstr>買い物袋の一生(ライフサイクル）を考える</vt:lpstr>
      <vt:lpstr>買い物袋のライフサイクルに 「ごみ袋」という機能を加えると</vt:lpstr>
      <vt:lpstr>買い物袋のライフサイクルに 「ごみ袋」という機能を加えると</vt:lpstr>
      <vt:lpstr>マイバッグ・レジ袋処分方法を考えて エネルギー消費を計算すると</vt:lpstr>
      <vt:lpstr>GHG排出量を ライフサイクルに振り分けて考える</vt:lpstr>
      <vt:lpstr>マイバッグ(綿）の一生を考えてみると・・・</vt:lpstr>
      <vt:lpstr>レジ袋の一生を考えてみると・・・</vt:lpstr>
      <vt:lpstr>「環境にやさし」くなるためには、</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Owner</dc:creator>
  <cp:lastModifiedBy>Shunichi HIENUKI</cp:lastModifiedBy>
  <cp:revision>77</cp:revision>
  <cp:lastPrinted>2013-06-22T06:01:29Z</cp:lastPrinted>
  <dcterms:created xsi:type="dcterms:W3CDTF">2013-05-12T05:20:53Z</dcterms:created>
  <dcterms:modified xsi:type="dcterms:W3CDTF">2017-03-26T08:13:16Z</dcterms:modified>
</cp:coreProperties>
</file>