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59" r:id="rId6"/>
    <p:sldId id="262" r:id="rId7"/>
    <p:sldId id="261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F5EA0-F44B-45D9-A3B6-BA7B912ACE13}" type="datetimeFigureOut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34"/>
            <a:ext cx="5486400" cy="38882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17742-7523-4ED7-BA7B-FF9769BE9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01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2FDA-7DDF-47F3-9561-89828F4E35FB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74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CED2-F64D-457E-A105-9E5B1080A1E1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89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C82-B101-45ED-A70B-C08D684A364E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4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4423-8929-4BEC-B6D1-686C3BFB54D7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74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4B70-1CA3-45F3-B0A6-DD83E4C5AE12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4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9CB4-9F74-435F-80D5-24AA45BAE332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59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8A95-AFF0-47EF-800D-5D8B07C04A0F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22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7FC-3086-42DB-B22B-C078F6906811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3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93CF-1775-48F2-9D47-518B5682F068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642-19F3-467B-BA8D-9172D88C1755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52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D16B-ECCF-4054-A028-69643AD601D4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03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FEBC-89FE-4953-8C15-ACFD68B4C1EE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AF79-AF0F-419B-8A8D-98C0144B0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17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Impossible  Self-sufficiency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A supplement version of Food Tech</a:t>
            </a:r>
          </a:p>
          <a:p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A8E8B2-C7C1-4771-85D9-937323D0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51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76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n-ea"/>
              </a:rPr>
              <a:t>8. World agricultural countries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416" y="721706"/>
            <a:ext cx="113951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The three major grain producers, the United States, Australia and Brazil, have a great influence. It is impossible to beat these countries.</a:t>
            </a:r>
            <a:br>
              <a:rPr lang="en-US" altLang="ja-JP" sz="2800" dirty="0"/>
            </a:br>
            <a:endParaRPr lang="en-US" altLang="ja-JP" sz="2800" dirty="0"/>
          </a:p>
          <a:p>
            <a:r>
              <a:rPr lang="en-US" altLang="ja-JP" sz="2800" dirty="0"/>
              <a:t>Wisconsin, USA, is a dairy kingdom, but something has changed.</a:t>
            </a:r>
            <a:br>
              <a:rPr lang="en-US" altLang="ja-JP" sz="2800" dirty="0"/>
            </a:br>
            <a:r>
              <a:rPr lang="en-US" altLang="ja-JP" sz="2800" dirty="0"/>
              <a:t>Many farmers are out of business due to corona infection</a:t>
            </a:r>
            <a:br>
              <a:rPr lang="en-US" altLang="ja-JP" sz="2800" dirty="0"/>
            </a:br>
            <a:r>
              <a:rPr lang="en-US" altLang="ja-JP" sz="2800" dirty="0"/>
              <a:t>Subsidies from the Trump administration have no effect.</a:t>
            </a:r>
            <a:br>
              <a:rPr lang="en-US" altLang="ja-JP" sz="2800" dirty="0"/>
            </a:br>
            <a:r>
              <a:rPr lang="en-US" altLang="ja-JP" sz="2800" dirty="0"/>
              <a:t>Economic disparities are widening in agriculture as well.</a:t>
            </a:r>
          </a:p>
          <a:p>
            <a:r>
              <a:rPr lang="en-US" altLang="ja-JP" sz="2800" dirty="0"/>
              <a:t>The incident in the United States affects Japanese agriculture.</a:t>
            </a:r>
            <a:br>
              <a:rPr lang="en-US" altLang="ja-JP" sz="2800" dirty="0"/>
            </a:br>
            <a:r>
              <a:rPr lang="en-US" altLang="ja-JP" sz="2800" dirty="0"/>
              <a:t>In other words, Japan is under pressure to increase imports of agricultural products.</a:t>
            </a:r>
          </a:p>
          <a:p>
            <a:endParaRPr lang="en-US" altLang="ja-JP" sz="2800" dirty="0"/>
          </a:p>
          <a:p>
            <a:r>
              <a:rPr lang="en-US" altLang="ja-JP" sz="2800" dirty="0"/>
              <a:t>In addition, China, which is a major food consumer, has a great influence.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1A38A06-07A3-41A6-B362-6F92DFDB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29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76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j-ea"/>
              </a:rPr>
              <a:t>9. Recent Japanese agricultural policy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1028" y="721706"/>
            <a:ext cx="796574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Ministry of Agriculture, Forestry and Fisheries 2021 outlook</a:t>
            </a:r>
            <a:br>
              <a:rPr lang="en-US" altLang="ja-JP" sz="2800" dirty="0"/>
            </a:br>
            <a:r>
              <a:rPr lang="en-US" altLang="ja-JP" sz="2800" dirty="0"/>
              <a:t>Reduced the largest production of rice ever by 560,000 tons. The reason is the collapse of rice prices due to excess rice.</a:t>
            </a:r>
            <a:br>
              <a:rPr lang="en-US" altLang="ja-JP" sz="2800" dirty="0"/>
            </a:br>
            <a:r>
              <a:rPr lang="en-US" altLang="ja-JP" sz="2800" dirty="0"/>
              <a:t>Requests to six prefectures including Niigata and Akita prefectures to take the reduction rice acreage.</a:t>
            </a:r>
          </a:p>
          <a:p>
            <a:r>
              <a:rPr lang="en-US" altLang="ja-JP" sz="2800" dirty="0"/>
              <a:t>The government pays farmers a subsidy of 400 billion yen every year for policy of reduction rice acreage.</a:t>
            </a:r>
            <a:br>
              <a:rPr lang="en-US" altLang="ja-JP" sz="2800" dirty="0"/>
            </a:br>
            <a:r>
              <a:rPr lang="en-US" altLang="ja-JP" sz="2800" dirty="0"/>
              <a:t>Japanese rice is delicious and is popular overseas.</a:t>
            </a:r>
            <a:br>
              <a:rPr lang="en-US" altLang="ja-JP" sz="2800" dirty="0"/>
            </a:br>
            <a:r>
              <a:rPr lang="en-US" altLang="ja-JP" sz="2800" dirty="0"/>
              <a:t>The export value of rice is 4 billion yen. In order to increase the value of rice exports, it is necessary to increase competitiveness and increase production.</a:t>
            </a:r>
            <a:br>
              <a:rPr lang="en-US" altLang="ja-JP" sz="2800" dirty="0"/>
            </a:br>
            <a:r>
              <a:rPr lang="en-US" altLang="ja-JP" sz="2800" dirty="0"/>
              <a:t>The government should change its reduction policy.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38190B-0A2D-40CC-B6B7-4D54DD07A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" t="2965" r="9213" b="7795"/>
          <a:stretch/>
        </p:blipFill>
        <p:spPr>
          <a:xfrm>
            <a:off x="8106769" y="880513"/>
            <a:ext cx="3944203" cy="5096973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C0B207-AB88-4DC7-9B98-D25D805E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F9A621-8981-4B38-AF46-A678FCAD5642}"/>
              </a:ext>
            </a:extLst>
          </p:cNvPr>
          <p:cNvSpPr txBox="1"/>
          <p:nvPr/>
        </p:nvSpPr>
        <p:spPr>
          <a:xfrm>
            <a:off x="8584440" y="5951627"/>
            <a:ext cx="29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Nikkei</a:t>
            </a:r>
            <a:r>
              <a:rPr lang="ja-JP" altLang="en-US" dirty="0"/>
              <a:t> </a:t>
            </a:r>
            <a:r>
              <a:rPr lang="en-US" altLang="ja-JP" dirty="0"/>
              <a:t>2020.10.17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FF9271-8C62-43A5-A455-ADA7A371876D}"/>
              </a:ext>
            </a:extLst>
          </p:cNvPr>
          <p:cNvSpPr txBox="1"/>
          <p:nvPr/>
        </p:nvSpPr>
        <p:spPr>
          <a:xfrm>
            <a:off x="9968551" y="616444"/>
            <a:ext cx="212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Boiled frog policy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B01B56-C21B-40CF-9BAD-BA7C8E67333C}"/>
              </a:ext>
            </a:extLst>
          </p:cNvPr>
          <p:cNvSpPr txBox="1"/>
          <p:nvPr/>
        </p:nvSpPr>
        <p:spPr>
          <a:xfrm>
            <a:off x="7710986" y="6367077"/>
            <a:ext cx="406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Export of 1.5 trillion yen is possible.</a:t>
            </a:r>
          </a:p>
        </p:txBody>
      </p:sp>
    </p:spTree>
    <p:extLst>
      <p:ext uri="{BB962C8B-B14F-4D97-AF65-F5344CB8AC3E}">
        <p14:creationId xmlns:p14="http://schemas.microsoft.com/office/powerpoint/2010/main" val="180774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76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n-ea"/>
              </a:rPr>
              <a:t>10. Climate change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417" y="721706"/>
            <a:ext cx="6138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Northern limit</a:t>
            </a:r>
          </a:p>
          <a:p>
            <a:r>
              <a:rPr lang="en-US" altLang="ja-JP" sz="2800" dirty="0"/>
              <a:t>The northern limit of cultivation has advanced to Hokkaido due to climate </a:t>
            </a:r>
            <a:r>
              <a:rPr lang="en-US" altLang="ja-JP" sz="2800" dirty="0">
                <a:latin typeface="+mn-ea"/>
              </a:rPr>
              <a:t>change 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>Overcome the cold.</a:t>
            </a:r>
          </a:p>
          <a:p>
            <a:r>
              <a:rPr lang="en-US" altLang="ja-JP" sz="2800" dirty="0"/>
              <a:t>The types of crops are changing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43698C-FDDF-4195-B705-67B0584F3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7" t="-347" r="1707" b="4281"/>
          <a:stretch/>
        </p:blipFill>
        <p:spPr>
          <a:xfrm rot="60000">
            <a:off x="6774835" y="721706"/>
            <a:ext cx="4886326" cy="57721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FE13C8-CB00-43B5-826A-2954C35FD491}"/>
              </a:ext>
            </a:extLst>
          </p:cNvPr>
          <p:cNvSpPr txBox="1"/>
          <p:nvPr/>
        </p:nvSpPr>
        <p:spPr>
          <a:xfrm>
            <a:off x="1023582" y="6223379"/>
            <a:ext cx="29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Nikkei</a:t>
            </a:r>
            <a:r>
              <a:rPr lang="ja-JP" altLang="en-US" dirty="0"/>
              <a:t> </a:t>
            </a:r>
            <a:r>
              <a:rPr lang="en-US" altLang="ja-JP" dirty="0"/>
              <a:t>2020.10.16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4A6E43C-A8FE-4554-A99B-9697F357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68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7600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11. </a:t>
            </a:r>
            <a:r>
              <a:rPr lang="en-US" altLang="ja-JP" sz="3200" dirty="0">
                <a:latin typeface="+mn-ea"/>
              </a:rPr>
              <a:t>Ecology problem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2301" y="456792"/>
            <a:ext cx="11395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Damage to crops by animals</a:t>
            </a:r>
          </a:p>
          <a:p>
            <a:r>
              <a:rPr lang="en-US" altLang="ja-JP" sz="2800" dirty="0"/>
              <a:t>Bears, </a:t>
            </a:r>
            <a:r>
              <a:rPr lang="en-US" altLang="ja-JP" sz="2800" dirty="0" err="1"/>
              <a:t>deers</a:t>
            </a:r>
            <a:r>
              <a:rPr lang="en-US" altLang="ja-JP" sz="2800" dirty="0"/>
              <a:t>, monkeys, birds</a:t>
            </a:r>
          </a:p>
          <a:p>
            <a:r>
              <a:rPr lang="en-US" altLang="ja-JP" sz="2800" dirty="0"/>
              <a:t>Habitat is out of food.</a:t>
            </a:r>
          </a:p>
          <a:p>
            <a:r>
              <a:rPr lang="en-US" altLang="ja-JP" sz="2800" dirty="0"/>
              <a:t>The damaged area is the partial area.</a:t>
            </a:r>
          </a:p>
        </p:txBody>
      </p:sp>
      <p:pic>
        <p:nvPicPr>
          <p:cNvPr id="5" name="図 4" descr="クマの親子&#10;&#10;自動的に生成された説明">
            <a:extLst>
              <a:ext uri="{FF2B5EF4-FFF2-40B4-BE49-F238E27FC236}">
                <a16:creationId xmlns:a16="http://schemas.microsoft.com/office/drawing/2014/main" id="{891013B9-5E4C-47C3-976F-110CD145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3698835"/>
            <a:ext cx="1964763" cy="27908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2BCC72-99D6-4087-82D5-813CBC628DC3}"/>
              </a:ext>
            </a:extLst>
          </p:cNvPr>
          <p:cNvSpPr txBox="1"/>
          <p:nvPr/>
        </p:nvSpPr>
        <p:spPr>
          <a:xfrm>
            <a:off x="2433467" y="3726985"/>
            <a:ext cx="305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</a:t>
            </a:r>
            <a:r>
              <a:rPr lang="en-US" altLang="ja-JP" dirty="0">
                <a:effectLst/>
              </a:rPr>
              <a:t>https://www.amazon.co.jp/</a:t>
            </a:r>
            <a:r>
              <a:rPr lang="ja-JP" altLang="en-US" b="1" dirty="0">
                <a:effectLst/>
              </a:rPr>
              <a:t>動物による農作物被害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749613-F95E-45C2-85DD-3301BFFDB737}"/>
              </a:ext>
            </a:extLst>
          </p:cNvPr>
          <p:cNvSpPr txBox="1"/>
          <p:nvPr/>
        </p:nvSpPr>
        <p:spPr>
          <a:xfrm>
            <a:off x="282301" y="2234269"/>
            <a:ext cx="5204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Ex. Monkey</a:t>
            </a:r>
          </a:p>
          <a:p>
            <a:r>
              <a:rPr lang="en-US" altLang="ja-JP" sz="2800" dirty="0"/>
              <a:t>Number of monkeys in western </a:t>
            </a:r>
          </a:p>
          <a:p>
            <a:r>
              <a:rPr lang="en-US" altLang="ja-JP" sz="2800" dirty="0"/>
              <a:t>Kanagawa Prefecture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FC9048-CBCD-4C9E-9054-125F566D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FECDF9D-6E83-4970-BD16-76D27BAE7A1E}"/>
              </a:ext>
            </a:extLst>
          </p:cNvPr>
          <p:cNvPicPr/>
          <p:nvPr/>
        </p:nvPicPr>
        <p:blipFill rotWithShape="1">
          <a:blip r:embed="rId3"/>
          <a:srcRect l="8466" t="30747" r="42851" b="10270"/>
          <a:stretch/>
        </p:blipFill>
        <p:spPr bwMode="auto">
          <a:xfrm>
            <a:off x="6252377" y="651040"/>
            <a:ext cx="5771016" cy="4444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DE3669-FDA6-4A8D-A0A4-9CD7F28329A4}"/>
              </a:ext>
            </a:extLst>
          </p:cNvPr>
          <p:cNvSpPr txBox="1"/>
          <p:nvPr/>
        </p:nvSpPr>
        <p:spPr>
          <a:xfrm>
            <a:off x="7108045" y="5811204"/>
            <a:ext cx="434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</a:t>
            </a:r>
            <a:r>
              <a:rPr lang="en-US" altLang="ja-JP" sz="1800" dirty="0"/>
              <a:t>Kanagawa Prefecture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D3ED261-0B51-41AB-A1D7-1F28100F85D4}"/>
              </a:ext>
            </a:extLst>
          </p:cNvPr>
          <p:cNvSpPr/>
          <p:nvPr/>
        </p:nvSpPr>
        <p:spPr>
          <a:xfrm>
            <a:off x="8093122" y="2718190"/>
            <a:ext cx="1255389" cy="516329"/>
          </a:xfrm>
          <a:prstGeom prst="wedgeRoundRectCallout">
            <a:avLst>
              <a:gd name="adj1" fmla="val -48011"/>
              <a:gd name="adj2" fmla="val 73073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Odawara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61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76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n-ea"/>
              </a:rPr>
              <a:t>12. Weather condition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5686" y="594143"/>
            <a:ext cx="84553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Weather science</a:t>
            </a:r>
            <a:r>
              <a:rPr lang="ja-JP" altLang="en-US" sz="2800" dirty="0"/>
              <a:t>　</a:t>
            </a:r>
            <a:r>
              <a:rPr lang="en-US" altLang="ja-JP" sz="2800" dirty="0"/>
              <a:t>X</a:t>
            </a:r>
            <a:r>
              <a:rPr lang="ja-JP" altLang="en-US" sz="2800" dirty="0"/>
              <a:t>　</a:t>
            </a:r>
            <a:r>
              <a:rPr lang="en-US" altLang="ja-JP" sz="2800" dirty="0"/>
              <a:t>Computer technology</a:t>
            </a:r>
          </a:p>
          <a:p>
            <a:r>
              <a:rPr lang="en-US" altLang="ja-JP" sz="2800" dirty="0">
                <a:solidFill>
                  <a:srgbClr val="767676"/>
                </a:solidFill>
                <a:effectLst/>
              </a:rPr>
              <a:t>WEATHERNEWS INC.</a:t>
            </a:r>
          </a:p>
          <a:p>
            <a:r>
              <a:rPr lang="en-US" altLang="ja-JP" sz="2800" b="1" dirty="0" err="1"/>
              <a:t>Weatherthech</a:t>
            </a:r>
            <a:r>
              <a:rPr lang="ja-JP" altLang="en-US" sz="2800" b="1" dirty="0"/>
              <a:t>（</a:t>
            </a:r>
            <a:r>
              <a:rPr lang="en-US" altLang="ja-JP" sz="2800" b="1" dirty="0" err="1"/>
              <a:t>WxTech</a:t>
            </a:r>
            <a:r>
              <a:rPr lang="en-US" altLang="ja-JP" sz="2800" b="1" dirty="0"/>
              <a:t> ™</a:t>
            </a:r>
            <a:r>
              <a:rPr lang="ja-JP" altLang="en-US" sz="2800" b="1" dirty="0"/>
              <a:t>）</a:t>
            </a:r>
            <a:endParaRPr lang="en-US" altLang="ja-JP" sz="2800" dirty="0"/>
          </a:p>
          <a:p>
            <a:r>
              <a:rPr lang="en-US" altLang="ja-JP" sz="2800" dirty="0"/>
              <a:t>All data based on natural phenomena from official data released by the Japan Meteorological Agency to original content.</a:t>
            </a:r>
            <a:br>
              <a:rPr lang="en-US" altLang="ja-JP" sz="2800" dirty="0"/>
            </a:br>
            <a:r>
              <a:rPr lang="en-US" altLang="ja-JP" sz="2800" dirty="0"/>
              <a:t>Not only weather forecasts and past weather data, but also data with disaster risks such as earthquakes, tsunamis, and volcanoes.</a:t>
            </a:r>
            <a:br>
              <a:rPr lang="en-US" altLang="ja-JP" sz="2800" dirty="0"/>
            </a:br>
            <a:r>
              <a:rPr lang="en-US" altLang="ja-JP" sz="2800" dirty="0"/>
              <a:t>In addition, data related to human life and health such as cherry blossom prediction, pollen scattering amount, heat stroke, ultraviolet rays, viruses, and weather pain.</a:t>
            </a:r>
            <a:br>
              <a:rPr lang="en-US" altLang="ja-JP" sz="2800" dirty="0"/>
            </a:br>
            <a:r>
              <a:rPr lang="en-US" altLang="ja-JP" sz="2800" dirty="0"/>
              <a:t>We can provide all kinds of data related to natural phenomena.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D7B76B-A323-48DB-9148-1C71E883FA5B}"/>
              </a:ext>
            </a:extLst>
          </p:cNvPr>
          <p:cNvSpPr txBox="1"/>
          <p:nvPr/>
        </p:nvSpPr>
        <p:spPr>
          <a:xfrm>
            <a:off x="8869726" y="2180092"/>
            <a:ext cx="3176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Sora-</a:t>
            </a:r>
            <a:r>
              <a:rPr lang="en-US" altLang="ja-JP" sz="2800" dirty="0" err="1"/>
              <a:t>Tenna</a:t>
            </a:r>
            <a:endParaRPr lang="en-US" altLang="ja-JP" sz="2800" dirty="0"/>
          </a:p>
          <a:p>
            <a:r>
              <a:rPr lang="en-US" altLang="ja-JP" sz="2800" dirty="0"/>
              <a:t>High performance weather IoT sensor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15E8121-C1B3-47A6-8363-DCA48AEAB06C}"/>
              </a:ext>
            </a:extLst>
          </p:cNvPr>
          <p:cNvPicPr/>
          <p:nvPr/>
        </p:nvPicPr>
        <p:blipFill rotWithShape="1">
          <a:blip r:embed="rId2"/>
          <a:srcRect l="12027" t="33656" r="70334" b="17285"/>
          <a:stretch/>
        </p:blipFill>
        <p:spPr bwMode="auto">
          <a:xfrm>
            <a:off x="9376012" y="3618780"/>
            <a:ext cx="1751569" cy="2153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2BF187E-F410-4627-AE33-9462D03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783AB4-B86E-48FB-9F99-C2D80DC99148}"/>
              </a:ext>
            </a:extLst>
          </p:cNvPr>
          <p:cNvSpPr txBox="1"/>
          <p:nvPr/>
        </p:nvSpPr>
        <p:spPr>
          <a:xfrm>
            <a:off x="8869727" y="5879632"/>
            <a:ext cx="317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</a:t>
            </a:r>
            <a:r>
              <a:rPr lang="en-US" altLang="ja-JP" sz="1800" dirty="0">
                <a:solidFill>
                  <a:srgbClr val="767676"/>
                </a:solidFill>
                <a:effectLst/>
              </a:rPr>
              <a:t>WEATHERNEWS INC. HP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F5E5A-1F7F-435B-8095-42E02DA221C6}"/>
              </a:ext>
            </a:extLst>
          </p:cNvPr>
          <p:cNvSpPr txBox="1"/>
          <p:nvPr/>
        </p:nvSpPr>
        <p:spPr>
          <a:xfrm>
            <a:off x="6190397" y="1040642"/>
            <a:ext cx="5968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Weather data is useful in all areas.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en-US" altLang="ja-JP" sz="2800" dirty="0">
                <a:solidFill>
                  <a:srgbClr val="FF0000"/>
                </a:solidFill>
              </a:rPr>
              <a:t>For example, Food Tech</a:t>
            </a:r>
          </a:p>
        </p:txBody>
      </p:sp>
    </p:spTree>
    <p:extLst>
      <p:ext uri="{BB962C8B-B14F-4D97-AF65-F5344CB8AC3E}">
        <p14:creationId xmlns:p14="http://schemas.microsoft.com/office/powerpoint/2010/main" val="392917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76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n-ea"/>
              </a:rPr>
              <a:t>13. Smart agriculture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416" y="721706"/>
            <a:ext cx="6329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(1) Drone</a:t>
            </a:r>
          </a:p>
          <a:p>
            <a:pPr marL="450850"/>
            <a:r>
              <a:rPr lang="en-US" altLang="ja-JP" sz="2800" dirty="0"/>
              <a:t>Agriculture is effective for Doron.</a:t>
            </a:r>
            <a:br>
              <a:rPr lang="en-US" altLang="ja-JP" sz="2800" dirty="0"/>
            </a:br>
            <a:r>
              <a:rPr lang="en-US" altLang="ja-JP" sz="2800" dirty="0"/>
              <a:t>The biggest operational issue is the weather condition.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70F258-FF8F-4043-AEC8-576D97B6B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655" y="772897"/>
            <a:ext cx="5335215" cy="26676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38CF30-3905-43F0-AA04-DD4E7F2ECFD3}"/>
              </a:ext>
            </a:extLst>
          </p:cNvPr>
          <p:cNvSpPr txBox="1"/>
          <p:nvPr/>
        </p:nvSpPr>
        <p:spPr>
          <a:xfrm>
            <a:off x="8804723" y="432002"/>
            <a:ext cx="29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Nikkei</a:t>
            </a:r>
            <a:r>
              <a:rPr lang="ja-JP" altLang="en-US" dirty="0"/>
              <a:t> </a:t>
            </a:r>
            <a:r>
              <a:rPr lang="en-US" altLang="ja-JP" dirty="0"/>
              <a:t>2020.10.16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7D2E45-1ACF-4E46-B409-948D9C421B5D}"/>
              </a:ext>
            </a:extLst>
          </p:cNvPr>
          <p:cNvSpPr txBox="1"/>
          <p:nvPr/>
        </p:nvSpPr>
        <p:spPr>
          <a:xfrm>
            <a:off x="398416" y="3000863"/>
            <a:ext cx="11395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(2) AI</a:t>
            </a:r>
          </a:p>
          <a:p>
            <a:pPr marL="450850"/>
            <a:r>
              <a:rPr lang="en-US" altLang="ja-JP" sz="2800" dirty="0"/>
              <a:t>To improve production efficiency, AI is used to grow grapes, which are the raw material for wine.</a:t>
            </a:r>
          </a:p>
          <a:p>
            <a:pPr marL="450850"/>
            <a:r>
              <a:rPr lang="en-US" altLang="ja-JP" sz="2800" dirty="0"/>
              <a:t>AI is used in greenhouses to prevent diseases of agricultural products such as tomatoes and cucumbers.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A44D5FE-7E12-436C-9911-666E27DB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FEE4D9-7179-4D36-97F8-5902AF360C7A}"/>
              </a:ext>
            </a:extLst>
          </p:cNvPr>
          <p:cNvSpPr txBox="1"/>
          <p:nvPr/>
        </p:nvSpPr>
        <p:spPr>
          <a:xfrm>
            <a:off x="398416" y="5292056"/>
            <a:ext cx="11395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(3) Satellite image</a:t>
            </a:r>
          </a:p>
          <a:p>
            <a:pPr marL="450850"/>
            <a:r>
              <a:rPr lang="en-US" altLang="ja-JP" sz="2800" dirty="0"/>
              <a:t>Satellite images are used together with drones to observe the growth of crops. Example: tea, grapes, grains, etc.</a:t>
            </a:r>
          </a:p>
        </p:txBody>
      </p:sp>
    </p:spTree>
    <p:extLst>
      <p:ext uri="{BB962C8B-B14F-4D97-AF65-F5344CB8AC3E}">
        <p14:creationId xmlns:p14="http://schemas.microsoft.com/office/powerpoint/2010/main" val="393310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n-ea"/>
              </a:rPr>
              <a:t>13. Smart agriculture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8A6FD7-9780-4BA0-A0BE-834D05F7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90F680-4BF3-4DD0-82C9-22A1D83E7B6B}"/>
              </a:ext>
            </a:extLst>
          </p:cNvPr>
          <p:cNvSpPr txBox="1"/>
          <p:nvPr/>
        </p:nvSpPr>
        <p:spPr>
          <a:xfrm>
            <a:off x="170974" y="557112"/>
            <a:ext cx="5506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(4) GPS(</a:t>
            </a:r>
            <a:r>
              <a:rPr lang="en-US" altLang="ja-JP" sz="2800" dirty="0">
                <a:effectLst/>
              </a:rPr>
              <a:t>Global Positioning System)</a:t>
            </a:r>
            <a:endParaRPr lang="en-US" altLang="ja-JP" sz="2800" dirty="0"/>
          </a:p>
          <a:p>
            <a:pPr marL="450850"/>
            <a:r>
              <a:rPr lang="en-US" altLang="ja-JP" sz="2800" dirty="0"/>
              <a:t>GPS dramatically increases the efficiency of agricultural production.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07A7F4-3560-4758-B775-CA8A71F5E642}"/>
              </a:ext>
            </a:extLst>
          </p:cNvPr>
          <p:cNvPicPr/>
          <p:nvPr/>
        </p:nvPicPr>
        <p:blipFill rotWithShape="1">
          <a:blip r:embed="rId2"/>
          <a:srcRect l="15002" t="50153" r="49409" b="8971"/>
          <a:stretch/>
        </p:blipFill>
        <p:spPr bwMode="auto">
          <a:xfrm>
            <a:off x="7589505" y="454649"/>
            <a:ext cx="4365934" cy="3304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7EFB20-1AA1-48E8-B656-9F7AA2C6CC7C}"/>
              </a:ext>
            </a:extLst>
          </p:cNvPr>
          <p:cNvSpPr txBox="1"/>
          <p:nvPr/>
        </p:nvSpPr>
        <p:spPr>
          <a:xfrm>
            <a:off x="5375816" y="2058926"/>
            <a:ext cx="227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Kubota HP</a:t>
            </a:r>
            <a:endParaRPr lang="en-US" altLang="ja-JP" sz="1800" dirty="0">
              <a:solidFill>
                <a:srgbClr val="767676"/>
              </a:solidFill>
              <a:effectLst/>
            </a:endParaRPr>
          </a:p>
        </p:txBody>
      </p:sp>
      <p:pic>
        <p:nvPicPr>
          <p:cNvPr id="8" name="図 7" descr="図 : 共同研究におけるデータ収集・解析の流れ">
            <a:extLst>
              <a:ext uri="{FF2B5EF4-FFF2-40B4-BE49-F238E27FC236}">
                <a16:creationId xmlns:a16="http://schemas.microsoft.com/office/drawing/2014/main" id="{8FC686D8-7847-4FD6-87FD-2804216471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85" y="3834621"/>
            <a:ext cx="6150462" cy="29254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D3B248-B427-480B-9CDF-37525FB196BA}"/>
              </a:ext>
            </a:extLst>
          </p:cNvPr>
          <p:cNvSpPr txBox="1"/>
          <p:nvPr/>
        </p:nvSpPr>
        <p:spPr>
          <a:xfrm>
            <a:off x="236560" y="2295329"/>
            <a:ext cx="64917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(5) IoT/ICT</a:t>
            </a:r>
            <a:r>
              <a:rPr lang="ja-JP" altLang="en-US" sz="2800" dirty="0"/>
              <a:t>・</a:t>
            </a:r>
            <a:r>
              <a:rPr lang="en-US" altLang="ja-JP" sz="2800" dirty="0"/>
              <a:t>DX</a:t>
            </a:r>
          </a:p>
          <a:p>
            <a:pPr marL="450850"/>
            <a:r>
              <a:rPr lang="en-US" altLang="ja-JP" sz="2800" dirty="0"/>
              <a:t>Digitalization is essential for agriculture.</a:t>
            </a:r>
            <a:br>
              <a:rPr lang="en-US" altLang="ja-JP" sz="2800" dirty="0"/>
            </a:br>
            <a:r>
              <a:rPr lang="en-US" altLang="ja-JP" sz="2800" dirty="0"/>
              <a:t>For example IoT/ICT</a:t>
            </a:r>
            <a:r>
              <a:rPr lang="ja-JP" altLang="en-US" sz="2800" dirty="0"/>
              <a:t>・</a:t>
            </a:r>
            <a:r>
              <a:rPr lang="en-US" altLang="ja-JP" sz="2800" dirty="0"/>
              <a:t>DX.</a:t>
            </a:r>
          </a:p>
          <a:p>
            <a:pPr marL="450850"/>
            <a:r>
              <a:rPr lang="en-US" altLang="ja-JP" sz="2800" dirty="0"/>
              <a:t>High quality melon cultivation by IoT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C45E5-BF8E-42D1-946D-3106981EDD30}"/>
              </a:ext>
            </a:extLst>
          </p:cNvPr>
          <p:cNvSpPr txBox="1"/>
          <p:nvPr/>
        </p:nvSpPr>
        <p:spPr>
          <a:xfrm>
            <a:off x="1407885" y="4087784"/>
            <a:ext cx="446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/>
              <a:t>Source: </a:t>
            </a:r>
            <a:r>
              <a:rPr lang="en-US" altLang="ja-JP" sz="1800" kern="100" dirty="0">
                <a:effectLst/>
                <a:cs typeface="Times New Roman" panose="02020603050405020304" pitchFamily="18" charset="0"/>
              </a:rPr>
              <a:t>FUJITSU JOURNAL </a:t>
            </a:r>
            <a:r>
              <a:rPr lang="en-US" altLang="ja-JP" sz="1800" dirty="0">
                <a:effectLst/>
                <a:cs typeface="Times New Roman" panose="02020603050405020304" pitchFamily="18" charset="0"/>
              </a:rPr>
              <a:t>2019.10.4</a:t>
            </a:r>
            <a:r>
              <a:rPr lang="ja-JP" altLang="ja-JP" sz="1800" dirty="0">
                <a:effectLst/>
                <a:cs typeface="Times New Roman" panose="02020603050405020304" pitchFamily="18" charset="0"/>
              </a:rPr>
              <a:t> </a:t>
            </a:r>
            <a:endParaRPr lang="en-US" altLang="ja-JP" sz="1800" dirty="0">
              <a:solidFill>
                <a:srgbClr val="767676"/>
              </a:solidFill>
              <a:effectLst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775AC0-890E-4B79-9E4D-77071C6D8D97}"/>
              </a:ext>
            </a:extLst>
          </p:cNvPr>
          <p:cNvSpPr txBox="1"/>
          <p:nvPr/>
        </p:nvSpPr>
        <p:spPr>
          <a:xfrm>
            <a:off x="236561" y="4531134"/>
            <a:ext cx="31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(6) Modernization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DF16E2-69D2-4F1C-97DF-5E9A75CC9084}"/>
              </a:ext>
            </a:extLst>
          </p:cNvPr>
          <p:cNvSpPr txBox="1"/>
          <p:nvPr/>
        </p:nvSpPr>
        <p:spPr>
          <a:xfrm>
            <a:off x="318512" y="4970903"/>
            <a:ext cx="57774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/>
            <a:r>
              <a:rPr lang="en-US" altLang="ja-JP" sz="2800" dirty="0"/>
              <a:t>Agricultural modernization is essential for improving self-sufficiency. Ex. rushing to establish an agricultural corporation.</a:t>
            </a:r>
          </a:p>
        </p:txBody>
      </p:sp>
    </p:spTree>
    <p:extLst>
      <p:ext uri="{BB962C8B-B14F-4D97-AF65-F5344CB8AC3E}">
        <p14:creationId xmlns:p14="http://schemas.microsoft.com/office/powerpoint/2010/main" val="411992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7600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+mj-ea"/>
              </a:rPr>
              <a:t>１４．</a:t>
            </a:r>
            <a:r>
              <a:rPr lang="en-US" altLang="ja-JP" sz="3200" dirty="0">
                <a:latin typeface="+mj-ea"/>
              </a:rPr>
              <a:t>Agriculture technology is stolen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4068" y="4543801"/>
            <a:ext cx="10506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(3) Trademark right registration</a:t>
            </a:r>
          </a:p>
          <a:p>
            <a:pPr marL="450850"/>
            <a:r>
              <a:rPr lang="en-US" altLang="ja-JP" sz="2800" dirty="0"/>
              <a:t>A trademark of companies in Aomori Prefecture is registered in a certain country.</a:t>
            </a:r>
            <a:br>
              <a:rPr lang="en-US" altLang="ja-JP" sz="2800" dirty="0"/>
            </a:br>
            <a:r>
              <a:rPr lang="en-US" altLang="ja-JP" sz="2800" dirty="0"/>
              <a:t>As a result, companies are unable to export to a certain country.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8A6FD7-9780-4BA0-A0BE-834D05F7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90F680-4BF3-4DD0-82C9-22A1D83E7B6B}"/>
              </a:ext>
            </a:extLst>
          </p:cNvPr>
          <p:cNvSpPr txBox="1"/>
          <p:nvPr/>
        </p:nvSpPr>
        <p:spPr>
          <a:xfrm>
            <a:off x="589486" y="797590"/>
            <a:ext cx="10506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(1) Anti-theft</a:t>
            </a:r>
          </a:p>
          <a:p>
            <a:pPr marL="450850"/>
            <a:r>
              <a:rPr lang="en-US" altLang="ja-JP" sz="2800" dirty="0"/>
              <a:t>Agricultural technology has been stolen.</a:t>
            </a:r>
            <a:br>
              <a:rPr lang="en-US" altLang="ja-JP" sz="2800" dirty="0"/>
            </a:br>
            <a:r>
              <a:rPr lang="en-US" altLang="ja-JP" sz="2800" dirty="0"/>
              <a:t>It is necessary to take measures against theft as soon as possible.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A3A866-4582-4C1F-8F12-AA1B4B75145F}"/>
              </a:ext>
            </a:extLst>
          </p:cNvPr>
          <p:cNvSpPr txBox="1"/>
          <p:nvPr/>
        </p:nvSpPr>
        <p:spPr>
          <a:xfrm>
            <a:off x="589486" y="2777082"/>
            <a:ext cx="9673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(2) Exercise of patent rights </a:t>
            </a:r>
          </a:p>
          <a:p>
            <a:pPr marL="450850"/>
            <a:r>
              <a:rPr lang="en-US" altLang="ja-JP" sz="2800" dirty="0"/>
              <a:t>Register a patent for agricultural production.</a:t>
            </a:r>
            <a:br>
              <a:rPr lang="en-US" altLang="ja-JP" sz="2800" dirty="0"/>
            </a:br>
            <a:r>
              <a:rPr lang="en-US" altLang="ja-JP" sz="2800"/>
              <a:t>Protect agricultural products from patent infringers.</a:t>
            </a:r>
          </a:p>
        </p:txBody>
      </p:sp>
    </p:spTree>
    <p:extLst>
      <p:ext uri="{BB962C8B-B14F-4D97-AF65-F5344CB8AC3E}">
        <p14:creationId xmlns:p14="http://schemas.microsoft.com/office/powerpoint/2010/main" val="47412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143"/>
            <a:ext cx="12192000" cy="57600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Appendix</a:t>
            </a:r>
            <a:r>
              <a:rPr lang="ja-JP" altLang="en-US" sz="3200" dirty="0"/>
              <a:t>：　</a:t>
            </a:r>
            <a:r>
              <a:rPr lang="en-US" altLang="ja-JP" sz="3200" dirty="0"/>
              <a:t>The future of agriculture realized by digital transformation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8A6FD7-9780-4BA0-A0BE-834D05F7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2AFCEF-6874-431B-B0AB-4870DAC67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4"/>
          <a:stretch/>
        </p:blipFill>
        <p:spPr>
          <a:xfrm>
            <a:off x="-35420" y="594143"/>
            <a:ext cx="12035821" cy="62457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C79FA8-D2C7-4263-9322-37F84AC64308}"/>
              </a:ext>
            </a:extLst>
          </p:cNvPr>
          <p:cNvSpPr txBox="1"/>
          <p:nvPr/>
        </p:nvSpPr>
        <p:spPr>
          <a:xfrm>
            <a:off x="3178261" y="6470525"/>
            <a:ext cx="524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</a:t>
            </a:r>
            <a:r>
              <a:rPr lang="ja-JP" altLang="en-US" dirty="0"/>
              <a:t>：</a:t>
            </a:r>
            <a:r>
              <a:rPr lang="en-US" altLang="ja-JP" dirty="0"/>
              <a:t>Ministry of Agriculture, Forestry and Fisheries</a:t>
            </a:r>
          </a:p>
        </p:txBody>
      </p:sp>
    </p:spTree>
    <p:extLst>
      <p:ext uri="{BB962C8B-B14F-4D97-AF65-F5344CB8AC3E}">
        <p14:creationId xmlns:p14="http://schemas.microsoft.com/office/powerpoint/2010/main" val="290772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2400" y="0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j-ea"/>
              </a:rPr>
              <a:t>C</a:t>
            </a:r>
            <a:r>
              <a:rPr kumimoji="1" lang="en-US" altLang="ja-JP" sz="3200" dirty="0">
                <a:latin typeface="+mj-ea"/>
              </a:rPr>
              <a:t>ontents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9511" y="812799"/>
            <a:ext cx="6670722" cy="590190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latin typeface="+mn-ea"/>
              </a:rPr>
              <a:t>1. Agricultural reform</a:t>
            </a:r>
          </a:p>
          <a:p>
            <a:pPr algn="l"/>
            <a:r>
              <a:rPr lang="en-US" altLang="ja-JP" sz="2800" dirty="0"/>
              <a:t>2. Basics of Japanese Agricultural Policy</a:t>
            </a:r>
          </a:p>
          <a:p>
            <a:pPr algn="l"/>
            <a:r>
              <a:rPr lang="en-US" altLang="ja-JP" sz="2800" dirty="0"/>
              <a:t>3. Rice and Agricultural products market</a:t>
            </a:r>
          </a:p>
          <a:p>
            <a:pPr algn="l"/>
            <a:r>
              <a:rPr lang="en-US" altLang="ja-JP" sz="2800" dirty="0">
                <a:latin typeface="+mn-ea"/>
              </a:rPr>
              <a:t>4. Trend</a:t>
            </a:r>
            <a:r>
              <a:rPr lang="ja-JP" altLang="en-US" sz="2800" dirty="0">
                <a:latin typeface="+mn-ea"/>
              </a:rPr>
              <a:t> </a:t>
            </a:r>
            <a:r>
              <a:rPr lang="en-US" altLang="ja-JP" sz="2800" dirty="0">
                <a:latin typeface="+mn-ea"/>
              </a:rPr>
              <a:t>of Japanese Agriculture </a:t>
            </a:r>
          </a:p>
          <a:p>
            <a:pPr algn="l"/>
            <a:r>
              <a:rPr lang="en-US" altLang="ja-JP" sz="2800" dirty="0">
                <a:latin typeface="+mn-ea"/>
              </a:rPr>
              <a:t>5. Land capacity</a:t>
            </a:r>
          </a:p>
          <a:p>
            <a:pPr algn="l"/>
            <a:r>
              <a:rPr lang="en-US" altLang="ja-JP" sz="2800" dirty="0"/>
              <a:t>6. </a:t>
            </a:r>
            <a:r>
              <a:rPr lang="en-US" altLang="ja-JP" sz="2800" dirty="0">
                <a:latin typeface="+mn-ea"/>
              </a:rPr>
              <a:t>Mekong delta, Gages delta</a:t>
            </a:r>
          </a:p>
          <a:p>
            <a:pPr algn="l"/>
            <a:r>
              <a:rPr lang="en-US" altLang="ja-JP" sz="2800" dirty="0"/>
              <a:t>7. Japanese tastes</a:t>
            </a:r>
          </a:p>
          <a:p>
            <a:pPr algn="l"/>
            <a:r>
              <a:rPr lang="en-US" altLang="ja-JP" sz="3000" dirty="0">
                <a:latin typeface="+mn-ea"/>
              </a:rPr>
              <a:t>8. World agricultural countries</a:t>
            </a:r>
          </a:p>
          <a:p>
            <a:pPr algn="l"/>
            <a:r>
              <a:rPr lang="en-US" altLang="ja-JP" sz="2800" dirty="0">
                <a:latin typeface="+mn-ea"/>
              </a:rPr>
              <a:t>9. </a:t>
            </a:r>
            <a:r>
              <a:rPr lang="en-US" altLang="ja-JP" sz="2800" dirty="0"/>
              <a:t>Recent Japanese agricultural policy</a:t>
            </a:r>
            <a:endParaRPr lang="en-US" altLang="ja-JP" sz="2800" dirty="0">
              <a:latin typeface="+mn-ea"/>
            </a:endParaRPr>
          </a:p>
          <a:p>
            <a:pPr algn="l"/>
            <a:r>
              <a:rPr lang="en-US" altLang="ja-JP" sz="2800" dirty="0">
                <a:latin typeface="+mn-ea"/>
              </a:rPr>
              <a:t>10. Climate change</a:t>
            </a:r>
          </a:p>
          <a:p>
            <a:pPr algn="l"/>
            <a:r>
              <a:rPr lang="en-US" altLang="ja-JP" sz="2800" dirty="0"/>
              <a:t>11. </a:t>
            </a:r>
            <a:r>
              <a:rPr lang="en-US" altLang="ja-JP" sz="2800" dirty="0">
                <a:latin typeface="+mn-ea"/>
              </a:rPr>
              <a:t>Ecology problem</a:t>
            </a:r>
            <a:endParaRPr lang="en-US" altLang="ja-JP" sz="2800" dirty="0"/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EFCE938A-99C0-4EA2-A8CB-C7DDC3E790E0}"/>
              </a:ext>
            </a:extLst>
          </p:cNvPr>
          <p:cNvSpPr txBox="1">
            <a:spLocks/>
          </p:cNvSpPr>
          <p:nvPr/>
        </p:nvSpPr>
        <p:spPr>
          <a:xfrm>
            <a:off x="6914865" y="812800"/>
            <a:ext cx="5277135" cy="161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>
                <a:latin typeface="+mn-ea"/>
              </a:rPr>
              <a:t>12. Weather condition</a:t>
            </a:r>
          </a:p>
          <a:p>
            <a:pPr algn="l"/>
            <a:r>
              <a:rPr lang="en-US" altLang="ja-JP" sz="2800" dirty="0">
                <a:latin typeface="+mn-ea"/>
              </a:rPr>
              <a:t>13. Smart agriculture</a:t>
            </a:r>
          </a:p>
          <a:p>
            <a:pPr algn="l"/>
            <a:r>
              <a:rPr lang="ja-JP" altLang="en-US" sz="2800" dirty="0">
                <a:latin typeface="+mn-ea"/>
              </a:rPr>
              <a:t>１４．</a:t>
            </a:r>
            <a:r>
              <a:rPr lang="en-US" altLang="ja-JP" sz="2800" dirty="0"/>
              <a:t>Agriculture technology stolen</a:t>
            </a:r>
          </a:p>
          <a:p>
            <a:pPr algn="l"/>
            <a:endParaRPr lang="en-US" altLang="ja-JP" sz="2800" dirty="0"/>
          </a:p>
          <a:p>
            <a:pPr algn="l"/>
            <a:endParaRPr lang="en-US" altLang="ja-JP" sz="2800" dirty="0"/>
          </a:p>
          <a:p>
            <a:pPr algn="l"/>
            <a:endParaRPr lang="en-US" altLang="ja-JP" sz="2800" dirty="0">
              <a:latin typeface="+mn-ea"/>
            </a:endParaRPr>
          </a:p>
          <a:p>
            <a:pPr algn="l"/>
            <a:endParaRPr lang="en-US" altLang="ja-JP" sz="2800" dirty="0">
              <a:latin typeface="+mn-ea"/>
            </a:endParaRPr>
          </a:p>
          <a:p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60DA01-E68C-4E65-BCA1-9146FD52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CE30A0-09B4-420B-936D-F980A65109BD}"/>
              </a:ext>
            </a:extLst>
          </p:cNvPr>
          <p:cNvSpPr txBox="1"/>
          <p:nvPr/>
        </p:nvSpPr>
        <p:spPr>
          <a:xfrm>
            <a:off x="7090011" y="5540991"/>
            <a:ext cx="492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Appendix</a:t>
            </a:r>
            <a:r>
              <a:rPr lang="ja-JP" altLang="en-US" sz="1800" dirty="0"/>
              <a:t>：　</a:t>
            </a:r>
            <a:r>
              <a:rPr lang="en-US" altLang="ja-JP" sz="1800" dirty="0"/>
              <a:t>The future of agriculture realized by digital transformation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7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2400" y="0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j-ea"/>
              </a:rPr>
              <a:t>1. Agricultural reform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816" y="540000"/>
            <a:ext cx="11395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+mn-ea"/>
              </a:rPr>
              <a:t>GHQ had done not released agriculture land to Peasant after </a:t>
            </a:r>
            <a:r>
              <a:rPr lang="en-US" altLang="ja-JP" sz="2800" dirty="0" err="1">
                <a:latin typeface="+mn-ea"/>
              </a:rPr>
              <a:t>WWⅡ</a:t>
            </a:r>
            <a:r>
              <a:rPr lang="en-US" altLang="ja-JP" sz="2800" dirty="0">
                <a:latin typeface="+mn-ea"/>
              </a:rPr>
              <a:t>.</a:t>
            </a:r>
          </a:p>
          <a:p>
            <a:r>
              <a:rPr lang="en-US" altLang="ja-JP" sz="2800" dirty="0">
                <a:latin typeface="+mn-ea"/>
              </a:rPr>
              <a:t>It’s called Agricultural reform.</a:t>
            </a:r>
          </a:p>
          <a:p>
            <a:r>
              <a:rPr lang="en-US" altLang="ja-JP" sz="2800" dirty="0">
                <a:latin typeface="+mn-ea"/>
              </a:rPr>
              <a:t>Land reform was successful at that time.</a:t>
            </a:r>
          </a:p>
          <a:p>
            <a:r>
              <a:rPr lang="en-US" altLang="ja-JP" sz="2800" dirty="0">
                <a:latin typeface="+mn-ea"/>
              </a:rPr>
              <a:t>Land reform created many self-employed farmers.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>
                <a:latin typeface="+mn-ea"/>
              </a:rPr>
              <a:t>The peasant became happy.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>
                <a:latin typeface="+mn-ea"/>
              </a:rPr>
              <a:t>However, that delayed the modernization of farmers.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>
                <a:latin typeface="+mn-ea"/>
              </a:rPr>
              <a:t>Japanese agriculture has become low labor productivity.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>
                <a:latin typeface="+mn-ea"/>
              </a:rPr>
              <a:t>Japanese agriculture is at stake.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44E84A-285F-4A8A-BF3E-C6B93CBF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97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2400" y="0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j-ea"/>
              </a:rPr>
              <a:t>2. Basics of Japanese Agricultural Policy 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608" y="540000"/>
            <a:ext cx="117935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Peasants voted for the leading political parties in the elections.</a:t>
            </a:r>
            <a:br>
              <a:rPr lang="en-US" altLang="ja-JP" sz="2800" dirty="0"/>
            </a:br>
            <a:r>
              <a:rPr lang="en-US" altLang="ja-JP" sz="2800" dirty="0"/>
              <a:t>Political parties demanded that the government provide generous protection for farmers. Agricultural policy guarantees farmers' livelihoods. </a:t>
            </a:r>
          </a:p>
          <a:p>
            <a:r>
              <a:rPr lang="en-US" altLang="ja-JP" sz="2800" dirty="0"/>
              <a:t>JA was established to execute Agricultural policy by Japanese government.</a:t>
            </a:r>
          </a:p>
          <a:p>
            <a:r>
              <a:rPr lang="en-US" altLang="ja-JP" sz="2800" dirty="0"/>
              <a:t>JA has been active as a leader of Japanese agriculture.</a:t>
            </a:r>
          </a:p>
          <a:p>
            <a:r>
              <a:rPr lang="en-US" altLang="ja-JP" sz="2800" dirty="0"/>
              <a:t>Farmers did business to buy many agriculture material and sell agriculture product through JA. </a:t>
            </a:r>
          </a:p>
          <a:p>
            <a:r>
              <a:rPr lang="en-US" altLang="ja-JP" sz="2800" dirty="0"/>
              <a:t>Farmers got enough subsidies. Farmland taxation has been kept low.</a:t>
            </a:r>
          </a:p>
          <a:p>
            <a:r>
              <a:rPr lang="en-US" altLang="ja-JP" sz="2800" dirty="0"/>
              <a:t>However, when there was too much rice, the government took a policy of reduction of rice acreage.</a:t>
            </a:r>
            <a:br>
              <a:rPr lang="en-US" altLang="ja-JP" sz="2800" dirty="0"/>
            </a:br>
            <a:r>
              <a:rPr lang="en-US" altLang="ja-JP" sz="2800" dirty="0"/>
              <a:t>The number of fallow fields increased and JA instructed the change from the rice business.</a:t>
            </a:r>
          </a:p>
          <a:p>
            <a:r>
              <a:rPr lang="en-US" altLang="ja-JP" sz="2800" dirty="0"/>
              <a:t>During this time, agricultural and forestry test sites in each region have made a great contribution. Ex. development of </a:t>
            </a:r>
            <a:r>
              <a:rPr lang="en-US" altLang="ja-JP" sz="2800" dirty="0" err="1"/>
              <a:t>Koshihikari</a:t>
            </a:r>
            <a:r>
              <a:rPr lang="en-US" altLang="ja-JP" sz="2800" dirty="0"/>
              <a:t> and </a:t>
            </a:r>
            <a:r>
              <a:rPr lang="en-US" altLang="ja-JP" sz="2800" dirty="0" err="1"/>
              <a:t>Sasanishiki</a:t>
            </a:r>
            <a:r>
              <a:rPr lang="en-US" altLang="ja-JP" sz="2800" dirty="0"/>
              <a:t>, etc. 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B1B443-FDBB-4845-AD53-D53D8135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C0F6A2-4AC4-4902-844D-66BAAC57F1F4}"/>
              </a:ext>
            </a:extLst>
          </p:cNvPr>
          <p:cNvSpPr txBox="1"/>
          <p:nvPr/>
        </p:nvSpPr>
        <p:spPr>
          <a:xfrm>
            <a:off x="8917674" y="1489901"/>
            <a:ext cx="212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(Boiled frog policy)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35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40000"/>
          </a:xfrm>
        </p:spPr>
        <p:txBody>
          <a:bodyPr>
            <a:normAutofit/>
          </a:bodyPr>
          <a:lstStyle/>
          <a:p>
            <a:pPr>
              <a:tabLst>
                <a:tab pos="809625" algn="l"/>
                <a:tab pos="895350" algn="l"/>
              </a:tabLst>
            </a:pPr>
            <a:r>
              <a:rPr lang="en-US" altLang="ja-JP" sz="3200" dirty="0">
                <a:latin typeface="+mj-ea"/>
              </a:rPr>
              <a:t>3. Rice and Agricultural products market 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416" y="486123"/>
            <a:ext cx="1139516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1. Rice market</a:t>
            </a:r>
          </a:p>
          <a:p>
            <a:r>
              <a:rPr lang="en-US" altLang="ja-JP" sz="2800" dirty="0"/>
              <a:t>     (1) Rice stock is excessive.</a:t>
            </a:r>
          </a:p>
          <a:p>
            <a:pPr marL="900113" indent="-544513"/>
            <a:r>
              <a:rPr lang="en-US" altLang="ja-JP" sz="2800" dirty="0"/>
              <a:t>(2) The biggest agricultural policy of the Japanese government is to maintain rice prices.</a:t>
            </a:r>
          </a:p>
          <a:p>
            <a:pPr marL="895350"/>
            <a:r>
              <a:rPr lang="en-US" altLang="ja-JP" sz="2800" dirty="0"/>
              <a:t>Japanese rice is not internationally price competitive.</a:t>
            </a:r>
          </a:p>
          <a:p>
            <a:pPr marL="355600"/>
            <a:r>
              <a:rPr lang="en-US" altLang="ja-JP" sz="2800" dirty="0"/>
              <a:t>(3) Food business chains use cheap foreign rice</a:t>
            </a:r>
          </a:p>
          <a:p>
            <a:pPr marL="355600"/>
            <a:r>
              <a:rPr lang="en-US" altLang="ja-JP" sz="2800" dirty="0"/>
              <a:t>(4) The surplus rice is used for feed for cows and pigs.</a:t>
            </a:r>
          </a:p>
          <a:p>
            <a:r>
              <a:rPr lang="en-US" altLang="ja-JP" sz="2800" dirty="0"/>
              <a:t>2. Grains</a:t>
            </a:r>
          </a:p>
          <a:p>
            <a:pPr marL="361950"/>
            <a:r>
              <a:rPr lang="en-US" altLang="ja-JP" sz="2800" dirty="0"/>
              <a:t>(1) Grains including Cereals, Wheats is controlled by major. </a:t>
            </a:r>
          </a:p>
          <a:p>
            <a:r>
              <a:rPr lang="en-US" altLang="ja-JP" sz="2800" dirty="0"/>
              <a:t>3. Distribution channel</a:t>
            </a:r>
          </a:p>
          <a:p>
            <a:pPr marL="876300" indent="-514350">
              <a:buAutoNum type="arabicParenBoth"/>
            </a:pPr>
            <a:r>
              <a:rPr lang="en-US" altLang="ja-JP" sz="2800" dirty="0"/>
              <a:t>Regarding rice, controlled by JA.</a:t>
            </a:r>
          </a:p>
          <a:p>
            <a:pPr marL="361950"/>
            <a:r>
              <a:rPr lang="en-US" altLang="ja-JP" sz="2800" dirty="0"/>
              <a:t>(2) Regarding Grains, controlled by major.</a:t>
            </a:r>
          </a:p>
          <a:p>
            <a:r>
              <a:rPr lang="en-US" altLang="ja-JP" sz="2800" dirty="0"/>
              <a:t>4. Risk</a:t>
            </a:r>
          </a:p>
          <a:p>
            <a:pPr marL="266700"/>
            <a:r>
              <a:rPr lang="en-US" altLang="ja-JP" sz="2800" dirty="0"/>
              <a:t>(1) The agricultural market is a free market, but politics is greatly influenced.</a:t>
            </a:r>
            <a:br>
              <a:rPr lang="en-US" altLang="ja-JP" sz="2800" dirty="0"/>
            </a:br>
            <a:r>
              <a:rPr lang="en-US" altLang="ja-JP" sz="2800" dirty="0"/>
              <a:t>(2) The agricultural market is also heavily affected by climate change. 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DFC032-A99A-4F77-9486-34981277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52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n-ea"/>
              </a:rPr>
              <a:t>4. Trend</a:t>
            </a:r>
            <a:r>
              <a:rPr lang="ja-JP" altLang="en-US" sz="3200" dirty="0">
                <a:latin typeface="+mn-ea"/>
              </a:rPr>
              <a:t> </a:t>
            </a:r>
            <a:r>
              <a:rPr lang="en-US" altLang="ja-JP" sz="3200" dirty="0">
                <a:latin typeface="+mn-ea"/>
              </a:rPr>
              <a:t>of Japanese Agriculture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270" y="558143"/>
            <a:ext cx="113951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1. </a:t>
            </a:r>
            <a:r>
              <a:rPr lang="en-US" altLang="ja-JP" sz="2800" dirty="0">
                <a:latin typeface="+mn-ea"/>
              </a:rPr>
              <a:t>Three Chan agriculture</a:t>
            </a:r>
            <a:endParaRPr lang="en-US" altLang="ja-JP" sz="2800" dirty="0"/>
          </a:p>
          <a:p>
            <a:pPr marL="361950"/>
            <a:r>
              <a:rPr lang="en-US" altLang="ja-JP" sz="2800" dirty="0"/>
              <a:t>Three Chan means Grand father(</a:t>
            </a:r>
            <a:r>
              <a:rPr lang="en-US" altLang="ja-JP" sz="2800" dirty="0" err="1"/>
              <a:t>Jichan</a:t>
            </a:r>
            <a:r>
              <a:rPr lang="en-US" altLang="ja-JP" sz="2800" dirty="0"/>
              <a:t>), grand mother(</a:t>
            </a:r>
            <a:r>
              <a:rPr lang="en-US" altLang="ja-JP" sz="2800" dirty="0" err="1"/>
              <a:t>barchan</a:t>
            </a:r>
            <a:r>
              <a:rPr lang="en-US" altLang="ja-JP" sz="2800" dirty="0"/>
              <a:t>), wife(</a:t>
            </a:r>
            <a:r>
              <a:rPr lang="en-US" altLang="ja-JP" sz="2800" dirty="0" err="1"/>
              <a:t>Karchan</a:t>
            </a:r>
            <a:r>
              <a:rPr lang="en-US" altLang="ja-JP" sz="2800" dirty="0"/>
              <a:t>).</a:t>
            </a:r>
          </a:p>
          <a:p>
            <a:pPr marL="361950"/>
            <a:r>
              <a:rPr lang="en-US" altLang="ja-JP" sz="2800" dirty="0"/>
              <a:t>Three Chan agriculture is non-modern industry. </a:t>
            </a:r>
          </a:p>
          <a:p>
            <a:pPr marL="361950"/>
            <a:r>
              <a:rPr lang="en-US" altLang="ja-JP" sz="2800" dirty="0"/>
              <a:t>Three Chan agriculture is a side business.</a:t>
            </a:r>
          </a:p>
          <a:p>
            <a:pPr marL="361950"/>
            <a:r>
              <a:rPr lang="en-US" altLang="ja-JP" sz="2800" dirty="0"/>
              <a:t>Japanese government, JA will protect Three Chan agriculture.</a:t>
            </a:r>
          </a:p>
          <a:p>
            <a:r>
              <a:rPr lang="en-US" altLang="ja-JP" sz="2800" dirty="0"/>
              <a:t>2. Local production for local consumption</a:t>
            </a:r>
          </a:p>
          <a:p>
            <a:pPr marL="361950"/>
            <a:r>
              <a:rPr lang="en-US" altLang="ja-JP" sz="2800" dirty="0"/>
              <a:t>Local production is very popular for Local people.</a:t>
            </a:r>
          </a:p>
          <a:p>
            <a:pPr marL="361950"/>
            <a:r>
              <a:rPr lang="en-US" altLang="ja-JP" sz="2800" dirty="0"/>
              <a:t>Ex. Yokohama vegetables, Kamakura vegetables, </a:t>
            </a:r>
            <a:r>
              <a:rPr lang="en-US" altLang="ja-JP" sz="2800" dirty="0" err="1"/>
              <a:t>Kyo</a:t>
            </a:r>
            <a:r>
              <a:rPr lang="en-US" altLang="ja-JP" sz="2800" dirty="0"/>
              <a:t> vegetables</a:t>
            </a:r>
            <a:br>
              <a:rPr lang="en-US" altLang="ja-JP" sz="2800" dirty="0"/>
            </a:br>
            <a:r>
              <a:rPr lang="en-US" altLang="ja-JP" sz="2800" dirty="0"/>
              <a:t>Local vegetables are also sold at the roadside station.</a:t>
            </a:r>
          </a:p>
          <a:p>
            <a:r>
              <a:rPr lang="en-US" altLang="ja-JP" sz="2800" dirty="0"/>
              <a:t>3. Specialty goods</a:t>
            </a:r>
          </a:p>
          <a:p>
            <a:pPr marL="361950"/>
            <a:r>
              <a:rPr lang="en-US" altLang="ja-JP" sz="2800" dirty="0" err="1"/>
              <a:t>Koshihikari</a:t>
            </a:r>
            <a:r>
              <a:rPr lang="en-US" altLang="ja-JP" sz="2800" dirty="0"/>
              <a:t> from </a:t>
            </a:r>
            <a:r>
              <a:rPr lang="en-US" altLang="ja-JP" sz="2800" dirty="0" err="1"/>
              <a:t>Uonuma</a:t>
            </a:r>
            <a:r>
              <a:rPr lang="en-US" altLang="ja-JP" sz="2800" dirty="0"/>
              <a:t>,</a:t>
            </a:r>
          </a:p>
          <a:p>
            <a:pPr marL="361950"/>
            <a:r>
              <a:rPr lang="it-IT" altLang="ja-JP" sz="2800" dirty="0"/>
              <a:t>Yubari melon, Aomori apple, Tottori grape</a:t>
            </a:r>
          </a:p>
          <a:p>
            <a:pPr marL="361950"/>
            <a:endParaRPr lang="en-US" altLang="ja-JP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8EFFF4-7341-4800-89E0-C52D3CBB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3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n-ea"/>
              </a:rPr>
              <a:t>5. Land capacity</a:t>
            </a:r>
            <a:r>
              <a:rPr lang="en-US" altLang="ja-JP" sz="3200" dirty="0"/>
              <a:t> 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416" y="515832"/>
            <a:ext cx="113951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+mn-ea"/>
              </a:rPr>
              <a:t>Land reform has reduced the area of farmland.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>
                <a:latin typeface="+mn-ea"/>
              </a:rPr>
              <a:t>Especially in Honshu, the land owned by farmers is small and it is even smaller due to the </a:t>
            </a:r>
            <a:r>
              <a:rPr lang="en-US" altLang="ja-JP" sz="2800" dirty="0"/>
              <a:t>policy of reduction of rice acreage</a:t>
            </a:r>
            <a:r>
              <a:rPr lang="en-US" altLang="ja-JP" sz="2800" dirty="0">
                <a:latin typeface="+mn-ea"/>
              </a:rPr>
              <a:t>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>
                <a:latin typeface="+mn-ea"/>
              </a:rPr>
              <a:t>Hokkaido has vast farmland and efficient agriculture is carried out.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/>
              <a:t>The value of agricultural production in Hokkaido accounts for 14% of the total value of agricultural production in Japan and it is a food base in Japan.</a:t>
            </a:r>
          </a:p>
          <a:p>
            <a:r>
              <a:rPr lang="en-US" altLang="ja-JP" sz="2800" dirty="0">
                <a:latin typeface="+mn-ea"/>
              </a:rPr>
              <a:t>Chinese and Koreans have moved Hokkaido are profitable from farming in Hokkaido. Their agriculture is modern, such as using pesticides in the American way. Ex. Yubari City and </a:t>
            </a:r>
            <a:r>
              <a:rPr lang="en-US" altLang="ja-JP" sz="2800" dirty="0" err="1">
                <a:latin typeface="+mn-ea"/>
              </a:rPr>
              <a:t>Rankoshi</a:t>
            </a:r>
            <a:r>
              <a:rPr lang="en-US" altLang="ja-JP" sz="2800" dirty="0">
                <a:latin typeface="+mn-ea"/>
              </a:rPr>
              <a:t> town are popular with them.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E4DDB3D-B77C-4112-8273-0B512E46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E0A821-9B05-4F78-B591-5AF1E5AB572A}"/>
              </a:ext>
            </a:extLst>
          </p:cNvPr>
          <p:cNvPicPr/>
          <p:nvPr/>
        </p:nvPicPr>
        <p:blipFill rotWithShape="1">
          <a:blip r:embed="rId2"/>
          <a:srcRect l="12625" t="38922" r="41743" b="25437"/>
          <a:stretch/>
        </p:blipFill>
        <p:spPr bwMode="auto">
          <a:xfrm>
            <a:off x="4157663" y="4486150"/>
            <a:ext cx="3629025" cy="223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EDD97E-23BC-4BE6-BABC-808E646B5993}"/>
              </a:ext>
            </a:extLst>
          </p:cNvPr>
          <p:cNvSpPr txBox="1"/>
          <p:nvPr/>
        </p:nvSpPr>
        <p:spPr>
          <a:xfrm>
            <a:off x="971550" y="46863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latin typeface="+mn-ea"/>
              </a:rPr>
              <a:t>Rankoshi</a:t>
            </a:r>
            <a:r>
              <a:rPr lang="en-US" altLang="ja-JP" sz="2800" dirty="0">
                <a:latin typeface="+mn-ea"/>
              </a:rPr>
              <a:t> town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890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6. </a:t>
            </a:r>
            <a:r>
              <a:rPr lang="en-US" altLang="ja-JP" sz="3200" dirty="0">
                <a:latin typeface="+mn-ea"/>
              </a:rPr>
              <a:t>Mekong delta, Ganges delta</a:t>
            </a:r>
            <a:r>
              <a:rPr lang="en-US" altLang="ja-JP" sz="3200" dirty="0"/>
              <a:t> 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416" y="558143"/>
            <a:ext cx="113951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+mn-ea"/>
              </a:rPr>
              <a:t>The Mekong and Ganges deltas are suitable for agriculture.</a:t>
            </a:r>
            <a:br>
              <a:rPr lang="en-US" altLang="ja-JP" sz="2800" dirty="0">
                <a:latin typeface="+mn-ea"/>
              </a:rPr>
            </a:br>
            <a:r>
              <a:rPr lang="en-US" altLang="ja-JP" sz="2800" dirty="0">
                <a:latin typeface="+mn-ea"/>
              </a:rPr>
              <a:t>Rich in water and tropical climate suitable for crops. Triple </a:t>
            </a:r>
            <a:r>
              <a:rPr lang="en-US" altLang="ja-JP" sz="2800" dirty="0" err="1">
                <a:latin typeface="+mn-ea"/>
              </a:rPr>
              <a:t>croppings</a:t>
            </a:r>
            <a:r>
              <a:rPr lang="en-US" altLang="ja-JP" sz="2800" dirty="0">
                <a:latin typeface="+mn-ea"/>
              </a:rPr>
              <a:t> are also possible. It also has a rich population and is a major base for agricultural products. It will also be an export base for agricultural products. In addition, Mekong Delta can also produce Japanese rice.</a:t>
            </a:r>
          </a:p>
          <a:p>
            <a:r>
              <a:rPr lang="en-US" altLang="ja-JP" sz="2800" dirty="0">
                <a:latin typeface="+mn-ea"/>
              </a:rPr>
              <a:t>The</a:t>
            </a:r>
            <a:r>
              <a:rPr lang="ja-JP" altLang="en-US" sz="2800" dirty="0">
                <a:latin typeface="+mn-ea"/>
              </a:rPr>
              <a:t> </a:t>
            </a:r>
            <a:r>
              <a:rPr lang="en-US" altLang="ja-JP" sz="2800" dirty="0">
                <a:latin typeface="+mn-ea"/>
              </a:rPr>
              <a:t>rice is imported </a:t>
            </a:r>
            <a:r>
              <a:rPr lang="en-US" altLang="ja-JP" sz="2800" dirty="0"/>
              <a:t>into the fast food chain as commercial rice.</a:t>
            </a:r>
          </a:p>
          <a:p>
            <a:r>
              <a:rPr lang="en-US" altLang="ja-JP" sz="2800" dirty="0">
                <a:latin typeface="+mn-ea"/>
              </a:rPr>
              <a:t>Japanese agricultural products cannot win.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6EF698-4D5A-4D21-9D6F-27FB2E54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54A3F703-177B-4DAA-9678-B1360BDA4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6" y="4139986"/>
            <a:ext cx="3226210" cy="2774540"/>
          </a:xfrm>
          <a:prstGeom prst="rect">
            <a:avLst/>
          </a:prstGeom>
        </p:spPr>
      </p:pic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931E47A2-3392-4B14-95DA-1A2FB0BEC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16633" r="6461" b="23087"/>
          <a:stretch/>
        </p:blipFill>
        <p:spPr>
          <a:xfrm>
            <a:off x="4339195" y="3987143"/>
            <a:ext cx="3226210" cy="287085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B47C36-C668-4AA2-8C76-CEBFE862D475}"/>
              </a:ext>
            </a:extLst>
          </p:cNvPr>
          <p:cNvSpPr txBox="1"/>
          <p:nvPr/>
        </p:nvSpPr>
        <p:spPr>
          <a:xfrm>
            <a:off x="547396" y="3666686"/>
            <a:ext cx="298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+mn-ea"/>
              </a:rPr>
              <a:t>Mekong delta</a:t>
            </a:r>
            <a:endParaRPr kumimoji="1"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4C852C-DE9B-4CC8-97E5-3F0CE26D023B}"/>
              </a:ext>
            </a:extLst>
          </p:cNvPr>
          <p:cNvSpPr txBox="1"/>
          <p:nvPr/>
        </p:nvSpPr>
        <p:spPr>
          <a:xfrm>
            <a:off x="5344803" y="356530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+mn-ea"/>
              </a:rPr>
              <a:t>Mekong delta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06A5A0-34FC-4D10-8031-05237EA853CE}"/>
              </a:ext>
            </a:extLst>
          </p:cNvPr>
          <p:cNvSpPr txBox="1"/>
          <p:nvPr/>
        </p:nvSpPr>
        <p:spPr>
          <a:xfrm>
            <a:off x="7967220" y="6075144"/>
            <a:ext cx="242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Source: </a:t>
            </a:r>
            <a:r>
              <a:rPr lang="en-US" altLang="ja-JP" i="1" dirty="0">
                <a:solidFill>
                  <a:srgbClr val="767676"/>
                </a:solidFill>
                <a:effectLst/>
              </a:rPr>
              <a:t>bing.com/images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7885" y="18143"/>
            <a:ext cx="9144000" cy="54000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7. Japanese tastes 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970" y="721057"/>
            <a:ext cx="11395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Japanese tastes have changed</a:t>
            </a:r>
          </a:p>
          <a:p>
            <a:r>
              <a:rPr lang="en-US" altLang="ja-JP" sz="2800" dirty="0"/>
              <a:t>Japanese travel abroad and are accustomed to foreign rice.</a:t>
            </a:r>
            <a:br>
              <a:rPr lang="en-US" altLang="ja-JP" sz="2800" dirty="0"/>
            </a:br>
            <a:r>
              <a:rPr lang="en-US" altLang="ja-JP" sz="2800" dirty="0"/>
              <a:t>Also, we eat foreign rice at the fast food chain restaurant.</a:t>
            </a:r>
            <a:br>
              <a:rPr lang="en-US" altLang="ja-JP" sz="2800" dirty="0"/>
            </a:br>
            <a:r>
              <a:rPr lang="en-US" altLang="ja-JP" sz="2800" dirty="0"/>
              <a:t>Therefore, Japanese people do not feel resistance to eat foreign rice.</a:t>
            </a:r>
          </a:p>
          <a:p>
            <a:r>
              <a:rPr lang="en-US" altLang="ja-JP" sz="2800" dirty="0"/>
              <a:t>However, the taste of new rice is very good.</a:t>
            </a:r>
            <a:br>
              <a:rPr lang="en-US" altLang="ja-JP" sz="2800" dirty="0"/>
            </a:br>
            <a:r>
              <a:rPr lang="en-US" altLang="ja-JP" sz="2800" dirty="0"/>
              <a:t>Every fall, farmers send new rice to their relatives, friend and acquaintances.</a:t>
            </a:r>
          </a:p>
          <a:p>
            <a:endParaRPr lang="en-US" altLang="ja-JP" sz="2800" dirty="0"/>
          </a:p>
          <a:p>
            <a:endParaRPr lang="en-US" altLang="ja-JP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53263E-1C59-46D9-A670-AE817094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79-AF0F-419B-8A8D-98C0144B08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28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794</Words>
  <Application>Microsoft Office PowerPoint</Application>
  <PresentationFormat>ワイド画面</PresentationFormat>
  <Paragraphs>159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ＭＳ Ｐゴシック</vt:lpstr>
      <vt:lpstr>游ゴシック</vt:lpstr>
      <vt:lpstr>Arial</vt:lpstr>
      <vt:lpstr>Calibri</vt:lpstr>
      <vt:lpstr>Calibri Light</vt:lpstr>
      <vt:lpstr>Times New Roman</vt:lpstr>
      <vt:lpstr>Office テーマ</vt:lpstr>
      <vt:lpstr>Impossible  Self-sufficiency</vt:lpstr>
      <vt:lpstr>Contents</vt:lpstr>
      <vt:lpstr>1. Agricultural reform</vt:lpstr>
      <vt:lpstr>2. Basics of Japanese Agricultural Policy </vt:lpstr>
      <vt:lpstr>3. Rice and Agricultural products market </vt:lpstr>
      <vt:lpstr>4. Trend of Japanese Agriculture</vt:lpstr>
      <vt:lpstr>5. Land capacity </vt:lpstr>
      <vt:lpstr>6. Mekong delta, Ganges delta </vt:lpstr>
      <vt:lpstr>7. Japanese tastes </vt:lpstr>
      <vt:lpstr>8. World agricultural countries</vt:lpstr>
      <vt:lpstr>9. Recent Japanese agricultural policy</vt:lpstr>
      <vt:lpstr>10. Climate change</vt:lpstr>
      <vt:lpstr>11. Ecology problem</vt:lpstr>
      <vt:lpstr>12. Weather condition</vt:lpstr>
      <vt:lpstr>13. Smart agriculture</vt:lpstr>
      <vt:lpstr>13. Smart agriculture</vt:lpstr>
      <vt:lpstr>１４．Agriculture technology is stolen</vt:lpstr>
      <vt:lpstr>Appendix：　The future of agriculture realized by digital transformation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Impossible  Self- sufficiency</dc:title>
  <dc:creator>田中 弘一</dc:creator>
  <cp:lastModifiedBy>Hirayama</cp:lastModifiedBy>
  <cp:revision>79</cp:revision>
  <cp:lastPrinted>2020-10-22T01:47:49Z</cp:lastPrinted>
  <dcterms:created xsi:type="dcterms:W3CDTF">2020-10-18T00:44:44Z</dcterms:created>
  <dcterms:modified xsi:type="dcterms:W3CDTF">2020-10-22T02:23:44Z</dcterms:modified>
</cp:coreProperties>
</file>